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5" Type="http://schemas.openxmlformats.org/officeDocument/2006/relationships/image" Target="../media/image4.jpg"/><Relationship Id="rId6" Type="http://schemas.openxmlformats.org/officeDocument/2006/relationships/image" Target="../media/image5.jp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4113" y="5926835"/>
            <a:ext cx="8589026" cy="931163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40904" y="6291071"/>
            <a:ext cx="1947659" cy="265176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01751" y="705618"/>
            <a:ext cx="8534396" cy="990595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107935" y="551688"/>
            <a:ext cx="146298" cy="121907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112007" y="134117"/>
            <a:ext cx="2919983" cy="61721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png"/><Relationship Id="rId10" Type="http://schemas.openxmlformats.org/officeDocument/2006/relationships/image" Target="../media/image4.jpg"/><Relationship Id="rId11" Type="http://schemas.openxmlformats.org/officeDocument/2006/relationships/image" Target="../media/image5.jpg"/><Relationship Id="rId12" Type="http://schemas.openxmlformats.org/officeDocument/2006/relationships/image" Target="../media/image6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54113" y="5926835"/>
            <a:ext cx="8589026" cy="931163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040904" y="6291071"/>
            <a:ext cx="1947659" cy="265176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01751" y="705618"/>
            <a:ext cx="8534396" cy="990595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7107935" y="551688"/>
            <a:ext cx="146298" cy="121907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3112007" y="134117"/>
            <a:ext cx="2919983" cy="617214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3276600" y="97534"/>
            <a:ext cx="2798445" cy="142240"/>
          </a:xfrm>
          <a:custGeom>
            <a:avLst/>
            <a:gdLst/>
            <a:ahLst/>
            <a:cxnLst/>
            <a:rect l="l" t="t" r="r" b="b"/>
            <a:pathLst>
              <a:path w="2798445" h="142240">
                <a:moveTo>
                  <a:pt x="2798070" y="0"/>
                </a:moveTo>
                <a:lnTo>
                  <a:pt x="0" y="0"/>
                </a:lnTo>
                <a:lnTo>
                  <a:pt x="0" y="141733"/>
                </a:lnTo>
                <a:lnTo>
                  <a:pt x="2798070" y="141733"/>
                </a:lnTo>
                <a:lnTo>
                  <a:pt x="27980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2" name="bg object 22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225552" y="134118"/>
            <a:ext cx="8648696" cy="156209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7480" y="420103"/>
            <a:ext cx="8269038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54806" y="1913134"/>
            <a:ext cx="6005195" cy="25730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image" Target="../media/image12.jpg"/><Relationship Id="rId8" Type="http://schemas.openxmlformats.org/officeDocument/2006/relationships/image" Target="../media/image13.jpg"/><Relationship Id="rId9" Type="http://schemas.openxmlformats.org/officeDocument/2006/relationships/image" Target="../media/image14.jpg"/><Relationship Id="rId10" Type="http://schemas.openxmlformats.org/officeDocument/2006/relationships/image" Target="../media/image15.jp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g"/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5" Type="http://schemas.openxmlformats.org/officeDocument/2006/relationships/image" Target="../media/image19.png"/><Relationship Id="rId6" Type="http://schemas.openxmlformats.org/officeDocument/2006/relationships/image" Target="../media/image20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jpg"/><Relationship Id="rId3" Type="http://schemas.openxmlformats.org/officeDocument/2006/relationships/image" Target="../media/image22.jpg"/><Relationship Id="rId4" Type="http://schemas.openxmlformats.org/officeDocument/2006/relationships/image" Target="../media/image23.png"/><Relationship Id="rId5" Type="http://schemas.openxmlformats.org/officeDocument/2006/relationships/image" Target="../media/image24.png"/><Relationship Id="rId6" Type="http://schemas.openxmlformats.org/officeDocument/2006/relationships/image" Target="../media/image25.png"/><Relationship Id="rId7" Type="http://schemas.openxmlformats.org/officeDocument/2006/relationships/image" Target="../media/image26.png"/><Relationship Id="rId8" Type="http://schemas.openxmlformats.org/officeDocument/2006/relationships/image" Target="../media/image27.png"/><Relationship Id="rId9" Type="http://schemas.openxmlformats.org/officeDocument/2006/relationships/image" Target="../media/image28.jp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9.jpg"/><Relationship Id="rId3" Type="http://schemas.openxmlformats.org/officeDocument/2006/relationships/image" Target="../media/image30.jp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1.jpg"/><Relationship Id="rId3" Type="http://schemas.openxmlformats.org/officeDocument/2006/relationships/image" Target="../media/image32.jpg"/><Relationship Id="rId4" Type="http://schemas.openxmlformats.org/officeDocument/2006/relationships/image" Target="../media/image33.jp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4.jpg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85565" y="889495"/>
            <a:ext cx="2374265" cy="6673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02235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[Intitulé</a:t>
            </a:r>
            <a:r>
              <a:rPr dirty="0" sz="2400" spc="-5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réunion]</a:t>
            </a:r>
            <a:endParaRPr sz="24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[Lieu]</a:t>
            </a:r>
            <a:r>
              <a:rPr dirty="0" sz="18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–</a:t>
            </a:r>
            <a:r>
              <a:rPr dirty="0" sz="18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[date]</a:t>
            </a:r>
            <a:r>
              <a:rPr dirty="0" sz="18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–</a:t>
            </a:r>
            <a:r>
              <a:rPr dirty="0" sz="18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[heure]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2212" y="2208402"/>
            <a:ext cx="8099425" cy="14897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120265">
              <a:lnSpc>
                <a:spcPct val="100000"/>
              </a:lnSpc>
              <a:spcBef>
                <a:spcPts val="105"/>
              </a:spcBef>
            </a:pPr>
            <a:r>
              <a:rPr dirty="0" sz="3200" spc="-5">
                <a:solidFill>
                  <a:srgbClr val="B1CBC5"/>
                </a:solidFill>
                <a:latin typeface="Arial MT"/>
                <a:cs typeface="Arial MT"/>
              </a:rPr>
              <a:t>Retour</a:t>
            </a:r>
            <a:r>
              <a:rPr dirty="0" sz="3200" spc="-40">
                <a:solidFill>
                  <a:srgbClr val="B1CBC5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B1CBC5"/>
                </a:solidFill>
                <a:latin typeface="Arial MT"/>
                <a:cs typeface="Arial MT"/>
              </a:rPr>
              <a:t>d’expérience</a:t>
            </a:r>
            <a:r>
              <a:rPr dirty="0" sz="3200" spc="-45">
                <a:solidFill>
                  <a:srgbClr val="B1CBC5"/>
                </a:solidFill>
                <a:latin typeface="Arial MT"/>
                <a:cs typeface="Arial MT"/>
              </a:rPr>
              <a:t> </a:t>
            </a:r>
            <a:r>
              <a:rPr dirty="0" sz="3200">
                <a:solidFill>
                  <a:srgbClr val="B1CBC5"/>
                </a:solidFill>
                <a:latin typeface="Arial MT"/>
                <a:cs typeface="Arial MT"/>
              </a:rPr>
              <a:t>:</a:t>
            </a:r>
            <a:endParaRPr sz="3200">
              <a:latin typeface="Arial MT"/>
              <a:cs typeface="Arial MT"/>
            </a:endParaRPr>
          </a:p>
          <a:p>
            <a:pPr marL="12700" marR="5080" indent="313690">
              <a:lnSpc>
                <a:spcPct val="100000"/>
              </a:lnSpc>
            </a:pPr>
            <a:r>
              <a:rPr dirty="0" sz="3200" spc="-5">
                <a:latin typeface="Arial MT"/>
                <a:cs typeface="Arial MT"/>
              </a:rPr>
              <a:t>Comment </a:t>
            </a:r>
            <a:r>
              <a:rPr dirty="0" sz="3200">
                <a:latin typeface="Arial MT"/>
                <a:cs typeface="Arial MT"/>
              </a:rPr>
              <a:t>la </a:t>
            </a:r>
            <a:r>
              <a:rPr dirty="0" sz="3200" spc="-5">
                <a:latin typeface="Arial MT"/>
                <a:cs typeface="Arial MT"/>
              </a:rPr>
              <a:t>biodiversité s’inscrit dans les </a:t>
            </a:r>
            <a:r>
              <a:rPr dirty="0" sz="3200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documents</a:t>
            </a:r>
            <a:r>
              <a:rPr dirty="0" sz="3200" spc="-35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d’urbanisme,</a:t>
            </a:r>
            <a:r>
              <a:rPr dirty="0" sz="3200" spc="-20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portés</a:t>
            </a:r>
            <a:r>
              <a:rPr dirty="0" sz="3200" spc="-20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par</a:t>
            </a:r>
            <a:r>
              <a:rPr dirty="0" sz="3200" spc="-20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le</a:t>
            </a:r>
            <a:r>
              <a:rPr dirty="0" sz="3200" spc="-1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Parc</a:t>
            </a:r>
            <a:r>
              <a:rPr dirty="0" sz="3200" spc="-20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?</a:t>
            </a:r>
            <a:endParaRPr sz="32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1629" y="5043689"/>
            <a:ext cx="645604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dirty="0" sz="1800" spc="-5">
                <a:latin typeface="Arial MT"/>
                <a:cs typeface="Arial MT"/>
              </a:rPr>
              <a:t>Le</a:t>
            </a:r>
            <a:r>
              <a:rPr dirty="0" sz="1800" spc="-1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contexte</a:t>
            </a:r>
            <a:r>
              <a:rPr dirty="0" sz="1800" spc="2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territoriale</a:t>
            </a:r>
            <a:r>
              <a:rPr dirty="0" sz="1800" spc="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et</a:t>
            </a:r>
            <a:r>
              <a:rPr dirty="0" sz="1800" spc="-1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organisationnel</a:t>
            </a:r>
            <a:endParaRPr sz="18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dirty="0" sz="1800" spc="-5">
                <a:latin typeface="Arial MT"/>
                <a:cs typeface="Arial MT"/>
              </a:rPr>
              <a:t>La</a:t>
            </a:r>
            <a:r>
              <a:rPr dirty="0" sz="1800" spc="-35">
                <a:latin typeface="Arial MT"/>
                <a:cs typeface="Arial MT"/>
              </a:rPr>
              <a:t> </a:t>
            </a:r>
            <a:r>
              <a:rPr dirty="0" sz="1800" spc="5">
                <a:latin typeface="Arial MT"/>
                <a:cs typeface="Arial MT"/>
              </a:rPr>
              <a:t>TVB</a:t>
            </a:r>
            <a:r>
              <a:rPr dirty="0" sz="1800" spc="-2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dans</a:t>
            </a:r>
            <a:r>
              <a:rPr dirty="0" sz="1800" spc="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les</a:t>
            </a:r>
            <a:r>
              <a:rPr dirty="0" sz="1800" spc="-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charte,</a:t>
            </a:r>
            <a:r>
              <a:rPr dirty="0" sz="1800">
                <a:latin typeface="Arial MT"/>
                <a:cs typeface="Arial MT"/>
              </a:rPr>
              <a:t> SCoT</a:t>
            </a:r>
            <a:r>
              <a:rPr dirty="0" sz="1800" spc="-3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du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10">
                <a:latin typeface="Arial MT"/>
                <a:cs typeface="Arial MT"/>
              </a:rPr>
              <a:t>Haut-Jura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et</a:t>
            </a:r>
            <a:r>
              <a:rPr dirty="0" sz="1800" spc="-1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PLUi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par</a:t>
            </a:r>
            <a:r>
              <a:rPr dirty="0" sz="1800">
                <a:latin typeface="Arial MT"/>
                <a:cs typeface="Arial MT"/>
              </a:rPr>
              <a:t> MD</a:t>
            </a:r>
            <a:endParaRPr sz="1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31904" y="1717549"/>
            <a:ext cx="3809987" cy="4863082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37480" y="420103"/>
            <a:ext cx="5117465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1.</a:t>
            </a:r>
            <a:r>
              <a:rPr dirty="0" spc="-20"/>
              <a:t> </a:t>
            </a:r>
            <a:r>
              <a:rPr dirty="0"/>
              <a:t>Le</a:t>
            </a:r>
            <a:r>
              <a:rPr dirty="0"/>
              <a:t> </a:t>
            </a:r>
            <a:r>
              <a:rPr dirty="0" spc="-5"/>
              <a:t>contexte</a:t>
            </a:r>
            <a:r>
              <a:rPr dirty="0" spc="-40"/>
              <a:t> </a:t>
            </a:r>
            <a:r>
              <a:rPr dirty="0" spc="-5"/>
              <a:t>territorial</a:t>
            </a:r>
            <a:r>
              <a:rPr dirty="0" spc="-65"/>
              <a:t> </a:t>
            </a:r>
            <a:r>
              <a:rPr dirty="0"/>
              <a:t>&amp;</a:t>
            </a:r>
            <a:r>
              <a:rPr dirty="0" spc="5"/>
              <a:t> </a:t>
            </a:r>
            <a:r>
              <a:rPr dirty="0"/>
              <a:t>organisationnel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357633" y="1043939"/>
            <a:ext cx="7011034" cy="5131435"/>
            <a:chOff x="357633" y="1043939"/>
            <a:chExt cx="7011034" cy="5131435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007870" y="1043939"/>
              <a:ext cx="1464557" cy="1757172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120384" y="1650466"/>
              <a:ext cx="312458" cy="332257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148087" y="1677471"/>
              <a:ext cx="208382" cy="229315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301740" y="1676387"/>
              <a:ext cx="1066787" cy="752868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6328543" y="1745233"/>
              <a:ext cx="876300" cy="494030"/>
            </a:xfrm>
            <a:custGeom>
              <a:avLst/>
              <a:gdLst/>
              <a:ahLst/>
              <a:cxnLst/>
              <a:rect l="l" t="t" r="r" b="b"/>
              <a:pathLst>
                <a:path w="876300" h="494030">
                  <a:moveTo>
                    <a:pt x="800401" y="388649"/>
                  </a:moveTo>
                  <a:lnTo>
                    <a:pt x="765422" y="397763"/>
                  </a:lnTo>
                  <a:lnTo>
                    <a:pt x="849623" y="493909"/>
                  </a:lnTo>
                  <a:lnTo>
                    <a:pt x="867692" y="408431"/>
                  </a:lnTo>
                  <a:lnTo>
                    <a:pt x="807713" y="408431"/>
                  </a:lnTo>
                  <a:lnTo>
                    <a:pt x="800401" y="388649"/>
                  </a:lnTo>
                  <a:close/>
                </a:path>
                <a:path w="876300" h="494030">
                  <a:moveTo>
                    <a:pt x="837318" y="379030"/>
                  </a:moveTo>
                  <a:lnTo>
                    <a:pt x="800401" y="388649"/>
                  </a:lnTo>
                  <a:lnTo>
                    <a:pt x="807713" y="408431"/>
                  </a:lnTo>
                  <a:lnTo>
                    <a:pt x="843400" y="395090"/>
                  </a:lnTo>
                  <a:lnTo>
                    <a:pt x="837318" y="379030"/>
                  </a:lnTo>
                  <a:close/>
                </a:path>
                <a:path w="876300" h="494030">
                  <a:moveTo>
                    <a:pt x="876039" y="368941"/>
                  </a:moveTo>
                  <a:lnTo>
                    <a:pt x="837318" y="379030"/>
                  </a:lnTo>
                  <a:lnTo>
                    <a:pt x="843400" y="395090"/>
                  </a:lnTo>
                  <a:lnTo>
                    <a:pt x="807713" y="408431"/>
                  </a:lnTo>
                  <a:lnTo>
                    <a:pt x="867692" y="408431"/>
                  </a:lnTo>
                  <a:lnTo>
                    <a:pt x="876039" y="368941"/>
                  </a:lnTo>
                  <a:close/>
                </a:path>
                <a:path w="876300" h="494030">
                  <a:moveTo>
                    <a:pt x="408200" y="38100"/>
                  </a:moveTo>
                  <a:lnTo>
                    <a:pt x="122421" y="38100"/>
                  </a:lnTo>
                  <a:lnTo>
                    <a:pt x="160902" y="38620"/>
                  </a:lnTo>
                  <a:lnTo>
                    <a:pt x="198875" y="40506"/>
                  </a:lnTo>
                  <a:lnTo>
                    <a:pt x="273043" y="48266"/>
                  </a:lnTo>
                  <a:lnTo>
                    <a:pt x="344290" y="61093"/>
                  </a:lnTo>
                  <a:lnTo>
                    <a:pt x="412489" y="78879"/>
                  </a:lnTo>
                  <a:lnTo>
                    <a:pt x="477005" y="101352"/>
                  </a:lnTo>
                  <a:lnTo>
                    <a:pt x="537457" y="128142"/>
                  </a:lnTo>
                  <a:lnTo>
                    <a:pt x="593464" y="159118"/>
                  </a:lnTo>
                  <a:lnTo>
                    <a:pt x="644518" y="193795"/>
                  </a:lnTo>
                  <a:lnTo>
                    <a:pt x="690365" y="232295"/>
                  </a:lnTo>
                  <a:lnTo>
                    <a:pt x="730497" y="274065"/>
                  </a:lnTo>
                  <a:lnTo>
                    <a:pt x="764533" y="318763"/>
                  </a:lnTo>
                  <a:lnTo>
                    <a:pt x="792219" y="366515"/>
                  </a:lnTo>
                  <a:lnTo>
                    <a:pt x="800401" y="388649"/>
                  </a:lnTo>
                  <a:lnTo>
                    <a:pt x="837318" y="379030"/>
                  </a:lnTo>
                  <a:lnTo>
                    <a:pt x="811523" y="322186"/>
                  </a:lnTo>
                  <a:lnTo>
                    <a:pt x="777995" y="272033"/>
                  </a:lnTo>
                  <a:lnTo>
                    <a:pt x="737863" y="225672"/>
                  </a:lnTo>
                  <a:lnTo>
                    <a:pt x="691889" y="182759"/>
                  </a:lnTo>
                  <a:lnTo>
                    <a:pt x="640327" y="143890"/>
                  </a:lnTo>
                  <a:lnTo>
                    <a:pt x="583685" y="109340"/>
                  </a:lnTo>
                  <a:lnTo>
                    <a:pt x="522471" y="79000"/>
                  </a:lnTo>
                  <a:lnTo>
                    <a:pt x="456939" y="53206"/>
                  </a:lnTo>
                  <a:lnTo>
                    <a:pt x="422776" y="42163"/>
                  </a:lnTo>
                  <a:lnTo>
                    <a:pt x="408200" y="38100"/>
                  </a:lnTo>
                  <a:close/>
                </a:path>
                <a:path w="876300" h="494030">
                  <a:moveTo>
                    <a:pt x="121532" y="0"/>
                  </a:moveTo>
                  <a:lnTo>
                    <a:pt x="81273" y="1015"/>
                  </a:lnTo>
                  <a:lnTo>
                    <a:pt x="40379" y="3422"/>
                  </a:lnTo>
                  <a:lnTo>
                    <a:pt x="0" y="7365"/>
                  </a:lnTo>
                  <a:lnTo>
                    <a:pt x="3670" y="45338"/>
                  </a:lnTo>
                  <a:lnTo>
                    <a:pt x="44062" y="41395"/>
                  </a:lnTo>
                  <a:lnTo>
                    <a:pt x="83432" y="38988"/>
                  </a:lnTo>
                  <a:lnTo>
                    <a:pt x="122421" y="38100"/>
                  </a:lnTo>
                  <a:lnTo>
                    <a:pt x="408200" y="38100"/>
                  </a:lnTo>
                  <a:lnTo>
                    <a:pt x="387724" y="32391"/>
                  </a:lnTo>
                  <a:lnTo>
                    <a:pt x="315080" y="16516"/>
                  </a:lnTo>
                  <a:lnTo>
                    <a:pt x="239515" y="5854"/>
                  </a:lnTo>
                  <a:lnTo>
                    <a:pt x="200780" y="2406"/>
                  </a:lnTo>
                  <a:lnTo>
                    <a:pt x="161410" y="520"/>
                  </a:lnTo>
                  <a:lnTo>
                    <a:pt x="121532" y="0"/>
                  </a:lnTo>
                  <a:close/>
                </a:path>
              </a:pathLst>
            </a:custGeom>
            <a:solidFill>
              <a:srgbClr val="7F63A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363983" y="4954511"/>
              <a:ext cx="3957320" cy="38100"/>
            </a:xfrm>
            <a:custGeom>
              <a:avLst/>
              <a:gdLst/>
              <a:ahLst/>
              <a:cxnLst/>
              <a:rect l="l" t="t" r="r" b="b"/>
              <a:pathLst>
                <a:path w="3957320" h="38100">
                  <a:moveTo>
                    <a:pt x="0" y="38099"/>
                  </a:moveTo>
                  <a:lnTo>
                    <a:pt x="3956816" y="38099"/>
                  </a:lnTo>
                  <a:lnTo>
                    <a:pt x="3956816" y="0"/>
                  </a:lnTo>
                  <a:lnTo>
                    <a:pt x="0" y="0"/>
                  </a:lnTo>
                  <a:lnTo>
                    <a:pt x="0" y="3809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363983" y="4327150"/>
              <a:ext cx="3957320" cy="1842135"/>
            </a:xfrm>
            <a:custGeom>
              <a:avLst/>
              <a:gdLst/>
              <a:ahLst/>
              <a:cxnLst/>
              <a:rect l="l" t="t" r="r" b="b"/>
              <a:pathLst>
                <a:path w="3957320" h="1842135">
                  <a:moveTo>
                    <a:pt x="6350" y="0"/>
                  </a:moveTo>
                  <a:lnTo>
                    <a:pt x="6350" y="1841550"/>
                  </a:lnTo>
                </a:path>
                <a:path w="3957320" h="1842135">
                  <a:moveTo>
                    <a:pt x="3950466" y="0"/>
                  </a:moveTo>
                  <a:lnTo>
                    <a:pt x="3950466" y="1841550"/>
                  </a:lnTo>
                </a:path>
                <a:path w="3957320" h="1842135">
                  <a:moveTo>
                    <a:pt x="0" y="6349"/>
                  </a:moveTo>
                  <a:lnTo>
                    <a:pt x="3956816" y="6349"/>
                  </a:lnTo>
                </a:path>
                <a:path w="3957320" h="1842135">
                  <a:moveTo>
                    <a:pt x="0" y="1835200"/>
                  </a:moveTo>
                  <a:lnTo>
                    <a:pt x="3956816" y="183520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/>
          <p:cNvSpPr txBox="1"/>
          <p:nvPr/>
        </p:nvSpPr>
        <p:spPr>
          <a:xfrm>
            <a:off x="376683" y="4339850"/>
            <a:ext cx="3931920" cy="614680"/>
          </a:xfrm>
          <a:prstGeom prst="rect">
            <a:avLst/>
          </a:prstGeom>
          <a:solidFill>
            <a:srgbClr val="008363"/>
          </a:solidFill>
        </p:spPr>
        <p:txBody>
          <a:bodyPr wrap="square" lIns="0" tIns="24765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195"/>
              </a:spcBef>
            </a:pP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PNR</a:t>
            </a:r>
            <a:r>
              <a:rPr dirty="0" sz="1800" spc="-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du</a:t>
            </a:r>
            <a:r>
              <a:rPr dirty="0" sz="18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Haut-Jura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(de</a:t>
            </a:r>
            <a:r>
              <a:rPr dirty="0" sz="18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300</a:t>
            </a: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à</a:t>
            </a: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1700</a:t>
            </a: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dirty="0" sz="1800" spc="-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spc="-15" b="1">
                <a:solidFill>
                  <a:srgbClr val="FFFFFF"/>
                </a:solidFill>
                <a:latin typeface="Calibri"/>
                <a:cs typeface="Calibri"/>
              </a:rPr>
              <a:t>d’altitude)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76683" y="4992763"/>
            <a:ext cx="3931920" cy="1123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Calibri"/>
                <a:cs typeface="Calibri"/>
              </a:rPr>
              <a:t>101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060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hab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1800">
                <a:latin typeface="Calibri"/>
                <a:cs typeface="Calibri"/>
              </a:rPr>
              <a:t>1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777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km2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1800">
                <a:latin typeface="Calibri"/>
                <a:cs typeface="Calibri"/>
              </a:rPr>
              <a:t>109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communes</a:t>
            </a:r>
            <a:endParaRPr sz="1800">
              <a:latin typeface="Calibri"/>
              <a:cs typeface="Calibri"/>
            </a:endParaRPr>
          </a:p>
          <a:p>
            <a:pPr algn="ctr" marL="635">
              <a:lnSpc>
                <a:spcPct val="100000"/>
              </a:lnSpc>
            </a:pPr>
            <a:r>
              <a:rPr dirty="0" sz="1800">
                <a:latin typeface="Calibri"/>
                <a:cs typeface="Calibri"/>
              </a:rPr>
              <a:t>10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EPCI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100066" y="4282189"/>
            <a:ext cx="74803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6223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Arial MT"/>
                <a:cs typeface="Arial MT"/>
              </a:rPr>
              <a:t>Saint- </a:t>
            </a:r>
            <a:r>
              <a:rPr dirty="0" sz="1800" spc="-49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C</a:t>
            </a:r>
            <a:r>
              <a:rPr dirty="0" sz="1800" spc="-10">
                <a:latin typeface="Arial MT"/>
                <a:cs typeface="Arial MT"/>
              </a:rPr>
              <a:t>l</a:t>
            </a:r>
            <a:r>
              <a:rPr dirty="0" sz="1800" spc="-5">
                <a:latin typeface="Arial MT"/>
                <a:cs typeface="Arial MT"/>
              </a:rPr>
              <a:t>a</a:t>
            </a:r>
            <a:r>
              <a:rPr dirty="0" sz="1800" spc="-10">
                <a:latin typeface="Arial MT"/>
                <a:cs typeface="Arial MT"/>
              </a:rPr>
              <a:t>u</a:t>
            </a:r>
            <a:r>
              <a:rPr dirty="0" sz="1800" spc="-5">
                <a:latin typeface="Arial MT"/>
                <a:cs typeface="Arial MT"/>
              </a:rPr>
              <a:t>de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386309" y="4906771"/>
            <a:ext cx="445134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Arial MT"/>
                <a:cs typeface="Arial MT"/>
              </a:rPr>
              <a:t>Gex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705346" y="3276358"/>
            <a:ext cx="912494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26035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Arial MT"/>
                <a:cs typeface="Arial MT"/>
              </a:rPr>
              <a:t>Les 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R</a:t>
            </a:r>
            <a:r>
              <a:rPr dirty="0" sz="1800" spc="-10">
                <a:latin typeface="Arial MT"/>
                <a:cs typeface="Arial MT"/>
              </a:rPr>
              <a:t>o</a:t>
            </a:r>
            <a:r>
              <a:rPr dirty="0" sz="1800" spc="-5">
                <a:latin typeface="Arial MT"/>
                <a:cs typeface="Arial MT"/>
              </a:rPr>
              <a:t>uss</a:t>
            </a:r>
            <a:r>
              <a:rPr dirty="0" sz="1800" spc="-10">
                <a:latin typeface="Arial MT"/>
                <a:cs typeface="Arial MT"/>
              </a:rPr>
              <a:t>e</a:t>
            </a:r>
            <a:r>
              <a:rPr dirty="0" sz="1800">
                <a:latin typeface="Arial MT"/>
                <a:cs typeface="Arial MT"/>
              </a:rPr>
              <a:t>s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934319" y="3230122"/>
            <a:ext cx="7620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 i="1">
                <a:latin typeface="Arial"/>
                <a:cs typeface="Arial"/>
              </a:rPr>
              <a:t>Su</a:t>
            </a:r>
            <a:r>
              <a:rPr dirty="0" sz="1800" spc="5" b="1" i="1">
                <a:latin typeface="Arial"/>
                <a:cs typeface="Arial"/>
              </a:rPr>
              <a:t>i</a:t>
            </a:r>
            <a:r>
              <a:rPr dirty="0" sz="1800" spc="-5" b="1" i="1">
                <a:latin typeface="Arial"/>
                <a:cs typeface="Arial"/>
              </a:rPr>
              <a:t>s</a:t>
            </a:r>
            <a:r>
              <a:rPr dirty="0" sz="1800" spc="-10" b="1" i="1">
                <a:latin typeface="Arial"/>
                <a:cs typeface="Arial"/>
              </a:rPr>
              <a:t>s</a:t>
            </a:r>
            <a:r>
              <a:rPr dirty="0" sz="1800" b="1" i="1"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934319" y="1390655"/>
            <a:ext cx="1001394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Arial MT"/>
                <a:cs typeface="Arial MT"/>
              </a:rPr>
              <a:t>P</a:t>
            </a:r>
            <a:r>
              <a:rPr dirty="0" sz="1800" spc="-10">
                <a:latin typeface="Arial MT"/>
                <a:cs typeface="Arial MT"/>
              </a:rPr>
              <a:t>o</a:t>
            </a:r>
            <a:r>
              <a:rPr dirty="0" sz="1800" spc="-5">
                <a:latin typeface="Arial MT"/>
                <a:cs typeface="Arial MT"/>
              </a:rPr>
              <a:t>nt</a:t>
            </a:r>
            <a:r>
              <a:rPr dirty="0" sz="1800" spc="-10">
                <a:latin typeface="Arial MT"/>
                <a:cs typeface="Arial MT"/>
              </a:rPr>
              <a:t>a</a:t>
            </a:r>
            <a:r>
              <a:rPr dirty="0" sz="1800">
                <a:latin typeface="Arial MT"/>
                <a:cs typeface="Arial MT"/>
              </a:rPr>
              <a:t>rl</a:t>
            </a:r>
            <a:r>
              <a:rPr dirty="0" sz="1800" spc="-10">
                <a:latin typeface="Arial MT"/>
                <a:cs typeface="Arial MT"/>
              </a:rPr>
              <a:t>i</a:t>
            </a:r>
            <a:r>
              <a:rPr dirty="0" sz="1800" spc="-5">
                <a:latin typeface="Arial MT"/>
                <a:cs typeface="Arial MT"/>
              </a:rPr>
              <a:t>er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853426" y="5151239"/>
            <a:ext cx="93599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Arial MT"/>
                <a:cs typeface="Arial MT"/>
              </a:rPr>
              <a:t>O</a:t>
            </a:r>
            <a:r>
              <a:rPr dirty="0" sz="1800" spc="-20">
                <a:latin typeface="Arial MT"/>
                <a:cs typeface="Arial MT"/>
              </a:rPr>
              <a:t>y</a:t>
            </a:r>
            <a:r>
              <a:rPr dirty="0" sz="1800" spc="-5">
                <a:latin typeface="Arial MT"/>
                <a:cs typeface="Arial MT"/>
              </a:rPr>
              <a:t>o</a:t>
            </a:r>
            <a:r>
              <a:rPr dirty="0" sz="1800" spc="-10">
                <a:latin typeface="Arial MT"/>
                <a:cs typeface="Arial MT"/>
              </a:rPr>
              <a:t>n</a:t>
            </a:r>
            <a:r>
              <a:rPr dirty="0" sz="1800" spc="-5">
                <a:latin typeface="Arial MT"/>
                <a:cs typeface="Arial MT"/>
              </a:rPr>
              <a:t>n</a:t>
            </a:r>
            <a:r>
              <a:rPr dirty="0" sz="1800" spc="-10">
                <a:latin typeface="Arial MT"/>
                <a:cs typeface="Arial MT"/>
              </a:rPr>
              <a:t>a</a:t>
            </a:r>
            <a:r>
              <a:rPr dirty="0" sz="1800">
                <a:latin typeface="Arial MT"/>
                <a:cs typeface="Arial MT"/>
              </a:rPr>
              <a:t>x</a:t>
            </a:r>
            <a:endParaRPr sz="1800">
              <a:latin typeface="Arial MT"/>
              <a:cs typeface="Arial MT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399288" y="1133855"/>
            <a:ext cx="3915410" cy="3051175"/>
            <a:chOff x="399288" y="1133855"/>
            <a:chExt cx="3915410" cy="3051175"/>
          </a:xfrm>
        </p:grpSpPr>
        <p:pic>
          <p:nvPicPr>
            <p:cNvPr id="21" name="object 2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272283" y="1133855"/>
              <a:ext cx="2042160" cy="1523993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99288" y="1133855"/>
              <a:ext cx="1901945" cy="1545336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99288" y="2657855"/>
              <a:ext cx="1882139" cy="1527041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284488" y="2647188"/>
              <a:ext cx="2013191" cy="150266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25552" y="97534"/>
            <a:ext cx="8648700" cy="6760845"/>
            <a:chOff x="225552" y="97534"/>
            <a:chExt cx="8648700" cy="676084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67555" y="908302"/>
              <a:ext cx="4762493" cy="5949697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5209800" y="2812554"/>
              <a:ext cx="2113915" cy="2222500"/>
            </a:xfrm>
            <a:custGeom>
              <a:avLst/>
              <a:gdLst/>
              <a:ahLst/>
              <a:cxnLst/>
              <a:rect l="l" t="t" r="r" b="b"/>
              <a:pathLst>
                <a:path w="2113915" h="2222500">
                  <a:moveTo>
                    <a:pt x="2113781" y="561206"/>
                  </a:moveTo>
                  <a:lnTo>
                    <a:pt x="2021579" y="445890"/>
                  </a:lnTo>
                  <a:lnTo>
                    <a:pt x="2006212" y="469004"/>
                  </a:lnTo>
                  <a:lnTo>
                    <a:pt x="1675631" y="184518"/>
                  </a:lnTo>
                  <a:lnTo>
                    <a:pt x="1690998" y="169144"/>
                  </a:lnTo>
                  <a:lnTo>
                    <a:pt x="1422012" y="0"/>
                  </a:lnTo>
                  <a:lnTo>
                    <a:pt x="1022350" y="107676"/>
                  </a:lnTo>
                  <a:lnTo>
                    <a:pt x="1029969" y="245986"/>
                  </a:lnTo>
                  <a:lnTo>
                    <a:pt x="914647" y="607415"/>
                  </a:lnTo>
                  <a:lnTo>
                    <a:pt x="722490" y="545826"/>
                  </a:lnTo>
                  <a:lnTo>
                    <a:pt x="561086" y="891901"/>
                  </a:lnTo>
                  <a:lnTo>
                    <a:pt x="345954" y="738111"/>
                  </a:lnTo>
                  <a:lnTo>
                    <a:pt x="192138" y="814958"/>
                  </a:lnTo>
                  <a:lnTo>
                    <a:pt x="307454" y="1168647"/>
                  </a:lnTo>
                  <a:lnTo>
                    <a:pt x="15354" y="1852910"/>
                  </a:lnTo>
                  <a:lnTo>
                    <a:pt x="0" y="2006720"/>
                  </a:lnTo>
                  <a:lnTo>
                    <a:pt x="215258" y="2068188"/>
                  </a:lnTo>
                  <a:lnTo>
                    <a:pt x="292100" y="1929752"/>
                  </a:lnTo>
                  <a:lnTo>
                    <a:pt x="415036" y="1983606"/>
                  </a:lnTo>
                  <a:lnTo>
                    <a:pt x="430390" y="2221979"/>
                  </a:lnTo>
                  <a:lnTo>
                    <a:pt x="999236" y="2214238"/>
                  </a:lnTo>
                  <a:lnTo>
                    <a:pt x="1237481" y="1952872"/>
                  </a:lnTo>
                  <a:lnTo>
                    <a:pt x="1475860" y="1622272"/>
                  </a:lnTo>
                  <a:lnTo>
                    <a:pt x="1721732" y="1368545"/>
                  </a:lnTo>
                  <a:lnTo>
                    <a:pt x="1867782" y="1114793"/>
                  </a:lnTo>
                  <a:lnTo>
                    <a:pt x="1814061" y="1030211"/>
                  </a:lnTo>
                  <a:lnTo>
                    <a:pt x="2113781" y="561206"/>
                  </a:lnTo>
                  <a:close/>
                </a:path>
              </a:pathLst>
            </a:custGeom>
            <a:ln w="25400">
              <a:solidFill>
                <a:srgbClr val="FF0000"/>
              </a:solidFill>
              <a:prstDash val="dash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/>
          <p:nvPr/>
        </p:nvSpPr>
        <p:spPr>
          <a:xfrm>
            <a:off x="455463" y="1629270"/>
            <a:ext cx="2468880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heavy" sz="1500" spc="-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Un</a:t>
            </a:r>
            <a:r>
              <a:rPr dirty="0" u="heavy" sz="1500" spc="-2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500" spc="-1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syndicat</a:t>
            </a:r>
            <a:r>
              <a:rPr dirty="0" u="heavy" sz="1500" spc="3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500" spc="-1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avec</a:t>
            </a:r>
            <a:r>
              <a:rPr dirty="0" u="heavy" sz="1500" spc="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5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4</a:t>
            </a:r>
            <a:r>
              <a:rPr dirty="0" u="heavy" sz="1500" spc="-1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500" spc="-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objets</a:t>
            </a:r>
            <a:r>
              <a:rPr dirty="0" u="heavy" sz="1500" spc="-1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5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:</a:t>
            </a:r>
            <a:endParaRPr sz="15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8163" y="2214145"/>
            <a:ext cx="93345" cy="2254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755"/>
              </a:lnSpc>
            </a:pPr>
            <a:r>
              <a:rPr dirty="0" sz="1600" spc="-5">
                <a:latin typeface="Wingdings"/>
                <a:cs typeface="Wingdings"/>
              </a:rPr>
              <a:t></a:t>
            </a:r>
            <a:endParaRPr sz="1600">
              <a:latin typeface="Wingdings"/>
              <a:cs typeface="Wingding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8163" y="2750323"/>
            <a:ext cx="93345" cy="2254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755"/>
              </a:lnSpc>
            </a:pPr>
            <a:r>
              <a:rPr dirty="0" sz="1600" spc="-5">
                <a:latin typeface="Wingdings"/>
                <a:cs typeface="Wingdings"/>
              </a:rPr>
              <a:t></a:t>
            </a:r>
            <a:endParaRPr sz="1600">
              <a:latin typeface="Wingdings"/>
              <a:cs typeface="Wingding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8163" y="3287296"/>
            <a:ext cx="93345" cy="2254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755"/>
              </a:lnSpc>
            </a:pPr>
            <a:r>
              <a:rPr dirty="0" sz="1600" spc="-5">
                <a:latin typeface="Wingdings"/>
                <a:cs typeface="Wingdings"/>
              </a:rPr>
              <a:t></a:t>
            </a:r>
            <a:endParaRPr sz="1600">
              <a:latin typeface="Wingdings"/>
              <a:cs typeface="Wingding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8163" y="4067328"/>
            <a:ext cx="93345" cy="2254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755"/>
              </a:lnSpc>
            </a:pPr>
            <a:r>
              <a:rPr dirty="0" sz="1600" spc="-5">
                <a:latin typeface="Wingdings"/>
                <a:cs typeface="Wingdings"/>
              </a:rPr>
              <a:t></a:t>
            </a:r>
            <a:endParaRPr sz="1600">
              <a:latin typeface="Wingdings"/>
              <a:cs typeface="Wingding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98363" y="2180958"/>
            <a:ext cx="2868295" cy="2366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756285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Arial MT"/>
                <a:cs typeface="Arial MT"/>
              </a:rPr>
              <a:t>Charte</a:t>
            </a:r>
            <a:r>
              <a:rPr dirty="0" sz="1600" spc="-5">
                <a:latin typeface="Arial MT"/>
                <a:cs typeface="Arial MT"/>
              </a:rPr>
              <a:t> (1</a:t>
            </a:r>
            <a:r>
              <a:rPr dirty="0" sz="1600" spc="10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777</a:t>
            </a:r>
            <a:r>
              <a:rPr dirty="0" sz="1600" spc="-1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km²,</a:t>
            </a:r>
            <a:r>
              <a:rPr dirty="0" sz="1600" spc="15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106 </a:t>
            </a:r>
            <a:r>
              <a:rPr dirty="0" sz="1600" spc="-43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communes)</a:t>
            </a:r>
            <a:endParaRPr sz="16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dirty="0" sz="1600" spc="-10">
                <a:latin typeface="Arial MT"/>
                <a:cs typeface="Arial MT"/>
              </a:rPr>
              <a:t>Pays</a:t>
            </a:r>
            <a:r>
              <a:rPr dirty="0" sz="1600" spc="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&amp;</a:t>
            </a:r>
            <a:r>
              <a:rPr dirty="0" sz="1600" spc="-1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SCoT</a:t>
            </a:r>
            <a:r>
              <a:rPr dirty="0" sz="1600" spc="-3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(784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km²,</a:t>
            </a:r>
            <a:r>
              <a:rPr dirty="0" sz="1600" spc="1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60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puis</a:t>
            </a:r>
            <a:endParaRPr sz="16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dirty="0" sz="1600" spc="-5">
                <a:latin typeface="Arial MT"/>
                <a:cs typeface="Arial MT"/>
              </a:rPr>
              <a:t>38</a:t>
            </a:r>
            <a:r>
              <a:rPr dirty="0" sz="1600" spc="-5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communes)</a:t>
            </a:r>
            <a:endParaRPr sz="1600">
              <a:latin typeface="Arial MT"/>
              <a:cs typeface="Arial MT"/>
            </a:endParaRPr>
          </a:p>
          <a:p>
            <a:pPr marL="12700" marR="293370">
              <a:lnSpc>
                <a:spcPct val="100000"/>
              </a:lnSpc>
              <a:spcBef>
                <a:spcPts val="385"/>
              </a:spcBef>
            </a:pPr>
            <a:r>
              <a:rPr dirty="0" sz="1600" spc="-10">
                <a:latin typeface="Arial MT"/>
                <a:cs typeface="Arial MT"/>
              </a:rPr>
              <a:t>GCE Haute </a:t>
            </a:r>
            <a:r>
              <a:rPr dirty="0" sz="1600" spc="-25">
                <a:latin typeface="Arial MT"/>
                <a:cs typeface="Arial MT"/>
              </a:rPr>
              <a:t>Vallée </a:t>
            </a:r>
            <a:r>
              <a:rPr dirty="0" sz="1600" spc="-5">
                <a:latin typeface="Arial MT"/>
                <a:cs typeface="Arial MT"/>
              </a:rPr>
              <a:t>l’Ain &amp; de </a:t>
            </a:r>
            <a:r>
              <a:rPr dirty="0" sz="1600" spc="-43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l’Orbe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(1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716</a:t>
            </a:r>
            <a:r>
              <a:rPr dirty="0" sz="1600" spc="-5">
                <a:latin typeface="Arial MT"/>
                <a:cs typeface="Arial MT"/>
              </a:rPr>
              <a:t> km²,</a:t>
            </a:r>
            <a:r>
              <a:rPr dirty="0" sz="1600" spc="15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152 </a:t>
            </a:r>
            <a:r>
              <a:rPr dirty="0" sz="1600" spc="-5">
                <a:latin typeface="Arial MT"/>
                <a:cs typeface="Arial MT"/>
              </a:rPr>
              <a:t> communes)</a:t>
            </a:r>
            <a:endParaRPr sz="16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dirty="0" sz="1600" spc="-10">
                <a:latin typeface="Arial MT"/>
                <a:cs typeface="Arial MT"/>
              </a:rPr>
              <a:t>GCE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20">
                <a:latin typeface="Arial MT"/>
                <a:cs typeface="Arial MT"/>
              </a:rPr>
              <a:t>Valserine</a:t>
            </a:r>
            <a:r>
              <a:rPr dirty="0" sz="1600" spc="-2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(366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km²,</a:t>
            </a:r>
            <a:r>
              <a:rPr dirty="0" sz="1600" spc="10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40</a:t>
            </a:r>
            <a:endParaRPr sz="16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dirty="0" sz="1600" spc="-5">
                <a:latin typeface="Arial MT"/>
                <a:cs typeface="Arial MT"/>
              </a:rPr>
              <a:t>communes)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55463" y="4856226"/>
            <a:ext cx="3269615" cy="6667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u="heavy" sz="1400" spc="1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MD</a:t>
            </a:r>
            <a:r>
              <a:rPr dirty="0" sz="1400" spc="-5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0000"/>
                </a:solidFill>
                <a:latin typeface="Arial MT"/>
                <a:cs typeface="Arial MT"/>
              </a:rPr>
              <a:t>:</a:t>
            </a:r>
            <a:r>
              <a:rPr dirty="0" sz="1400" spc="-15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1400" spc="-5">
                <a:solidFill>
                  <a:srgbClr val="FF0000"/>
                </a:solidFill>
                <a:latin typeface="Arial MT"/>
                <a:cs typeface="Arial MT"/>
              </a:rPr>
              <a:t>Mise</a:t>
            </a:r>
            <a:r>
              <a:rPr dirty="0" sz="1400" spc="-2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0000"/>
                </a:solidFill>
                <a:latin typeface="Arial MT"/>
                <a:cs typeface="Arial MT"/>
              </a:rPr>
              <a:t>à</a:t>
            </a:r>
            <a:r>
              <a:rPr dirty="0" sz="1400" spc="-1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1400" spc="-5">
                <a:solidFill>
                  <a:srgbClr val="FF0000"/>
                </a:solidFill>
                <a:latin typeface="Arial MT"/>
                <a:cs typeface="Arial MT"/>
              </a:rPr>
              <a:t>Disposition</a:t>
            </a:r>
            <a:r>
              <a:rPr dirty="0" sz="1400" spc="-5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1400" spc="-5">
                <a:solidFill>
                  <a:srgbClr val="FF0000"/>
                </a:solidFill>
                <a:latin typeface="Arial MT"/>
                <a:cs typeface="Arial MT"/>
              </a:rPr>
              <a:t>d’agents</a:t>
            </a:r>
            <a:r>
              <a:rPr dirty="0" sz="1400" spc="-35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0000"/>
                </a:solidFill>
                <a:latin typeface="Arial MT"/>
                <a:cs typeface="Arial MT"/>
              </a:rPr>
              <a:t>(le</a:t>
            </a:r>
            <a:r>
              <a:rPr dirty="0" sz="1400" spc="-5">
                <a:solidFill>
                  <a:srgbClr val="FF0000"/>
                </a:solidFill>
                <a:latin typeface="Arial MT"/>
                <a:cs typeface="Arial MT"/>
              </a:rPr>
              <a:t> Parc </a:t>
            </a:r>
            <a:r>
              <a:rPr dirty="0" sz="1400" spc="-375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1400" spc="-5">
                <a:solidFill>
                  <a:srgbClr val="FF0000"/>
                </a:solidFill>
                <a:latin typeface="Arial MT"/>
                <a:cs typeface="Arial MT"/>
              </a:rPr>
              <a:t>emploie</a:t>
            </a:r>
            <a:r>
              <a:rPr dirty="0" sz="1400" spc="-5">
                <a:solidFill>
                  <a:srgbClr val="FF0000"/>
                </a:solidFill>
                <a:latin typeface="Arial MT"/>
                <a:cs typeface="Arial MT"/>
              </a:rPr>
              <a:t> et</a:t>
            </a:r>
            <a:r>
              <a:rPr dirty="0" sz="1400" spc="-5">
                <a:solidFill>
                  <a:srgbClr val="FF0000"/>
                </a:solidFill>
                <a:latin typeface="Arial MT"/>
                <a:cs typeface="Arial MT"/>
              </a:rPr>
              <a:t> encadre,</a:t>
            </a:r>
            <a:r>
              <a:rPr dirty="0" sz="1400" spc="-5">
                <a:solidFill>
                  <a:srgbClr val="FF0000"/>
                </a:solidFill>
                <a:latin typeface="Arial MT"/>
                <a:cs typeface="Arial MT"/>
              </a:rPr>
              <a:t> la</a:t>
            </a:r>
            <a:r>
              <a:rPr dirty="0" sz="1400" spc="-5">
                <a:solidFill>
                  <a:srgbClr val="FF0000"/>
                </a:solidFill>
                <a:latin typeface="Arial MT"/>
                <a:cs typeface="Arial MT"/>
              </a:rPr>
              <a:t> CC</a:t>
            </a:r>
            <a:r>
              <a:rPr dirty="0" sz="1400" spc="-5">
                <a:solidFill>
                  <a:srgbClr val="FF0000"/>
                </a:solidFill>
                <a:latin typeface="Arial MT"/>
                <a:cs typeface="Arial MT"/>
              </a:rPr>
              <a:t> rembourse</a:t>
            </a:r>
            <a:r>
              <a:rPr dirty="0" sz="1400" spc="-5">
                <a:solidFill>
                  <a:srgbClr val="FF0000"/>
                </a:solidFill>
                <a:latin typeface="Arial MT"/>
                <a:cs typeface="Arial MT"/>
              </a:rPr>
              <a:t> le </a:t>
            </a:r>
            <a:r>
              <a:rPr dirty="0" sz="140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1400" spc="-5">
                <a:solidFill>
                  <a:srgbClr val="FF0000"/>
                </a:solidFill>
                <a:latin typeface="Arial MT"/>
                <a:cs typeface="Arial MT"/>
              </a:rPr>
              <a:t>salaire</a:t>
            </a:r>
            <a:r>
              <a:rPr dirty="0" sz="1400" spc="-35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1400" spc="-5">
                <a:solidFill>
                  <a:srgbClr val="FF0000"/>
                </a:solidFill>
                <a:latin typeface="Arial MT"/>
                <a:cs typeface="Arial MT"/>
              </a:rPr>
              <a:t>chargé)</a:t>
            </a:r>
            <a:endParaRPr sz="1400">
              <a:latin typeface="Arial MT"/>
              <a:cs typeface="Arial MT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376436" y="2215901"/>
            <a:ext cx="447040" cy="2074545"/>
            <a:chOff x="376436" y="2215901"/>
            <a:chExt cx="447040" cy="2074545"/>
          </a:xfrm>
        </p:grpSpPr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6436" y="2717302"/>
              <a:ext cx="431279" cy="288025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76436" y="2215901"/>
              <a:ext cx="431279" cy="216395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91667" y="3241551"/>
              <a:ext cx="431291" cy="288032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1667" y="4073652"/>
              <a:ext cx="431291" cy="216407"/>
            </a:xfrm>
            <a:prstGeom prst="rect">
              <a:avLst/>
            </a:prstGeom>
          </p:spPr>
        </p:pic>
      </p:grpSp>
      <p:sp>
        <p:nvSpPr>
          <p:cNvPr id="17" name="object 17"/>
          <p:cNvSpPr txBox="1"/>
          <p:nvPr/>
        </p:nvSpPr>
        <p:spPr>
          <a:xfrm>
            <a:off x="6187185" y="3272789"/>
            <a:ext cx="258445" cy="3917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b="1">
                <a:solidFill>
                  <a:srgbClr val="FF0000"/>
                </a:solidFill>
                <a:latin typeface="Arial"/>
                <a:cs typeface="Arial"/>
              </a:rPr>
              <a:t>PL</a:t>
            </a:r>
            <a:r>
              <a:rPr dirty="0" sz="800" spc="-5" b="1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dirty="0" sz="800" b="1">
                <a:solidFill>
                  <a:srgbClr val="FF0000"/>
                </a:solidFill>
                <a:latin typeface="Arial"/>
                <a:cs typeface="Arial"/>
              </a:rPr>
              <a:t>i</a:t>
            </a:r>
            <a:endParaRPr sz="800">
              <a:latin typeface="Arial"/>
              <a:cs typeface="Arial"/>
            </a:endParaRPr>
          </a:p>
          <a:p>
            <a:pPr marL="48895" marR="38100">
              <a:lnSpc>
                <a:spcPct val="100000"/>
              </a:lnSpc>
            </a:pPr>
            <a:r>
              <a:rPr dirty="0" sz="800" b="1">
                <a:solidFill>
                  <a:srgbClr val="FF0000"/>
                </a:solidFill>
                <a:latin typeface="Arial"/>
                <a:cs typeface="Arial"/>
              </a:rPr>
              <a:t>par </a:t>
            </a:r>
            <a:r>
              <a:rPr dirty="0" sz="80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800" spc="10" b="1">
                <a:solidFill>
                  <a:srgbClr val="FF0000"/>
                </a:solidFill>
                <a:latin typeface="Arial"/>
                <a:cs typeface="Arial"/>
              </a:rPr>
              <a:t>MD</a:t>
            </a:r>
            <a:endParaRPr sz="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464303" y="3779648"/>
            <a:ext cx="373380" cy="269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8580">
              <a:lnSpc>
                <a:spcPct val="100000"/>
              </a:lnSpc>
              <a:spcBef>
                <a:spcPts val="100"/>
              </a:spcBef>
            </a:pPr>
            <a:r>
              <a:rPr dirty="0" sz="800" b="1">
                <a:solidFill>
                  <a:srgbClr val="FF0000"/>
                </a:solidFill>
                <a:latin typeface="Arial"/>
                <a:cs typeface="Arial"/>
              </a:rPr>
              <a:t>PLUi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800" b="1">
                <a:solidFill>
                  <a:srgbClr val="FF0000"/>
                </a:solidFill>
                <a:latin typeface="Arial"/>
                <a:cs typeface="Arial"/>
              </a:rPr>
              <a:t>par</a:t>
            </a:r>
            <a:r>
              <a:rPr dirty="0" sz="800" spc="2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800" spc="10" b="1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dirty="0" sz="800" b="1">
                <a:solidFill>
                  <a:srgbClr val="FF0000"/>
                </a:solidFill>
                <a:latin typeface="Arial"/>
                <a:cs typeface="Arial"/>
              </a:rPr>
              <a:t>D</a:t>
            </a:r>
            <a:endParaRPr sz="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427717" y="3647935"/>
            <a:ext cx="25844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b="1">
                <a:solidFill>
                  <a:srgbClr val="FF0000"/>
                </a:solidFill>
                <a:latin typeface="Arial"/>
                <a:cs typeface="Arial"/>
              </a:rPr>
              <a:t>PL</a:t>
            </a:r>
            <a:r>
              <a:rPr dirty="0" sz="800" spc="-5" b="1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dirty="0" sz="800" b="1">
                <a:solidFill>
                  <a:srgbClr val="FF0000"/>
                </a:solidFill>
                <a:latin typeface="Arial"/>
                <a:cs typeface="Arial"/>
              </a:rPr>
              <a:t>i</a:t>
            </a:r>
            <a:endParaRPr sz="800">
              <a:latin typeface="Arial"/>
              <a:cs typeface="Arial"/>
            </a:endParaRPr>
          </a:p>
          <a:p>
            <a:pPr marL="48895" marR="38100">
              <a:lnSpc>
                <a:spcPct val="100000"/>
              </a:lnSpc>
              <a:spcBef>
                <a:spcPts val="5"/>
              </a:spcBef>
            </a:pPr>
            <a:r>
              <a:rPr dirty="0" sz="800" b="1">
                <a:solidFill>
                  <a:srgbClr val="FF0000"/>
                </a:solidFill>
                <a:latin typeface="Arial"/>
                <a:cs typeface="Arial"/>
              </a:rPr>
              <a:t>par </a:t>
            </a:r>
            <a:r>
              <a:rPr dirty="0" sz="80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800" spc="10" b="1">
                <a:solidFill>
                  <a:srgbClr val="FF0000"/>
                </a:solidFill>
                <a:latin typeface="Arial"/>
                <a:cs typeface="Arial"/>
              </a:rPr>
              <a:t>MD</a:t>
            </a:r>
            <a:endParaRPr sz="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940926" y="4579351"/>
            <a:ext cx="29210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800" b="1">
                <a:solidFill>
                  <a:srgbClr val="FF0000"/>
                </a:solidFill>
                <a:latin typeface="Arial"/>
                <a:cs typeface="Arial"/>
              </a:rPr>
              <a:t>SCoT</a:t>
            </a:r>
            <a:endParaRPr sz="800">
              <a:latin typeface="Arial"/>
              <a:cs typeface="Arial"/>
            </a:endParaRPr>
          </a:p>
          <a:p>
            <a:pPr algn="ctr" marL="22860" marR="16510" indent="-635">
              <a:lnSpc>
                <a:spcPct val="100000"/>
              </a:lnSpc>
              <a:spcBef>
                <a:spcPts val="5"/>
              </a:spcBef>
            </a:pPr>
            <a:r>
              <a:rPr dirty="0" sz="800" spc="-5" b="1">
                <a:solidFill>
                  <a:srgbClr val="FF0000"/>
                </a:solidFill>
                <a:latin typeface="Arial"/>
                <a:cs typeface="Arial"/>
              </a:rPr>
              <a:t>en </a:t>
            </a:r>
            <a:r>
              <a:rPr dirty="0" sz="80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800" spc="-5" b="1">
                <a:solidFill>
                  <a:srgbClr val="FF0000"/>
                </a:solidFill>
                <a:latin typeface="Arial"/>
                <a:cs typeface="Arial"/>
              </a:rPr>
              <a:t>ré</a:t>
            </a:r>
            <a:r>
              <a:rPr dirty="0" sz="800" b="1">
                <a:solidFill>
                  <a:srgbClr val="FF0000"/>
                </a:solidFill>
                <a:latin typeface="Arial"/>
                <a:cs typeface="Arial"/>
              </a:rPr>
              <a:t>gie</a:t>
            </a:r>
            <a:endParaRPr sz="8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27483" y="2772914"/>
            <a:ext cx="5659120" cy="1969135"/>
          </a:xfrm>
          <a:custGeom>
            <a:avLst/>
            <a:gdLst/>
            <a:ahLst/>
            <a:cxnLst/>
            <a:rect l="l" t="t" r="r" b="b"/>
            <a:pathLst>
              <a:path w="5659120" h="1969135">
                <a:moveTo>
                  <a:pt x="5067298" y="1969023"/>
                </a:moveTo>
                <a:lnTo>
                  <a:pt x="5174879" y="1807714"/>
                </a:lnTo>
                <a:lnTo>
                  <a:pt x="5313043" y="1830708"/>
                </a:lnTo>
                <a:lnTo>
                  <a:pt x="5359150" y="1715519"/>
                </a:lnTo>
                <a:lnTo>
                  <a:pt x="5243961" y="1600323"/>
                </a:lnTo>
                <a:lnTo>
                  <a:pt x="5405238" y="1239269"/>
                </a:lnTo>
                <a:lnTo>
                  <a:pt x="5566420" y="1147067"/>
                </a:lnTo>
                <a:lnTo>
                  <a:pt x="5612509" y="962669"/>
                </a:lnTo>
                <a:lnTo>
                  <a:pt x="5535813" y="947289"/>
                </a:lnTo>
                <a:lnTo>
                  <a:pt x="5658616" y="640083"/>
                </a:lnTo>
              </a:path>
              <a:path w="5659120" h="1969135">
                <a:moveTo>
                  <a:pt x="0" y="193551"/>
                </a:moveTo>
                <a:lnTo>
                  <a:pt x="373385" y="193551"/>
                </a:lnTo>
                <a:lnTo>
                  <a:pt x="373385" y="0"/>
                </a:lnTo>
                <a:lnTo>
                  <a:pt x="0" y="0"/>
                </a:lnTo>
                <a:lnTo>
                  <a:pt x="0" y="193551"/>
                </a:lnTo>
                <a:close/>
              </a:path>
            </a:pathLst>
          </a:custGeom>
          <a:ln w="25400">
            <a:solidFill>
              <a:srgbClr val="FF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437480" y="420103"/>
            <a:ext cx="5117465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1.</a:t>
            </a:r>
            <a:r>
              <a:rPr dirty="0" spc="-20"/>
              <a:t> </a:t>
            </a:r>
            <a:r>
              <a:rPr dirty="0"/>
              <a:t>Le</a:t>
            </a:r>
            <a:r>
              <a:rPr dirty="0"/>
              <a:t> </a:t>
            </a:r>
            <a:r>
              <a:rPr dirty="0" spc="-5"/>
              <a:t>contexte</a:t>
            </a:r>
            <a:r>
              <a:rPr dirty="0" spc="-40"/>
              <a:t> </a:t>
            </a:r>
            <a:r>
              <a:rPr dirty="0" spc="-5"/>
              <a:t>territorial</a:t>
            </a:r>
            <a:r>
              <a:rPr dirty="0" spc="-65"/>
              <a:t> </a:t>
            </a:r>
            <a:r>
              <a:rPr dirty="0"/>
              <a:t>&amp;</a:t>
            </a:r>
            <a:r>
              <a:rPr dirty="0" spc="5"/>
              <a:t> </a:t>
            </a:r>
            <a:r>
              <a:rPr dirty="0"/>
              <a:t>organisationnel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25552" y="97534"/>
            <a:ext cx="8648700" cy="6477000"/>
            <a:chOff x="225552" y="97534"/>
            <a:chExt cx="8648700" cy="6477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7752" y="1188767"/>
              <a:ext cx="5963392" cy="538575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018288" y="3552389"/>
              <a:ext cx="2810148" cy="2683806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434206" y="2280145"/>
              <a:ext cx="3162935" cy="1245870"/>
            </a:xfrm>
            <a:custGeom>
              <a:avLst/>
              <a:gdLst/>
              <a:ahLst/>
              <a:cxnLst/>
              <a:rect l="l" t="t" r="r" b="b"/>
              <a:pathLst>
                <a:path w="3162934" h="1245870">
                  <a:moveTo>
                    <a:pt x="3111949" y="1170513"/>
                  </a:moveTo>
                  <a:lnTo>
                    <a:pt x="3086862" y="1172743"/>
                  </a:lnTo>
                  <a:lnTo>
                    <a:pt x="3131566" y="1245247"/>
                  </a:lnTo>
                  <a:lnTo>
                    <a:pt x="3155944" y="1183405"/>
                  </a:lnTo>
                  <a:lnTo>
                    <a:pt x="3113404" y="1183405"/>
                  </a:lnTo>
                  <a:lnTo>
                    <a:pt x="3111949" y="1170513"/>
                  </a:lnTo>
                  <a:close/>
                </a:path>
                <a:path w="3162934" h="1245870">
                  <a:moveTo>
                    <a:pt x="3137116" y="1168276"/>
                  </a:moveTo>
                  <a:lnTo>
                    <a:pt x="3111949" y="1170513"/>
                  </a:lnTo>
                  <a:lnTo>
                    <a:pt x="3113404" y="1183405"/>
                  </a:lnTo>
                  <a:lnTo>
                    <a:pt x="3138550" y="1180604"/>
                  </a:lnTo>
                  <a:lnTo>
                    <a:pt x="3137116" y="1168276"/>
                  </a:lnTo>
                  <a:close/>
                </a:path>
                <a:path w="3162934" h="1245870">
                  <a:moveTo>
                    <a:pt x="3162808" y="1165993"/>
                  </a:moveTo>
                  <a:lnTo>
                    <a:pt x="3137116" y="1168276"/>
                  </a:lnTo>
                  <a:lnTo>
                    <a:pt x="3138550" y="1180604"/>
                  </a:lnTo>
                  <a:lnTo>
                    <a:pt x="3113404" y="1183405"/>
                  </a:lnTo>
                  <a:lnTo>
                    <a:pt x="3155944" y="1183405"/>
                  </a:lnTo>
                  <a:lnTo>
                    <a:pt x="3162808" y="1165993"/>
                  </a:lnTo>
                  <a:close/>
                </a:path>
                <a:path w="3162934" h="1245870">
                  <a:moveTo>
                    <a:pt x="2355210" y="12852"/>
                  </a:moveTo>
                  <a:lnTo>
                    <a:pt x="2329808" y="12852"/>
                  </a:lnTo>
                  <a:lnTo>
                    <a:pt x="2342629" y="25400"/>
                  </a:lnTo>
                  <a:lnTo>
                    <a:pt x="2329883" y="25472"/>
                  </a:lnTo>
                  <a:lnTo>
                    <a:pt x="2333872" y="74688"/>
                  </a:lnTo>
                  <a:lnTo>
                    <a:pt x="2342260" y="115963"/>
                  </a:lnTo>
                  <a:lnTo>
                    <a:pt x="2354713" y="156591"/>
                  </a:lnTo>
                  <a:lnTo>
                    <a:pt x="2371083" y="196850"/>
                  </a:lnTo>
                  <a:lnTo>
                    <a:pt x="2390775" y="236734"/>
                  </a:lnTo>
                  <a:lnTo>
                    <a:pt x="2413647" y="276104"/>
                  </a:lnTo>
                  <a:lnTo>
                    <a:pt x="2439416" y="315093"/>
                  </a:lnTo>
                  <a:lnTo>
                    <a:pt x="2467470" y="353841"/>
                  </a:lnTo>
                  <a:lnTo>
                    <a:pt x="2513710" y="411359"/>
                  </a:lnTo>
                  <a:lnTo>
                    <a:pt x="2546845" y="449586"/>
                  </a:lnTo>
                  <a:lnTo>
                    <a:pt x="2581402" y="487559"/>
                  </a:lnTo>
                  <a:lnTo>
                    <a:pt x="2617095" y="525291"/>
                  </a:lnTo>
                  <a:lnTo>
                    <a:pt x="2653658" y="562991"/>
                  </a:lnTo>
                  <a:lnTo>
                    <a:pt x="2690742" y="600595"/>
                  </a:lnTo>
                  <a:lnTo>
                    <a:pt x="2765552" y="675532"/>
                  </a:lnTo>
                  <a:lnTo>
                    <a:pt x="2802635" y="713111"/>
                  </a:lnTo>
                  <a:lnTo>
                    <a:pt x="2838824" y="750589"/>
                  </a:lnTo>
                  <a:lnTo>
                    <a:pt x="2874270" y="788047"/>
                  </a:lnTo>
                  <a:lnTo>
                    <a:pt x="2908547" y="825652"/>
                  </a:lnTo>
                  <a:lnTo>
                    <a:pt x="2941192" y="863231"/>
                  </a:lnTo>
                  <a:lnTo>
                    <a:pt x="2972054" y="900957"/>
                  </a:lnTo>
                  <a:lnTo>
                    <a:pt x="3000755" y="938657"/>
                  </a:lnTo>
                  <a:lnTo>
                    <a:pt x="3026917" y="976509"/>
                  </a:lnTo>
                  <a:lnTo>
                    <a:pt x="3050540" y="1014488"/>
                  </a:lnTo>
                  <a:lnTo>
                    <a:pt x="3070987" y="1052588"/>
                  </a:lnTo>
                  <a:lnTo>
                    <a:pt x="3088132" y="1090809"/>
                  </a:lnTo>
                  <a:lnTo>
                    <a:pt x="3101847" y="1129157"/>
                  </a:lnTo>
                  <a:lnTo>
                    <a:pt x="3111626" y="1167657"/>
                  </a:lnTo>
                  <a:lnTo>
                    <a:pt x="3111949" y="1170513"/>
                  </a:lnTo>
                  <a:lnTo>
                    <a:pt x="3137116" y="1168276"/>
                  </a:lnTo>
                  <a:lnTo>
                    <a:pt x="3125977" y="1121175"/>
                  </a:lnTo>
                  <a:lnTo>
                    <a:pt x="3111499" y="1080789"/>
                  </a:lnTo>
                  <a:lnTo>
                    <a:pt x="3093466" y="1040904"/>
                  </a:lnTo>
                  <a:lnTo>
                    <a:pt x="3072257" y="1001414"/>
                  </a:lnTo>
                  <a:lnTo>
                    <a:pt x="3048000" y="962298"/>
                  </a:lnTo>
                  <a:lnTo>
                    <a:pt x="3021076" y="923429"/>
                  </a:lnTo>
                  <a:lnTo>
                    <a:pt x="2991612" y="884834"/>
                  </a:lnTo>
                  <a:lnTo>
                    <a:pt x="2960369" y="846582"/>
                  </a:lnTo>
                  <a:lnTo>
                    <a:pt x="2927350" y="808482"/>
                  </a:lnTo>
                  <a:lnTo>
                    <a:pt x="2892799" y="770655"/>
                  </a:lnTo>
                  <a:lnTo>
                    <a:pt x="2857131" y="732929"/>
                  </a:lnTo>
                  <a:lnTo>
                    <a:pt x="2820669" y="695204"/>
                  </a:lnTo>
                  <a:lnTo>
                    <a:pt x="2671813" y="545230"/>
                  </a:lnTo>
                  <a:lnTo>
                    <a:pt x="2635624" y="507879"/>
                  </a:lnTo>
                  <a:lnTo>
                    <a:pt x="2600077" y="470420"/>
                  </a:lnTo>
                  <a:lnTo>
                    <a:pt x="2566047" y="432968"/>
                  </a:lnTo>
                  <a:lnTo>
                    <a:pt x="2533281" y="395236"/>
                  </a:lnTo>
                  <a:lnTo>
                    <a:pt x="2502547" y="357511"/>
                  </a:lnTo>
                  <a:lnTo>
                    <a:pt x="2473820" y="319805"/>
                  </a:lnTo>
                  <a:lnTo>
                    <a:pt x="2447556" y="282079"/>
                  </a:lnTo>
                  <a:lnTo>
                    <a:pt x="2423915" y="243979"/>
                  </a:lnTo>
                  <a:lnTo>
                    <a:pt x="2403475" y="206006"/>
                  </a:lnTo>
                  <a:lnTo>
                    <a:pt x="2386215" y="167652"/>
                  </a:lnTo>
                  <a:lnTo>
                    <a:pt x="2372493" y="129432"/>
                  </a:lnTo>
                  <a:lnTo>
                    <a:pt x="2362574" y="90932"/>
                  </a:lnTo>
                  <a:lnTo>
                    <a:pt x="2356745" y="52216"/>
                  </a:lnTo>
                  <a:lnTo>
                    <a:pt x="2355347" y="33166"/>
                  </a:lnTo>
                  <a:lnTo>
                    <a:pt x="2355210" y="12852"/>
                  </a:lnTo>
                  <a:close/>
                </a:path>
                <a:path w="3162934" h="1245870">
                  <a:moveTo>
                    <a:pt x="2349500" y="0"/>
                  </a:moveTo>
                  <a:lnTo>
                    <a:pt x="2342381" y="0"/>
                  </a:lnTo>
                  <a:lnTo>
                    <a:pt x="0" y="13347"/>
                  </a:lnTo>
                  <a:lnTo>
                    <a:pt x="247" y="38747"/>
                  </a:lnTo>
                  <a:lnTo>
                    <a:pt x="2329883" y="25472"/>
                  </a:lnTo>
                  <a:lnTo>
                    <a:pt x="2329808" y="12852"/>
                  </a:lnTo>
                  <a:lnTo>
                    <a:pt x="2355210" y="12852"/>
                  </a:lnTo>
                  <a:lnTo>
                    <a:pt x="2355081" y="5607"/>
                  </a:lnTo>
                  <a:lnTo>
                    <a:pt x="2349500" y="0"/>
                  </a:lnTo>
                  <a:close/>
                </a:path>
                <a:path w="3162934" h="1245870">
                  <a:moveTo>
                    <a:pt x="2329808" y="12852"/>
                  </a:moveTo>
                  <a:lnTo>
                    <a:pt x="2329883" y="25472"/>
                  </a:lnTo>
                  <a:lnTo>
                    <a:pt x="2342629" y="25400"/>
                  </a:lnTo>
                  <a:lnTo>
                    <a:pt x="2329808" y="12852"/>
                  </a:lnTo>
                  <a:close/>
                </a:path>
              </a:pathLst>
            </a:custGeom>
            <a:solidFill>
              <a:srgbClr val="D9959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2387352" y="2620518"/>
              <a:ext cx="166370" cy="166370"/>
            </a:xfrm>
            <a:custGeom>
              <a:avLst/>
              <a:gdLst/>
              <a:ahLst/>
              <a:cxnLst/>
              <a:rect l="l" t="t" r="r" b="b"/>
              <a:pathLst>
                <a:path w="166369" h="166369">
                  <a:moveTo>
                    <a:pt x="0" y="63500"/>
                  </a:moveTo>
                  <a:lnTo>
                    <a:pt x="63500" y="63500"/>
                  </a:lnTo>
                  <a:lnTo>
                    <a:pt x="83045" y="0"/>
                  </a:lnTo>
                  <a:lnTo>
                    <a:pt x="102615" y="63500"/>
                  </a:lnTo>
                  <a:lnTo>
                    <a:pt x="166115" y="63500"/>
                  </a:lnTo>
                  <a:lnTo>
                    <a:pt x="114795" y="102616"/>
                  </a:lnTo>
                  <a:lnTo>
                    <a:pt x="134365" y="166116"/>
                  </a:lnTo>
                  <a:lnTo>
                    <a:pt x="83045" y="126873"/>
                  </a:lnTo>
                  <a:lnTo>
                    <a:pt x="31750" y="166116"/>
                  </a:lnTo>
                  <a:lnTo>
                    <a:pt x="51295" y="102616"/>
                  </a:lnTo>
                  <a:lnTo>
                    <a:pt x="0" y="63500"/>
                  </a:lnTo>
                  <a:close/>
                </a:path>
              </a:pathLst>
            </a:custGeom>
            <a:ln w="25400">
              <a:solidFill>
                <a:srgbClr val="D99593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731268" y="2258815"/>
              <a:ext cx="191516" cy="191515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2221236" y="2826245"/>
              <a:ext cx="166370" cy="166370"/>
            </a:xfrm>
            <a:custGeom>
              <a:avLst/>
              <a:gdLst/>
              <a:ahLst/>
              <a:cxnLst/>
              <a:rect l="l" t="t" r="r" b="b"/>
              <a:pathLst>
                <a:path w="166369" h="166369">
                  <a:moveTo>
                    <a:pt x="0" y="63500"/>
                  </a:moveTo>
                  <a:lnTo>
                    <a:pt x="63500" y="63500"/>
                  </a:lnTo>
                  <a:lnTo>
                    <a:pt x="83045" y="0"/>
                  </a:lnTo>
                  <a:lnTo>
                    <a:pt x="102616" y="63500"/>
                  </a:lnTo>
                  <a:lnTo>
                    <a:pt x="166116" y="63500"/>
                  </a:lnTo>
                  <a:lnTo>
                    <a:pt x="114795" y="102616"/>
                  </a:lnTo>
                  <a:lnTo>
                    <a:pt x="134366" y="166116"/>
                  </a:lnTo>
                  <a:lnTo>
                    <a:pt x="83045" y="126879"/>
                  </a:lnTo>
                  <a:lnTo>
                    <a:pt x="31750" y="166116"/>
                  </a:lnTo>
                  <a:lnTo>
                    <a:pt x="51295" y="102616"/>
                  </a:lnTo>
                  <a:lnTo>
                    <a:pt x="0" y="63500"/>
                  </a:lnTo>
                  <a:close/>
                </a:path>
              </a:pathLst>
            </a:custGeom>
            <a:ln w="25400">
              <a:solidFill>
                <a:srgbClr val="D99593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143747" y="2309120"/>
              <a:ext cx="191515" cy="191516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011415" y="5821933"/>
              <a:ext cx="191515" cy="191515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309863" y="2525515"/>
              <a:ext cx="191516" cy="191515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6007595" y="1021086"/>
              <a:ext cx="297815" cy="299085"/>
            </a:xfrm>
            <a:custGeom>
              <a:avLst/>
              <a:gdLst/>
              <a:ahLst/>
              <a:cxnLst/>
              <a:rect l="l" t="t" r="r" b="b"/>
              <a:pathLst>
                <a:path w="297814" h="299084">
                  <a:moveTo>
                    <a:pt x="148602" y="0"/>
                  </a:moveTo>
                  <a:lnTo>
                    <a:pt x="113557" y="114052"/>
                  </a:lnTo>
                  <a:lnTo>
                    <a:pt x="0" y="114052"/>
                  </a:lnTo>
                  <a:lnTo>
                    <a:pt x="91827" y="184645"/>
                  </a:lnTo>
                  <a:lnTo>
                    <a:pt x="56781" y="298697"/>
                  </a:lnTo>
                  <a:lnTo>
                    <a:pt x="148602" y="228199"/>
                  </a:lnTo>
                  <a:lnTo>
                    <a:pt x="240430" y="298697"/>
                  </a:lnTo>
                  <a:lnTo>
                    <a:pt x="205384" y="184645"/>
                  </a:lnTo>
                  <a:lnTo>
                    <a:pt x="297186" y="114052"/>
                  </a:lnTo>
                  <a:lnTo>
                    <a:pt x="183654" y="114052"/>
                  </a:lnTo>
                  <a:lnTo>
                    <a:pt x="148602" y="0"/>
                  </a:lnTo>
                  <a:close/>
                </a:path>
              </a:pathLst>
            </a:custGeom>
            <a:solidFill>
              <a:srgbClr val="D995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3" name="object 1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068815" y="1335284"/>
              <a:ext cx="191515" cy="191516"/>
            </a:xfrm>
            <a:prstGeom prst="rect">
              <a:avLst/>
            </a:prstGeom>
          </p:spPr>
        </p:pic>
      </p:grpSp>
      <p:sp>
        <p:nvSpPr>
          <p:cNvPr id="14" name="object 14"/>
          <p:cNvSpPr txBox="1"/>
          <p:nvPr/>
        </p:nvSpPr>
        <p:spPr>
          <a:xfrm>
            <a:off x="6385286" y="1056893"/>
            <a:ext cx="2618105" cy="16719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29209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Arial MT"/>
                <a:cs typeface="Arial MT"/>
              </a:rPr>
              <a:t>Coordonnateur</a:t>
            </a:r>
            <a:r>
              <a:rPr dirty="0" sz="1600" spc="1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de</a:t>
            </a:r>
            <a:r>
              <a:rPr dirty="0" sz="1600" spc="-10">
                <a:latin typeface="Arial MT"/>
                <a:cs typeface="Arial MT"/>
              </a:rPr>
              <a:t> DUL </a:t>
            </a:r>
            <a:r>
              <a:rPr dirty="0" sz="1600" spc="-5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Contributeur </a:t>
            </a:r>
            <a:r>
              <a:rPr dirty="0" sz="1600" spc="-5">
                <a:latin typeface="Arial MT"/>
                <a:cs typeface="Arial MT"/>
              </a:rPr>
              <a:t> Externalisations</a:t>
            </a:r>
            <a:r>
              <a:rPr dirty="0" sz="1600" spc="-2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si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régie</a:t>
            </a:r>
            <a:r>
              <a:rPr dirty="0" sz="1200" spc="-2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ou</a:t>
            </a:r>
            <a:r>
              <a:rPr dirty="0" sz="1200" spc="-2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MD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:</a:t>
            </a:r>
            <a:endParaRPr sz="1600">
              <a:latin typeface="Arial MT"/>
              <a:cs typeface="Arial MT"/>
            </a:endParaRPr>
          </a:p>
          <a:p>
            <a:pPr marL="184785" indent="-17272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185420" algn="l"/>
              </a:tabLst>
            </a:pPr>
            <a:r>
              <a:rPr dirty="0" sz="1200" spc="-5">
                <a:latin typeface="Arial MT"/>
                <a:cs typeface="Arial MT"/>
              </a:rPr>
              <a:t>Suivi</a:t>
            </a:r>
            <a:r>
              <a:rPr dirty="0" sz="1200" spc="-2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juridique</a:t>
            </a:r>
            <a:r>
              <a:rPr dirty="0" sz="1200" spc="-4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(SCoT</a:t>
            </a:r>
            <a:r>
              <a:rPr dirty="0" sz="1200" spc="-4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&amp;</a:t>
            </a:r>
            <a:r>
              <a:rPr dirty="0" sz="1200" spc="-15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PLUi)</a:t>
            </a:r>
            <a:endParaRPr sz="1200">
              <a:latin typeface="Arial MT"/>
              <a:cs typeface="Arial MT"/>
            </a:endParaRPr>
          </a:p>
          <a:p>
            <a:pPr marL="184785" marR="5080" indent="-172720">
              <a:lnSpc>
                <a:spcPct val="100000"/>
              </a:lnSpc>
              <a:buFont typeface="Wingdings"/>
              <a:buChar char=""/>
              <a:tabLst>
                <a:tab pos="185420" algn="l"/>
              </a:tabLst>
            </a:pPr>
            <a:r>
              <a:rPr dirty="0" sz="1200">
                <a:latin typeface="Arial MT"/>
                <a:cs typeface="Arial MT"/>
              </a:rPr>
              <a:t>Etudes</a:t>
            </a:r>
            <a:r>
              <a:rPr dirty="0" sz="1200" spc="-5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environnementales</a:t>
            </a:r>
            <a:r>
              <a:rPr dirty="0" sz="1200" spc="-5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(SCoT</a:t>
            </a:r>
            <a:r>
              <a:rPr dirty="0" sz="1200" spc="-5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&amp; </a:t>
            </a:r>
            <a:r>
              <a:rPr dirty="0" sz="1200" spc="-32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PLUi)</a:t>
            </a:r>
            <a:endParaRPr sz="1200">
              <a:latin typeface="Arial MT"/>
              <a:cs typeface="Arial MT"/>
            </a:endParaRPr>
          </a:p>
          <a:p>
            <a:pPr marL="184785" marR="201930" indent="-172720">
              <a:lnSpc>
                <a:spcPct val="100000"/>
              </a:lnSpc>
              <a:buFont typeface="Wingdings"/>
              <a:buChar char=""/>
              <a:tabLst>
                <a:tab pos="185420" algn="l"/>
              </a:tabLst>
            </a:pPr>
            <a:r>
              <a:rPr dirty="0" sz="1200">
                <a:latin typeface="Arial MT"/>
                <a:cs typeface="Arial MT"/>
              </a:rPr>
              <a:t>Etudes</a:t>
            </a:r>
            <a:r>
              <a:rPr dirty="0" sz="1200" spc="-30">
                <a:latin typeface="Arial MT"/>
                <a:cs typeface="Arial MT"/>
              </a:rPr>
              <a:t> </a:t>
            </a:r>
            <a:r>
              <a:rPr dirty="0" sz="1200" spc="-5">
                <a:latin typeface="Arial MT"/>
                <a:cs typeface="Arial MT"/>
              </a:rPr>
              <a:t>urbaines</a:t>
            </a:r>
            <a:r>
              <a:rPr dirty="0" sz="1200" spc="-4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&amp;</a:t>
            </a:r>
            <a:r>
              <a:rPr dirty="0" sz="1200" spc="-5">
                <a:latin typeface="Arial MT"/>
                <a:cs typeface="Arial MT"/>
              </a:rPr>
              <a:t> commerciales </a:t>
            </a:r>
            <a:r>
              <a:rPr dirty="0" sz="1200" spc="-320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(SCoT)</a:t>
            </a:r>
            <a:endParaRPr sz="1200">
              <a:latin typeface="Arial MT"/>
              <a:cs typeface="Arial MT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641597" y="2897384"/>
            <a:ext cx="2541270" cy="2468880"/>
            <a:chOff x="3641597" y="2897384"/>
            <a:chExt cx="2541270" cy="2468880"/>
          </a:xfrm>
        </p:grpSpPr>
        <p:pic>
          <p:nvPicPr>
            <p:cNvPr id="16" name="object 1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064499" y="2897384"/>
              <a:ext cx="191516" cy="191516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3641597" y="3865638"/>
              <a:ext cx="2541270" cy="889635"/>
            </a:xfrm>
            <a:custGeom>
              <a:avLst/>
              <a:gdLst/>
              <a:ahLst/>
              <a:cxnLst/>
              <a:rect l="l" t="t" r="r" b="b"/>
              <a:pathLst>
                <a:path w="2541270" h="889635">
                  <a:moveTo>
                    <a:pt x="2530602" y="472801"/>
                  </a:moveTo>
                  <a:lnTo>
                    <a:pt x="2507481" y="483463"/>
                  </a:lnTo>
                  <a:lnTo>
                    <a:pt x="2518276" y="506583"/>
                  </a:lnTo>
                  <a:lnTo>
                    <a:pt x="2541269" y="495795"/>
                  </a:lnTo>
                  <a:lnTo>
                    <a:pt x="2530602" y="472801"/>
                  </a:lnTo>
                  <a:close/>
                </a:path>
                <a:path w="2541270" h="889635">
                  <a:moveTo>
                    <a:pt x="2484488" y="494131"/>
                  </a:moveTo>
                  <a:lnTo>
                    <a:pt x="2461520" y="504825"/>
                  </a:lnTo>
                  <a:lnTo>
                    <a:pt x="2472188" y="527913"/>
                  </a:lnTo>
                  <a:lnTo>
                    <a:pt x="2495181" y="517251"/>
                  </a:lnTo>
                  <a:lnTo>
                    <a:pt x="2484488" y="494131"/>
                  </a:lnTo>
                  <a:close/>
                </a:path>
                <a:path w="2541270" h="889635">
                  <a:moveTo>
                    <a:pt x="2438400" y="515613"/>
                  </a:moveTo>
                  <a:lnTo>
                    <a:pt x="2415406" y="526281"/>
                  </a:lnTo>
                  <a:lnTo>
                    <a:pt x="2426074" y="549275"/>
                  </a:lnTo>
                  <a:lnTo>
                    <a:pt x="2449067" y="538581"/>
                  </a:lnTo>
                  <a:lnTo>
                    <a:pt x="2438400" y="515613"/>
                  </a:lnTo>
                  <a:close/>
                </a:path>
                <a:path w="2541270" h="889635">
                  <a:moveTo>
                    <a:pt x="2392292" y="536943"/>
                  </a:moveTo>
                  <a:lnTo>
                    <a:pt x="2369324" y="547611"/>
                  </a:lnTo>
                  <a:lnTo>
                    <a:pt x="2379986" y="570604"/>
                  </a:lnTo>
                  <a:lnTo>
                    <a:pt x="2402954" y="559936"/>
                  </a:lnTo>
                  <a:lnTo>
                    <a:pt x="2392292" y="536943"/>
                  </a:lnTo>
                  <a:close/>
                </a:path>
                <a:path w="2541270" h="889635">
                  <a:moveTo>
                    <a:pt x="2346204" y="558279"/>
                  </a:moveTo>
                  <a:lnTo>
                    <a:pt x="2323211" y="568940"/>
                  </a:lnTo>
                  <a:lnTo>
                    <a:pt x="2333879" y="592061"/>
                  </a:lnTo>
                  <a:lnTo>
                    <a:pt x="2356992" y="581393"/>
                  </a:lnTo>
                  <a:lnTo>
                    <a:pt x="2346204" y="558279"/>
                  </a:lnTo>
                  <a:close/>
                </a:path>
                <a:path w="2541270" h="889635">
                  <a:moveTo>
                    <a:pt x="2300090" y="579608"/>
                  </a:moveTo>
                  <a:lnTo>
                    <a:pt x="2277097" y="590397"/>
                  </a:lnTo>
                  <a:lnTo>
                    <a:pt x="2287790" y="613390"/>
                  </a:lnTo>
                  <a:lnTo>
                    <a:pt x="2310879" y="602729"/>
                  </a:lnTo>
                  <a:lnTo>
                    <a:pt x="2300090" y="579608"/>
                  </a:lnTo>
                  <a:close/>
                </a:path>
                <a:path w="2541270" h="889635">
                  <a:moveTo>
                    <a:pt x="2254129" y="601091"/>
                  </a:moveTo>
                  <a:lnTo>
                    <a:pt x="2231009" y="611759"/>
                  </a:lnTo>
                  <a:lnTo>
                    <a:pt x="2241677" y="634726"/>
                  </a:lnTo>
                  <a:lnTo>
                    <a:pt x="2264797" y="624058"/>
                  </a:lnTo>
                  <a:lnTo>
                    <a:pt x="2254129" y="601091"/>
                  </a:lnTo>
                  <a:close/>
                </a:path>
                <a:path w="2541270" h="889635">
                  <a:moveTo>
                    <a:pt x="2208015" y="622420"/>
                  </a:moveTo>
                  <a:lnTo>
                    <a:pt x="2184901" y="633088"/>
                  </a:lnTo>
                  <a:lnTo>
                    <a:pt x="2195563" y="656209"/>
                  </a:lnTo>
                  <a:lnTo>
                    <a:pt x="2218683" y="645388"/>
                  </a:lnTo>
                  <a:lnTo>
                    <a:pt x="2208015" y="622420"/>
                  </a:lnTo>
                  <a:close/>
                </a:path>
                <a:path w="2541270" h="889635">
                  <a:moveTo>
                    <a:pt x="2161927" y="643756"/>
                  </a:moveTo>
                  <a:lnTo>
                    <a:pt x="2138813" y="654418"/>
                  </a:lnTo>
                  <a:lnTo>
                    <a:pt x="2149602" y="677538"/>
                  </a:lnTo>
                  <a:lnTo>
                    <a:pt x="2172595" y="666870"/>
                  </a:lnTo>
                  <a:lnTo>
                    <a:pt x="2161927" y="643756"/>
                  </a:lnTo>
                  <a:close/>
                </a:path>
                <a:path w="2541270" h="889635">
                  <a:moveTo>
                    <a:pt x="2115819" y="665086"/>
                  </a:moveTo>
                  <a:lnTo>
                    <a:pt x="2092826" y="675874"/>
                  </a:lnTo>
                  <a:lnTo>
                    <a:pt x="2103488" y="698868"/>
                  </a:lnTo>
                  <a:lnTo>
                    <a:pt x="2126481" y="688206"/>
                  </a:lnTo>
                  <a:lnTo>
                    <a:pt x="2115819" y="665086"/>
                  </a:lnTo>
                  <a:close/>
                </a:path>
                <a:path w="2541270" h="889635">
                  <a:moveTo>
                    <a:pt x="2069731" y="686542"/>
                  </a:moveTo>
                  <a:lnTo>
                    <a:pt x="2046738" y="697210"/>
                  </a:lnTo>
                  <a:lnTo>
                    <a:pt x="2057400" y="720204"/>
                  </a:lnTo>
                  <a:lnTo>
                    <a:pt x="2080399" y="709536"/>
                  </a:lnTo>
                  <a:lnTo>
                    <a:pt x="2069731" y="686542"/>
                  </a:lnTo>
                  <a:close/>
                </a:path>
                <a:path w="2541270" h="889635">
                  <a:moveTo>
                    <a:pt x="2023617" y="707872"/>
                  </a:moveTo>
                  <a:lnTo>
                    <a:pt x="2000624" y="718566"/>
                  </a:lnTo>
                  <a:lnTo>
                    <a:pt x="2011292" y="741660"/>
                  </a:lnTo>
                  <a:lnTo>
                    <a:pt x="2034286" y="730865"/>
                  </a:lnTo>
                  <a:lnTo>
                    <a:pt x="2023617" y="707872"/>
                  </a:lnTo>
                  <a:close/>
                </a:path>
                <a:path w="2541270" h="889635">
                  <a:moveTo>
                    <a:pt x="1977504" y="729234"/>
                  </a:moveTo>
                  <a:lnTo>
                    <a:pt x="1954536" y="739895"/>
                  </a:lnTo>
                  <a:lnTo>
                    <a:pt x="1965204" y="763016"/>
                  </a:lnTo>
                  <a:lnTo>
                    <a:pt x="1988172" y="752322"/>
                  </a:lnTo>
                  <a:lnTo>
                    <a:pt x="1977504" y="729234"/>
                  </a:lnTo>
                  <a:close/>
                </a:path>
                <a:path w="2541270" h="889635">
                  <a:moveTo>
                    <a:pt x="1931422" y="750684"/>
                  </a:moveTo>
                  <a:lnTo>
                    <a:pt x="1908428" y="761352"/>
                  </a:lnTo>
                  <a:lnTo>
                    <a:pt x="1919090" y="784345"/>
                  </a:lnTo>
                  <a:lnTo>
                    <a:pt x="1942211" y="773684"/>
                  </a:lnTo>
                  <a:lnTo>
                    <a:pt x="1931422" y="750684"/>
                  </a:lnTo>
                  <a:close/>
                </a:path>
                <a:path w="2541270" h="889635">
                  <a:moveTo>
                    <a:pt x="1885429" y="772020"/>
                  </a:moveTo>
                  <a:lnTo>
                    <a:pt x="1862340" y="782688"/>
                  </a:lnTo>
                  <a:lnTo>
                    <a:pt x="1873002" y="805681"/>
                  </a:lnTo>
                  <a:lnTo>
                    <a:pt x="1896097" y="795013"/>
                  </a:lnTo>
                  <a:lnTo>
                    <a:pt x="1885429" y="772020"/>
                  </a:lnTo>
                  <a:close/>
                </a:path>
                <a:path w="2541270" h="889635">
                  <a:moveTo>
                    <a:pt x="1839347" y="793349"/>
                  </a:moveTo>
                  <a:lnTo>
                    <a:pt x="1816227" y="804017"/>
                  </a:lnTo>
                  <a:lnTo>
                    <a:pt x="1826894" y="827138"/>
                  </a:lnTo>
                  <a:lnTo>
                    <a:pt x="1850009" y="816470"/>
                  </a:lnTo>
                  <a:lnTo>
                    <a:pt x="1839347" y="793349"/>
                  </a:lnTo>
                  <a:close/>
                </a:path>
                <a:path w="2541270" h="889635">
                  <a:moveTo>
                    <a:pt x="1793233" y="814685"/>
                  </a:moveTo>
                  <a:lnTo>
                    <a:pt x="1770113" y="825500"/>
                  </a:lnTo>
                  <a:lnTo>
                    <a:pt x="1780806" y="848467"/>
                  </a:lnTo>
                  <a:lnTo>
                    <a:pt x="1803901" y="837799"/>
                  </a:lnTo>
                  <a:lnTo>
                    <a:pt x="1793233" y="814685"/>
                  </a:lnTo>
                  <a:close/>
                </a:path>
                <a:path w="2541270" h="889635">
                  <a:moveTo>
                    <a:pt x="1747145" y="836161"/>
                  </a:moveTo>
                  <a:lnTo>
                    <a:pt x="1724025" y="846829"/>
                  </a:lnTo>
                  <a:lnTo>
                    <a:pt x="1734819" y="869797"/>
                  </a:lnTo>
                  <a:lnTo>
                    <a:pt x="1757813" y="859135"/>
                  </a:lnTo>
                  <a:lnTo>
                    <a:pt x="1747145" y="836161"/>
                  </a:lnTo>
                  <a:close/>
                </a:path>
                <a:path w="2541270" h="889635">
                  <a:moveTo>
                    <a:pt x="1683124" y="863326"/>
                  </a:moveTo>
                  <a:lnTo>
                    <a:pt x="1682108" y="888599"/>
                  </a:lnTo>
                  <a:lnTo>
                    <a:pt x="1690242" y="889000"/>
                  </a:lnTo>
                  <a:lnTo>
                    <a:pt x="1692154" y="889120"/>
                  </a:lnTo>
                  <a:lnTo>
                    <a:pt x="1694186" y="888599"/>
                  </a:lnTo>
                  <a:lnTo>
                    <a:pt x="1696072" y="887831"/>
                  </a:lnTo>
                  <a:lnTo>
                    <a:pt x="1711699" y="880491"/>
                  </a:lnTo>
                  <a:lnTo>
                    <a:pt x="1704390" y="864736"/>
                  </a:lnTo>
                  <a:lnTo>
                    <a:pt x="1685283" y="864736"/>
                  </a:lnTo>
                  <a:lnTo>
                    <a:pt x="1687989" y="863492"/>
                  </a:lnTo>
                  <a:lnTo>
                    <a:pt x="1683124" y="863326"/>
                  </a:lnTo>
                  <a:close/>
                </a:path>
                <a:path w="2541270" h="889635">
                  <a:moveTo>
                    <a:pt x="1687989" y="863492"/>
                  </a:moveTo>
                  <a:lnTo>
                    <a:pt x="1685283" y="864736"/>
                  </a:lnTo>
                  <a:lnTo>
                    <a:pt x="1691138" y="863600"/>
                  </a:lnTo>
                  <a:lnTo>
                    <a:pt x="1687989" y="863492"/>
                  </a:lnTo>
                  <a:close/>
                </a:path>
                <a:path w="2541270" h="889635">
                  <a:moveTo>
                    <a:pt x="1701031" y="857497"/>
                  </a:moveTo>
                  <a:lnTo>
                    <a:pt x="1687989" y="863492"/>
                  </a:lnTo>
                  <a:lnTo>
                    <a:pt x="1691138" y="863600"/>
                  </a:lnTo>
                  <a:lnTo>
                    <a:pt x="1685283" y="864736"/>
                  </a:lnTo>
                  <a:lnTo>
                    <a:pt x="1704390" y="864736"/>
                  </a:lnTo>
                  <a:lnTo>
                    <a:pt x="1701031" y="857497"/>
                  </a:lnTo>
                  <a:close/>
                </a:path>
                <a:path w="2541270" h="889635">
                  <a:moveTo>
                    <a:pt x="1632324" y="861288"/>
                  </a:moveTo>
                  <a:lnTo>
                    <a:pt x="1631308" y="886688"/>
                  </a:lnTo>
                  <a:lnTo>
                    <a:pt x="1656708" y="887710"/>
                  </a:lnTo>
                  <a:lnTo>
                    <a:pt x="1657724" y="862310"/>
                  </a:lnTo>
                  <a:lnTo>
                    <a:pt x="1632324" y="861288"/>
                  </a:lnTo>
                  <a:close/>
                </a:path>
                <a:path w="2541270" h="889635">
                  <a:moveTo>
                    <a:pt x="1581651" y="859135"/>
                  </a:moveTo>
                  <a:lnTo>
                    <a:pt x="1580508" y="884535"/>
                  </a:lnTo>
                  <a:lnTo>
                    <a:pt x="1605908" y="885672"/>
                  </a:lnTo>
                  <a:lnTo>
                    <a:pt x="1606924" y="860272"/>
                  </a:lnTo>
                  <a:lnTo>
                    <a:pt x="1606550" y="860272"/>
                  </a:lnTo>
                  <a:lnTo>
                    <a:pt x="1581651" y="859135"/>
                  </a:lnTo>
                  <a:close/>
                </a:path>
                <a:path w="2541270" h="889635">
                  <a:moveTo>
                    <a:pt x="1531124" y="856481"/>
                  </a:moveTo>
                  <a:lnTo>
                    <a:pt x="1529581" y="881881"/>
                  </a:lnTo>
                  <a:lnTo>
                    <a:pt x="1554981" y="883392"/>
                  </a:lnTo>
                  <a:lnTo>
                    <a:pt x="1556524" y="857992"/>
                  </a:lnTo>
                  <a:lnTo>
                    <a:pt x="1531124" y="856481"/>
                  </a:lnTo>
                  <a:close/>
                </a:path>
                <a:path w="2541270" h="889635">
                  <a:moveTo>
                    <a:pt x="1480572" y="853059"/>
                  </a:moveTo>
                  <a:lnTo>
                    <a:pt x="1478781" y="878306"/>
                  </a:lnTo>
                  <a:lnTo>
                    <a:pt x="1496815" y="879722"/>
                  </a:lnTo>
                  <a:lnTo>
                    <a:pt x="1504181" y="880217"/>
                  </a:lnTo>
                  <a:lnTo>
                    <a:pt x="1505845" y="854817"/>
                  </a:lnTo>
                  <a:lnTo>
                    <a:pt x="1480572" y="853059"/>
                  </a:lnTo>
                  <a:close/>
                </a:path>
                <a:path w="2541270" h="889635">
                  <a:moveTo>
                    <a:pt x="1430140" y="849109"/>
                  </a:moveTo>
                  <a:lnTo>
                    <a:pt x="1427981" y="874388"/>
                  </a:lnTo>
                  <a:lnTo>
                    <a:pt x="1439665" y="875404"/>
                  </a:lnTo>
                  <a:lnTo>
                    <a:pt x="1453381" y="876420"/>
                  </a:lnTo>
                  <a:lnTo>
                    <a:pt x="1455292" y="851147"/>
                  </a:lnTo>
                  <a:lnTo>
                    <a:pt x="1441577" y="850131"/>
                  </a:lnTo>
                  <a:lnTo>
                    <a:pt x="1430140" y="849109"/>
                  </a:lnTo>
                  <a:close/>
                </a:path>
                <a:path w="2541270" h="889635">
                  <a:moveTo>
                    <a:pt x="1380756" y="844276"/>
                  </a:moveTo>
                  <a:lnTo>
                    <a:pt x="1380109" y="844276"/>
                  </a:lnTo>
                  <a:lnTo>
                    <a:pt x="1376813" y="869429"/>
                  </a:lnTo>
                  <a:lnTo>
                    <a:pt x="1377702" y="869549"/>
                  </a:lnTo>
                  <a:lnTo>
                    <a:pt x="1402581" y="872229"/>
                  </a:lnTo>
                  <a:lnTo>
                    <a:pt x="1404867" y="846829"/>
                  </a:lnTo>
                  <a:lnTo>
                    <a:pt x="1403724" y="846829"/>
                  </a:lnTo>
                  <a:lnTo>
                    <a:pt x="1394720" y="845813"/>
                  </a:lnTo>
                  <a:lnTo>
                    <a:pt x="1386954" y="845045"/>
                  </a:lnTo>
                  <a:lnTo>
                    <a:pt x="1380756" y="844276"/>
                  </a:lnTo>
                  <a:close/>
                </a:path>
                <a:path w="2541270" h="889635">
                  <a:moveTo>
                    <a:pt x="1347838" y="840359"/>
                  </a:moveTo>
                  <a:lnTo>
                    <a:pt x="1327924" y="840359"/>
                  </a:lnTo>
                  <a:lnTo>
                    <a:pt x="1327924" y="865759"/>
                  </a:lnTo>
                  <a:lnTo>
                    <a:pt x="1347095" y="865759"/>
                  </a:lnTo>
                  <a:lnTo>
                    <a:pt x="1349876" y="865879"/>
                  </a:lnTo>
                  <a:lnTo>
                    <a:pt x="1351781" y="865879"/>
                  </a:lnTo>
                  <a:lnTo>
                    <a:pt x="1352302" y="866006"/>
                  </a:lnTo>
                  <a:lnTo>
                    <a:pt x="1354340" y="840606"/>
                  </a:lnTo>
                  <a:lnTo>
                    <a:pt x="1353692" y="840606"/>
                  </a:lnTo>
                  <a:lnTo>
                    <a:pt x="1347838" y="840359"/>
                  </a:lnTo>
                  <a:close/>
                </a:path>
                <a:path w="2541270" h="889635">
                  <a:moveTo>
                    <a:pt x="1302372" y="840359"/>
                  </a:moveTo>
                  <a:lnTo>
                    <a:pt x="1297806" y="840479"/>
                  </a:lnTo>
                  <a:lnTo>
                    <a:pt x="1277124" y="840479"/>
                  </a:lnTo>
                  <a:lnTo>
                    <a:pt x="1277124" y="865879"/>
                  </a:lnTo>
                  <a:lnTo>
                    <a:pt x="1298054" y="865879"/>
                  </a:lnTo>
                  <a:lnTo>
                    <a:pt x="1302645" y="865759"/>
                  </a:lnTo>
                  <a:lnTo>
                    <a:pt x="1302372" y="840359"/>
                  </a:lnTo>
                  <a:close/>
                </a:path>
                <a:path w="2541270" h="889635">
                  <a:moveTo>
                    <a:pt x="1238002" y="827906"/>
                  </a:moveTo>
                  <a:lnTo>
                    <a:pt x="1223765" y="848988"/>
                  </a:lnTo>
                  <a:lnTo>
                    <a:pt x="1244727" y="863199"/>
                  </a:lnTo>
                  <a:lnTo>
                    <a:pt x="1258938" y="842238"/>
                  </a:lnTo>
                  <a:lnTo>
                    <a:pt x="1238002" y="827906"/>
                  </a:lnTo>
                  <a:close/>
                </a:path>
                <a:path w="2541270" h="889635">
                  <a:moveTo>
                    <a:pt x="1196086" y="799331"/>
                  </a:moveTo>
                  <a:lnTo>
                    <a:pt x="1181722" y="820286"/>
                  </a:lnTo>
                  <a:lnTo>
                    <a:pt x="1202683" y="834624"/>
                  </a:lnTo>
                  <a:lnTo>
                    <a:pt x="1217047" y="813663"/>
                  </a:lnTo>
                  <a:lnTo>
                    <a:pt x="1196086" y="799331"/>
                  </a:lnTo>
                  <a:close/>
                </a:path>
                <a:path w="2541270" h="889635">
                  <a:moveTo>
                    <a:pt x="1154042" y="770756"/>
                  </a:moveTo>
                  <a:lnTo>
                    <a:pt x="1139704" y="791711"/>
                  </a:lnTo>
                  <a:lnTo>
                    <a:pt x="1160786" y="806049"/>
                  </a:lnTo>
                  <a:lnTo>
                    <a:pt x="1175003" y="785088"/>
                  </a:lnTo>
                  <a:lnTo>
                    <a:pt x="1154042" y="770756"/>
                  </a:lnTo>
                  <a:close/>
                </a:path>
                <a:path w="2541270" h="889635">
                  <a:moveTo>
                    <a:pt x="1112024" y="742181"/>
                  </a:moveTo>
                  <a:lnTo>
                    <a:pt x="1097781" y="763136"/>
                  </a:lnTo>
                  <a:lnTo>
                    <a:pt x="1118742" y="777474"/>
                  </a:lnTo>
                  <a:lnTo>
                    <a:pt x="1133106" y="756392"/>
                  </a:lnTo>
                  <a:lnTo>
                    <a:pt x="1112024" y="742181"/>
                  </a:lnTo>
                  <a:close/>
                </a:path>
                <a:path w="2541270" h="889635">
                  <a:moveTo>
                    <a:pt x="1070102" y="713606"/>
                  </a:moveTo>
                  <a:lnTo>
                    <a:pt x="1055738" y="734561"/>
                  </a:lnTo>
                  <a:lnTo>
                    <a:pt x="1076699" y="748779"/>
                  </a:lnTo>
                  <a:lnTo>
                    <a:pt x="1091063" y="727817"/>
                  </a:lnTo>
                  <a:lnTo>
                    <a:pt x="1070102" y="713606"/>
                  </a:lnTo>
                  <a:close/>
                </a:path>
                <a:path w="2541270" h="889635">
                  <a:moveTo>
                    <a:pt x="1028058" y="684904"/>
                  </a:moveTo>
                  <a:lnTo>
                    <a:pt x="1013847" y="705986"/>
                  </a:lnTo>
                  <a:lnTo>
                    <a:pt x="1034802" y="720204"/>
                  </a:lnTo>
                  <a:lnTo>
                    <a:pt x="1049140" y="699242"/>
                  </a:lnTo>
                  <a:lnTo>
                    <a:pt x="1028058" y="684904"/>
                  </a:lnTo>
                  <a:close/>
                </a:path>
                <a:path w="2541270" h="889635">
                  <a:moveTo>
                    <a:pt x="986161" y="656329"/>
                  </a:moveTo>
                  <a:lnTo>
                    <a:pt x="971803" y="677411"/>
                  </a:lnTo>
                  <a:lnTo>
                    <a:pt x="992759" y="691629"/>
                  </a:lnTo>
                  <a:lnTo>
                    <a:pt x="1007097" y="670667"/>
                  </a:lnTo>
                  <a:lnTo>
                    <a:pt x="986161" y="656329"/>
                  </a:lnTo>
                  <a:close/>
                </a:path>
                <a:path w="2541270" h="889635">
                  <a:moveTo>
                    <a:pt x="944117" y="627754"/>
                  </a:moveTo>
                  <a:lnTo>
                    <a:pt x="929754" y="648716"/>
                  </a:lnTo>
                  <a:lnTo>
                    <a:pt x="950842" y="663054"/>
                  </a:lnTo>
                  <a:lnTo>
                    <a:pt x="965079" y="642092"/>
                  </a:lnTo>
                  <a:lnTo>
                    <a:pt x="944117" y="627754"/>
                  </a:lnTo>
                  <a:close/>
                </a:path>
                <a:path w="2541270" h="889635">
                  <a:moveTo>
                    <a:pt x="902074" y="599179"/>
                  </a:moveTo>
                  <a:lnTo>
                    <a:pt x="887863" y="620141"/>
                  </a:lnTo>
                  <a:lnTo>
                    <a:pt x="908824" y="634479"/>
                  </a:lnTo>
                  <a:lnTo>
                    <a:pt x="923156" y="613390"/>
                  </a:lnTo>
                  <a:lnTo>
                    <a:pt x="902074" y="599179"/>
                  </a:lnTo>
                  <a:close/>
                </a:path>
                <a:path w="2541270" h="889635">
                  <a:moveTo>
                    <a:pt x="860177" y="570604"/>
                  </a:moveTo>
                  <a:lnTo>
                    <a:pt x="845819" y="591566"/>
                  </a:lnTo>
                  <a:lnTo>
                    <a:pt x="866901" y="605904"/>
                  </a:lnTo>
                  <a:lnTo>
                    <a:pt x="881113" y="584815"/>
                  </a:lnTo>
                  <a:lnTo>
                    <a:pt x="860177" y="570604"/>
                  </a:lnTo>
                  <a:close/>
                </a:path>
                <a:path w="2541270" h="889635">
                  <a:moveTo>
                    <a:pt x="818134" y="541909"/>
                  </a:moveTo>
                  <a:lnTo>
                    <a:pt x="803897" y="562991"/>
                  </a:lnTo>
                  <a:lnTo>
                    <a:pt x="824858" y="577202"/>
                  </a:lnTo>
                  <a:lnTo>
                    <a:pt x="839222" y="556240"/>
                  </a:lnTo>
                  <a:lnTo>
                    <a:pt x="818134" y="541909"/>
                  </a:lnTo>
                  <a:close/>
                </a:path>
                <a:path w="2541270" h="889635">
                  <a:moveTo>
                    <a:pt x="776217" y="513334"/>
                  </a:moveTo>
                  <a:lnTo>
                    <a:pt x="761879" y="534416"/>
                  </a:lnTo>
                  <a:lnTo>
                    <a:pt x="782840" y="548627"/>
                  </a:lnTo>
                  <a:lnTo>
                    <a:pt x="797178" y="527665"/>
                  </a:lnTo>
                  <a:lnTo>
                    <a:pt x="776217" y="513334"/>
                  </a:lnTo>
                  <a:close/>
                </a:path>
                <a:path w="2541270" h="889635">
                  <a:moveTo>
                    <a:pt x="734199" y="484759"/>
                  </a:moveTo>
                  <a:lnTo>
                    <a:pt x="719956" y="505688"/>
                  </a:lnTo>
                  <a:lnTo>
                    <a:pt x="740917" y="520052"/>
                  </a:lnTo>
                  <a:lnTo>
                    <a:pt x="755129" y="499090"/>
                  </a:lnTo>
                  <a:lnTo>
                    <a:pt x="734199" y="484759"/>
                  </a:lnTo>
                  <a:close/>
                </a:path>
                <a:path w="2541270" h="889635">
                  <a:moveTo>
                    <a:pt x="692276" y="456184"/>
                  </a:moveTo>
                  <a:lnTo>
                    <a:pt x="677913" y="477113"/>
                  </a:lnTo>
                  <a:lnTo>
                    <a:pt x="698874" y="491477"/>
                  </a:lnTo>
                  <a:lnTo>
                    <a:pt x="713238" y="470395"/>
                  </a:lnTo>
                  <a:lnTo>
                    <a:pt x="692276" y="456184"/>
                  </a:lnTo>
                  <a:close/>
                </a:path>
                <a:path w="2541270" h="889635">
                  <a:moveTo>
                    <a:pt x="650233" y="427609"/>
                  </a:moveTo>
                  <a:lnTo>
                    <a:pt x="635895" y="448538"/>
                  </a:lnTo>
                  <a:lnTo>
                    <a:pt x="656977" y="462902"/>
                  </a:lnTo>
                  <a:lnTo>
                    <a:pt x="671194" y="441820"/>
                  </a:lnTo>
                  <a:lnTo>
                    <a:pt x="650233" y="427609"/>
                  </a:lnTo>
                  <a:close/>
                </a:path>
                <a:path w="2541270" h="889635">
                  <a:moveTo>
                    <a:pt x="608215" y="398881"/>
                  </a:moveTo>
                  <a:lnTo>
                    <a:pt x="593978" y="419963"/>
                  </a:lnTo>
                  <a:lnTo>
                    <a:pt x="614934" y="434206"/>
                  </a:lnTo>
                  <a:lnTo>
                    <a:pt x="629272" y="413245"/>
                  </a:lnTo>
                  <a:lnTo>
                    <a:pt x="608215" y="398881"/>
                  </a:lnTo>
                  <a:close/>
                </a:path>
                <a:path w="2541270" h="889635">
                  <a:moveTo>
                    <a:pt x="566292" y="370306"/>
                  </a:moveTo>
                  <a:lnTo>
                    <a:pt x="551929" y="391388"/>
                  </a:lnTo>
                  <a:lnTo>
                    <a:pt x="572890" y="405631"/>
                  </a:lnTo>
                  <a:lnTo>
                    <a:pt x="587254" y="384670"/>
                  </a:lnTo>
                  <a:lnTo>
                    <a:pt x="566292" y="370306"/>
                  </a:lnTo>
                  <a:close/>
                </a:path>
                <a:path w="2541270" h="889635">
                  <a:moveTo>
                    <a:pt x="524249" y="341731"/>
                  </a:moveTo>
                  <a:lnTo>
                    <a:pt x="510038" y="362692"/>
                  </a:lnTo>
                  <a:lnTo>
                    <a:pt x="530999" y="377056"/>
                  </a:lnTo>
                  <a:lnTo>
                    <a:pt x="545211" y="356095"/>
                  </a:lnTo>
                  <a:lnTo>
                    <a:pt x="524249" y="341731"/>
                  </a:lnTo>
                  <a:close/>
                </a:path>
                <a:path w="2541270" h="889635">
                  <a:moveTo>
                    <a:pt x="482352" y="313156"/>
                  </a:moveTo>
                  <a:lnTo>
                    <a:pt x="467994" y="334117"/>
                  </a:lnTo>
                  <a:lnTo>
                    <a:pt x="488950" y="348481"/>
                  </a:lnTo>
                  <a:lnTo>
                    <a:pt x="503288" y="327393"/>
                  </a:lnTo>
                  <a:lnTo>
                    <a:pt x="482352" y="313156"/>
                  </a:lnTo>
                  <a:close/>
                </a:path>
                <a:path w="2541270" h="889635">
                  <a:moveTo>
                    <a:pt x="440309" y="284581"/>
                  </a:moveTo>
                  <a:lnTo>
                    <a:pt x="425951" y="305542"/>
                  </a:lnTo>
                  <a:lnTo>
                    <a:pt x="447033" y="319906"/>
                  </a:lnTo>
                  <a:lnTo>
                    <a:pt x="461270" y="298818"/>
                  </a:lnTo>
                  <a:lnTo>
                    <a:pt x="440309" y="284581"/>
                  </a:lnTo>
                  <a:close/>
                </a:path>
                <a:path w="2541270" h="889635">
                  <a:moveTo>
                    <a:pt x="398265" y="255885"/>
                  </a:moveTo>
                  <a:lnTo>
                    <a:pt x="384054" y="276967"/>
                  </a:lnTo>
                  <a:lnTo>
                    <a:pt x="405015" y="291204"/>
                  </a:lnTo>
                  <a:lnTo>
                    <a:pt x="419353" y="270243"/>
                  </a:lnTo>
                  <a:lnTo>
                    <a:pt x="398265" y="255885"/>
                  </a:lnTo>
                  <a:close/>
                </a:path>
                <a:path w="2541270" h="889635">
                  <a:moveTo>
                    <a:pt x="356374" y="227310"/>
                  </a:moveTo>
                  <a:lnTo>
                    <a:pt x="342011" y="248392"/>
                  </a:lnTo>
                  <a:lnTo>
                    <a:pt x="363092" y="262629"/>
                  </a:lnTo>
                  <a:lnTo>
                    <a:pt x="377304" y="241668"/>
                  </a:lnTo>
                  <a:lnTo>
                    <a:pt x="356374" y="227310"/>
                  </a:lnTo>
                  <a:close/>
                </a:path>
                <a:path w="2541270" h="889635">
                  <a:moveTo>
                    <a:pt x="314325" y="198735"/>
                  </a:moveTo>
                  <a:lnTo>
                    <a:pt x="300088" y="219690"/>
                  </a:lnTo>
                  <a:lnTo>
                    <a:pt x="321049" y="234054"/>
                  </a:lnTo>
                  <a:lnTo>
                    <a:pt x="335413" y="213093"/>
                  </a:lnTo>
                  <a:lnTo>
                    <a:pt x="314325" y="198735"/>
                  </a:lnTo>
                  <a:close/>
                </a:path>
                <a:path w="2541270" h="889635">
                  <a:moveTo>
                    <a:pt x="272408" y="170160"/>
                  </a:moveTo>
                  <a:lnTo>
                    <a:pt x="258070" y="191115"/>
                  </a:lnTo>
                  <a:lnTo>
                    <a:pt x="279031" y="205479"/>
                  </a:lnTo>
                  <a:lnTo>
                    <a:pt x="293369" y="184518"/>
                  </a:lnTo>
                  <a:lnTo>
                    <a:pt x="272408" y="170160"/>
                  </a:lnTo>
                  <a:close/>
                </a:path>
                <a:path w="2541270" h="889635">
                  <a:moveTo>
                    <a:pt x="230390" y="141585"/>
                  </a:moveTo>
                  <a:lnTo>
                    <a:pt x="216026" y="162540"/>
                  </a:lnTo>
                  <a:lnTo>
                    <a:pt x="237109" y="176904"/>
                  </a:lnTo>
                  <a:lnTo>
                    <a:pt x="251326" y="155822"/>
                  </a:lnTo>
                  <a:lnTo>
                    <a:pt x="230390" y="141585"/>
                  </a:lnTo>
                  <a:close/>
                </a:path>
                <a:path w="2541270" h="889635">
                  <a:moveTo>
                    <a:pt x="188347" y="113010"/>
                  </a:moveTo>
                  <a:lnTo>
                    <a:pt x="174104" y="133965"/>
                  </a:lnTo>
                  <a:lnTo>
                    <a:pt x="195065" y="148209"/>
                  </a:lnTo>
                  <a:lnTo>
                    <a:pt x="209429" y="127247"/>
                  </a:lnTo>
                  <a:lnTo>
                    <a:pt x="188347" y="113010"/>
                  </a:lnTo>
                  <a:close/>
                </a:path>
                <a:path w="2541270" h="889635">
                  <a:moveTo>
                    <a:pt x="146424" y="84308"/>
                  </a:moveTo>
                  <a:lnTo>
                    <a:pt x="132086" y="105390"/>
                  </a:lnTo>
                  <a:lnTo>
                    <a:pt x="153174" y="119634"/>
                  </a:lnTo>
                  <a:lnTo>
                    <a:pt x="167386" y="98672"/>
                  </a:lnTo>
                  <a:lnTo>
                    <a:pt x="146424" y="84308"/>
                  </a:lnTo>
                  <a:close/>
                </a:path>
                <a:path w="2541270" h="889635">
                  <a:moveTo>
                    <a:pt x="104406" y="55733"/>
                  </a:moveTo>
                  <a:lnTo>
                    <a:pt x="90169" y="76695"/>
                  </a:lnTo>
                  <a:lnTo>
                    <a:pt x="111125" y="91059"/>
                  </a:lnTo>
                  <a:lnTo>
                    <a:pt x="125463" y="70097"/>
                  </a:lnTo>
                  <a:lnTo>
                    <a:pt x="104406" y="55733"/>
                  </a:lnTo>
                  <a:close/>
                </a:path>
                <a:path w="2541270" h="889635">
                  <a:moveTo>
                    <a:pt x="0" y="0"/>
                  </a:moveTo>
                  <a:lnTo>
                    <a:pt x="41528" y="74409"/>
                  </a:lnTo>
                  <a:lnTo>
                    <a:pt x="55840" y="53408"/>
                  </a:lnTo>
                  <a:lnTo>
                    <a:pt x="48126" y="48120"/>
                  </a:lnTo>
                  <a:lnTo>
                    <a:pt x="62484" y="27158"/>
                  </a:lnTo>
                  <a:lnTo>
                    <a:pt x="73729" y="27158"/>
                  </a:lnTo>
                  <a:lnTo>
                    <a:pt x="84461" y="11410"/>
                  </a:lnTo>
                  <a:lnTo>
                    <a:pt x="0" y="0"/>
                  </a:lnTo>
                  <a:close/>
                </a:path>
                <a:path w="2541270" h="889635">
                  <a:moveTo>
                    <a:pt x="70149" y="32411"/>
                  </a:moveTo>
                  <a:lnTo>
                    <a:pt x="55840" y="53408"/>
                  </a:lnTo>
                  <a:lnTo>
                    <a:pt x="69081" y="62484"/>
                  </a:lnTo>
                  <a:lnTo>
                    <a:pt x="83445" y="41522"/>
                  </a:lnTo>
                  <a:lnTo>
                    <a:pt x="70149" y="32411"/>
                  </a:lnTo>
                  <a:close/>
                </a:path>
                <a:path w="2541270" h="889635">
                  <a:moveTo>
                    <a:pt x="62484" y="27158"/>
                  </a:moveTo>
                  <a:lnTo>
                    <a:pt x="48126" y="48120"/>
                  </a:lnTo>
                  <a:lnTo>
                    <a:pt x="55840" y="53408"/>
                  </a:lnTo>
                  <a:lnTo>
                    <a:pt x="70149" y="32411"/>
                  </a:lnTo>
                  <a:lnTo>
                    <a:pt x="62484" y="27158"/>
                  </a:lnTo>
                  <a:close/>
                </a:path>
                <a:path w="2541270" h="889635">
                  <a:moveTo>
                    <a:pt x="73729" y="27158"/>
                  </a:moveTo>
                  <a:lnTo>
                    <a:pt x="62484" y="27158"/>
                  </a:lnTo>
                  <a:lnTo>
                    <a:pt x="70149" y="32411"/>
                  </a:lnTo>
                  <a:lnTo>
                    <a:pt x="73729" y="27158"/>
                  </a:lnTo>
                  <a:close/>
                </a:path>
              </a:pathLst>
            </a:custGeom>
            <a:solidFill>
              <a:srgbClr val="D995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8" name="object 1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765547" y="4303788"/>
              <a:ext cx="783329" cy="1062208"/>
            </a:xfrm>
            <a:prstGeom prst="rect">
              <a:avLst/>
            </a:prstGeom>
          </p:spPr>
        </p:pic>
      </p:grpSp>
      <p:sp>
        <p:nvSpPr>
          <p:cNvPr id="19" name="object 19"/>
          <p:cNvSpPr txBox="1"/>
          <p:nvPr/>
        </p:nvSpPr>
        <p:spPr>
          <a:xfrm>
            <a:off x="4754119" y="5264289"/>
            <a:ext cx="86296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 indent="10160">
              <a:lnSpc>
                <a:spcPct val="100000"/>
              </a:lnSpc>
              <a:spcBef>
                <a:spcPts val="100"/>
              </a:spcBef>
            </a:pPr>
            <a:r>
              <a:rPr dirty="0" sz="800" spc="-5">
                <a:solidFill>
                  <a:srgbClr val="A5A5A5"/>
                </a:solidFill>
                <a:latin typeface="Arial MT"/>
                <a:cs typeface="Arial MT"/>
              </a:rPr>
              <a:t>Ancien</a:t>
            </a:r>
            <a:r>
              <a:rPr dirty="0" sz="800" spc="-5">
                <a:solidFill>
                  <a:srgbClr val="A5A5A5"/>
                </a:solidFill>
                <a:latin typeface="Arial MT"/>
                <a:cs typeface="Arial MT"/>
              </a:rPr>
              <a:t> </a:t>
            </a:r>
            <a:r>
              <a:rPr dirty="0" sz="800">
                <a:solidFill>
                  <a:srgbClr val="A5A5A5"/>
                </a:solidFill>
                <a:latin typeface="Arial MT"/>
                <a:cs typeface="Arial MT"/>
              </a:rPr>
              <a:t>CM</a:t>
            </a:r>
            <a:r>
              <a:rPr dirty="0" sz="800">
                <a:solidFill>
                  <a:srgbClr val="A5A5A5"/>
                </a:solidFill>
                <a:latin typeface="Arial MT"/>
                <a:cs typeface="Arial MT"/>
              </a:rPr>
              <a:t> SCoT, </a:t>
            </a:r>
            <a:r>
              <a:rPr dirty="0" sz="800" spc="-210">
                <a:solidFill>
                  <a:srgbClr val="A5A5A5"/>
                </a:solidFill>
                <a:latin typeface="Arial MT"/>
                <a:cs typeface="Arial MT"/>
              </a:rPr>
              <a:t> </a:t>
            </a:r>
            <a:r>
              <a:rPr dirty="0" sz="800" spc="-5">
                <a:solidFill>
                  <a:srgbClr val="A5A5A5"/>
                </a:solidFill>
                <a:latin typeface="Arial MT"/>
                <a:cs typeface="Arial MT"/>
              </a:rPr>
              <a:t>devenu</a:t>
            </a:r>
            <a:r>
              <a:rPr dirty="0" sz="800" spc="-5">
                <a:solidFill>
                  <a:srgbClr val="A5A5A5"/>
                </a:solidFill>
                <a:latin typeface="Arial MT"/>
                <a:cs typeface="Arial MT"/>
              </a:rPr>
              <a:t> Directeur </a:t>
            </a:r>
            <a:r>
              <a:rPr dirty="0" sz="800">
                <a:solidFill>
                  <a:srgbClr val="A5A5A5"/>
                </a:solidFill>
                <a:latin typeface="Arial MT"/>
                <a:cs typeface="Arial MT"/>
              </a:rPr>
              <a:t> </a:t>
            </a:r>
            <a:r>
              <a:rPr dirty="0" sz="800" spc="-5">
                <a:solidFill>
                  <a:srgbClr val="A5A5A5"/>
                </a:solidFill>
                <a:latin typeface="Arial MT"/>
                <a:cs typeface="Arial MT"/>
              </a:rPr>
              <a:t>et</a:t>
            </a:r>
            <a:r>
              <a:rPr dirty="0" sz="800" spc="-20">
                <a:solidFill>
                  <a:srgbClr val="A5A5A5"/>
                </a:solidFill>
                <a:latin typeface="Arial MT"/>
                <a:cs typeface="Arial MT"/>
              </a:rPr>
              <a:t> </a:t>
            </a:r>
            <a:r>
              <a:rPr dirty="0" sz="800" spc="-5">
                <a:solidFill>
                  <a:srgbClr val="A5A5A5"/>
                </a:solidFill>
                <a:latin typeface="Arial MT"/>
                <a:cs typeface="Arial MT"/>
              </a:rPr>
              <a:t>parti</a:t>
            </a:r>
            <a:r>
              <a:rPr dirty="0" sz="800" spc="-15">
                <a:solidFill>
                  <a:srgbClr val="A5A5A5"/>
                </a:solidFill>
                <a:latin typeface="Arial MT"/>
                <a:cs typeface="Arial MT"/>
              </a:rPr>
              <a:t> </a:t>
            </a:r>
            <a:r>
              <a:rPr dirty="0" sz="800" spc="-5">
                <a:solidFill>
                  <a:srgbClr val="A5A5A5"/>
                </a:solidFill>
                <a:latin typeface="Arial MT"/>
                <a:cs typeface="Arial MT"/>
              </a:rPr>
              <a:t>aujourd’hui</a:t>
            </a:r>
            <a:endParaRPr sz="800">
              <a:latin typeface="Arial MT"/>
              <a:cs typeface="Arial MT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76200" y="2188470"/>
            <a:ext cx="6101080" cy="4573905"/>
            <a:chOff x="76200" y="2188470"/>
            <a:chExt cx="6101080" cy="4573905"/>
          </a:xfrm>
        </p:grpSpPr>
        <p:sp>
          <p:nvSpPr>
            <p:cNvPr id="21" name="object 21"/>
            <p:cNvSpPr/>
            <p:nvPr/>
          </p:nvSpPr>
          <p:spPr>
            <a:xfrm>
              <a:off x="5878067" y="2188470"/>
              <a:ext cx="299085" cy="299085"/>
            </a:xfrm>
            <a:custGeom>
              <a:avLst/>
              <a:gdLst/>
              <a:ahLst/>
              <a:cxnLst/>
              <a:rect l="l" t="t" r="r" b="b"/>
              <a:pathLst>
                <a:path w="299085" h="299085">
                  <a:moveTo>
                    <a:pt x="149345" y="0"/>
                  </a:moveTo>
                  <a:lnTo>
                    <a:pt x="114052" y="114052"/>
                  </a:lnTo>
                  <a:lnTo>
                    <a:pt x="0" y="114052"/>
                  </a:lnTo>
                  <a:lnTo>
                    <a:pt x="92322" y="184645"/>
                  </a:lnTo>
                  <a:lnTo>
                    <a:pt x="57023" y="298697"/>
                  </a:lnTo>
                  <a:lnTo>
                    <a:pt x="149345" y="228199"/>
                  </a:lnTo>
                  <a:lnTo>
                    <a:pt x="241668" y="298697"/>
                  </a:lnTo>
                  <a:lnTo>
                    <a:pt x="206375" y="184645"/>
                  </a:lnTo>
                  <a:lnTo>
                    <a:pt x="298697" y="114052"/>
                  </a:lnTo>
                  <a:lnTo>
                    <a:pt x="184670" y="114052"/>
                  </a:lnTo>
                  <a:lnTo>
                    <a:pt x="149345" y="0"/>
                  </a:lnTo>
                  <a:close/>
                </a:path>
              </a:pathLst>
            </a:custGeom>
            <a:solidFill>
              <a:srgbClr val="D9959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76200" y="4195565"/>
              <a:ext cx="1583690" cy="2566670"/>
            </a:xfrm>
            <a:custGeom>
              <a:avLst/>
              <a:gdLst/>
              <a:ahLst/>
              <a:cxnLst/>
              <a:rect l="l" t="t" r="r" b="b"/>
              <a:pathLst>
                <a:path w="1583689" h="2566670">
                  <a:moveTo>
                    <a:pt x="99913" y="0"/>
                  </a:moveTo>
                  <a:lnTo>
                    <a:pt x="0" y="2535682"/>
                  </a:lnTo>
                  <a:lnTo>
                    <a:pt x="1583429" y="2566415"/>
                  </a:lnTo>
                  <a:lnTo>
                    <a:pt x="9991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/>
          <p:cNvSpPr txBox="1">
            <a:spLocks noGrp="1"/>
          </p:cNvSpPr>
          <p:nvPr>
            <p:ph type="title"/>
          </p:nvPr>
        </p:nvSpPr>
        <p:spPr>
          <a:xfrm>
            <a:off x="437480" y="420103"/>
            <a:ext cx="5117465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1.</a:t>
            </a:r>
            <a:r>
              <a:rPr dirty="0" spc="-20"/>
              <a:t> </a:t>
            </a:r>
            <a:r>
              <a:rPr dirty="0"/>
              <a:t>Le</a:t>
            </a:r>
            <a:r>
              <a:rPr dirty="0"/>
              <a:t> </a:t>
            </a:r>
            <a:r>
              <a:rPr dirty="0" spc="-5"/>
              <a:t>contexte</a:t>
            </a:r>
            <a:r>
              <a:rPr dirty="0" spc="-40"/>
              <a:t> </a:t>
            </a:r>
            <a:r>
              <a:rPr dirty="0" spc="-5"/>
              <a:t>territorial</a:t>
            </a:r>
            <a:r>
              <a:rPr dirty="0" spc="-65"/>
              <a:t> </a:t>
            </a:r>
            <a:r>
              <a:rPr dirty="0"/>
              <a:t>&amp;</a:t>
            </a:r>
            <a:r>
              <a:rPr dirty="0" spc="5"/>
              <a:t> </a:t>
            </a:r>
            <a:r>
              <a:rPr dirty="0"/>
              <a:t>organisationnel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7084" y="1174242"/>
            <a:ext cx="3819525" cy="27838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99085" marR="261620" indent="-287020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dirty="0" u="sng" sz="1600" spc="-5" b="1">
                <a:solidFill>
                  <a:srgbClr val="3F3052"/>
                </a:solidFill>
                <a:uFill>
                  <a:solidFill>
                    <a:srgbClr val="3F3052"/>
                  </a:solidFill>
                </a:uFill>
                <a:latin typeface="Arial"/>
                <a:cs typeface="Arial"/>
              </a:rPr>
              <a:t>La</a:t>
            </a:r>
            <a:r>
              <a:rPr dirty="0" u="sng" sz="1600" b="1">
                <a:solidFill>
                  <a:srgbClr val="3F3052"/>
                </a:solidFill>
                <a:uFill>
                  <a:solidFill>
                    <a:srgbClr val="3F3052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5" b="1">
                <a:solidFill>
                  <a:srgbClr val="3F3052"/>
                </a:solidFill>
                <a:uFill>
                  <a:solidFill>
                    <a:srgbClr val="3F3052"/>
                  </a:solidFill>
                </a:uFill>
                <a:latin typeface="Arial"/>
                <a:cs typeface="Arial"/>
              </a:rPr>
              <a:t>TVB</a:t>
            </a:r>
            <a:r>
              <a:rPr dirty="0" u="sng" sz="1600" spc="-10" b="1">
                <a:solidFill>
                  <a:srgbClr val="3F3052"/>
                </a:solidFill>
                <a:uFill>
                  <a:solidFill>
                    <a:srgbClr val="3F3052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5" b="1">
                <a:solidFill>
                  <a:srgbClr val="3F3052"/>
                </a:solidFill>
                <a:uFill>
                  <a:solidFill>
                    <a:srgbClr val="3F3052"/>
                  </a:solidFill>
                </a:uFill>
                <a:latin typeface="Arial"/>
                <a:cs typeface="Arial"/>
              </a:rPr>
              <a:t>dans</a:t>
            </a:r>
            <a:r>
              <a:rPr dirty="0" u="sng" sz="1600" spc="5" b="1">
                <a:solidFill>
                  <a:srgbClr val="3F3052"/>
                </a:solidFill>
                <a:uFill>
                  <a:solidFill>
                    <a:srgbClr val="3F3052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5" b="1">
                <a:solidFill>
                  <a:srgbClr val="3F3052"/>
                </a:solidFill>
                <a:uFill>
                  <a:solidFill>
                    <a:srgbClr val="3F3052"/>
                  </a:solidFill>
                </a:uFill>
                <a:latin typeface="Arial"/>
                <a:cs typeface="Arial"/>
              </a:rPr>
              <a:t>la</a:t>
            </a:r>
            <a:r>
              <a:rPr dirty="0" u="sng" sz="1600" spc="5" b="1">
                <a:solidFill>
                  <a:srgbClr val="3F3052"/>
                </a:solidFill>
                <a:uFill>
                  <a:solidFill>
                    <a:srgbClr val="3F3052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10" b="1">
                <a:solidFill>
                  <a:srgbClr val="3F3052"/>
                </a:solidFill>
                <a:uFill>
                  <a:solidFill>
                    <a:srgbClr val="3F3052"/>
                  </a:solidFill>
                </a:uFill>
                <a:latin typeface="Arial"/>
                <a:cs typeface="Arial"/>
              </a:rPr>
              <a:t>Charte</a:t>
            </a:r>
            <a:r>
              <a:rPr dirty="0" u="sng" sz="1600" b="1">
                <a:solidFill>
                  <a:srgbClr val="3F3052"/>
                </a:solidFill>
                <a:uFill>
                  <a:solidFill>
                    <a:srgbClr val="3F3052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5" b="1">
                <a:solidFill>
                  <a:srgbClr val="3F3052"/>
                </a:solidFill>
                <a:uFill>
                  <a:solidFill>
                    <a:srgbClr val="3F3052"/>
                  </a:solidFill>
                </a:uFill>
                <a:latin typeface="Arial"/>
                <a:cs typeface="Arial"/>
              </a:rPr>
              <a:t>du</a:t>
            </a:r>
            <a:r>
              <a:rPr dirty="0" u="sng" sz="1600" b="1">
                <a:solidFill>
                  <a:srgbClr val="3F3052"/>
                </a:solidFill>
                <a:uFill>
                  <a:solidFill>
                    <a:srgbClr val="3F3052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5" b="1">
                <a:solidFill>
                  <a:srgbClr val="3F3052"/>
                </a:solidFill>
                <a:uFill>
                  <a:solidFill>
                    <a:srgbClr val="3F3052"/>
                  </a:solidFill>
                </a:uFill>
                <a:latin typeface="Arial"/>
                <a:cs typeface="Arial"/>
              </a:rPr>
              <a:t>Parc</a:t>
            </a:r>
            <a:r>
              <a:rPr dirty="0" u="sng" sz="1600" spc="-10" b="1">
                <a:solidFill>
                  <a:srgbClr val="3F3052"/>
                </a:solidFill>
                <a:uFill>
                  <a:solidFill>
                    <a:srgbClr val="3F3052"/>
                  </a:solidFill>
                </a:uFill>
                <a:latin typeface="Arial"/>
                <a:cs typeface="Arial"/>
              </a:rPr>
              <a:t> en </a:t>
            </a:r>
            <a:r>
              <a:rPr dirty="0" sz="1600" spc="-430" b="1">
                <a:solidFill>
                  <a:srgbClr val="3F3052"/>
                </a:solidFill>
                <a:latin typeface="Arial"/>
                <a:cs typeface="Arial"/>
              </a:rPr>
              <a:t> </a:t>
            </a:r>
            <a:r>
              <a:rPr dirty="0" u="sng" sz="1600" spc="-30" b="1">
                <a:solidFill>
                  <a:srgbClr val="3F3052"/>
                </a:solidFill>
                <a:uFill>
                  <a:solidFill>
                    <a:srgbClr val="3F3052"/>
                  </a:solidFill>
                </a:uFill>
                <a:latin typeface="Arial"/>
                <a:cs typeface="Arial"/>
              </a:rPr>
              <a:t>2011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600" spc="-5">
                <a:latin typeface="Arial MT"/>
                <a:cs typeface="Arial MT"/>
              </a:rPr>
              <a:t>Définitions</a:t>
            </a:r>
            <a:r>
              <a:rPr dirty="0" sz="1600" spc="-30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des</a:t>
            </a:r>
            <a:r>
              <a:rPr dirty="0" sz="1600" spc="-5">
                <a:latin typeface="Arial MT"/>
                <a:cs typeface="Arial MT"/>
              </a:rPr>
              <a:t> réservoirs</a:t>
            </a:r>
            <a:r>
              <a:rPr dirty="0" sz="1600" spc="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de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biodiversité</a:t>
            </a:r>
            <a:endParaRPr sz="16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dirty="0" sz="1600" spc="-5">
                <a:latin typeface="Arial MT"/>
                <a:cs typeface="Arial MT"/>
              </a:rPr>
              <a:t>(RB)</a:t>
            </a:r>
            <a:r>
              <a:rPr dirty="0" sz="1600" spc="-4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:</a:t>
            </a:r>
            <a:endParaRPr sz="1600">
              <a:latin typeface="Arial MT"/>
              <a:cs typeface="Arial MT"/>
            </a:endParaRPr>
          </a:p>
          <a:p>
            <a:pPr marL="299085" marR="5080" indent="-287020">
              <a:lnSpc>
                <a:spcPct val="100000"/>
              </a:lnSpc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dirty="0" sz="1600" spc="-5">
                <a:latin typeface="Arial MT"/>
                <a:cs typeface="Arial MT"/>
              </a:rPr>
              <a:t>Ni</a:t>
            </a:r>
            <a:r>
              <a:rPr dirty="0" sz="1600" spc="-15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urbanisation,</a:t>
            </a:r>
            <a:r>
              <a:rPr dirty="0" sz="1600" spc="-5">
                <a:latin typeface="Arial MT"/>
                <a:cs typeface="Arial MT"/>
              </a:rPr>
              <a:t> ni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équipements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lourds, </a:t>
            </a:r>
            <a:r>
              <a:rPr dirty="0" sz="1600" spc="-43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ni</a:t>
            </a:r>
            <a:r>
              <a:rPr dirty="0" sz="1600" spc="-5">
                <a:latin typeface="Arial MT"/>
                <a:cs typeface="Arial MT"/>
              </a:rPr>
              <a:t> création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de</a:t>
            </a:r>
            <a:r>
              <a:rPr dirty="0" sz="1600" spc="-5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carrières</a:t>
            </a:r>
            <a:endParaRPr sz="1600">
              <a:latin typeface="Arial MT"/>
              <a:cs typeface="Arial MT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dirty="0" sz="1600" spc="-10">
                <a:latin typeface="Arial MT"/>
                <a:cs typeface="Arial MT"/>
              </a:rPr>
              <a:t>Pas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d’altération</a:t>
            </a:r>
            <a:r>
              <a:rPr dirty="0" sz="1600" spc="-15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des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ZH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et</a:t>
            </a:r>
            <a:r>
              <a:rPr dirty="0" sz="1600" spc="5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berges</a:t>
            </a:r>
            <a:endParaRPr sz="16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Arial MT"/>
              <a:cs typeface="Arial MT"/>
            </a:endParaRPr>
          </a:p>
          <a:p>
            <a:pPr algn="just" marL="12700" marR="286385">
              <a:lnSpc>
                <a:spcPct val="100000"/>
              </a:lnSpc>
            </a:pPr>
            <a:r>
              <a:rPr dirty="0" sz="1600" spc="-5">
                <a:latin typeface="Arial MT"/>
                <a:cs typeface="Arial MT"/>
              </a:rPr>
              <a:t>Préservation</a:t>
            </a:r>
            <a:r>
              <a:rPr dirty="0" sz="1600" spc="-5">
                <a:latin typeface="Arial MT"/>
                <a:cs typeface="Arial MT"/>
              </a:rPr>
              <a:t> des</a:t>
            </a:r>
            <a:r>
              <a:rPr dirty="0" sz="1600" spc="-5">
                <a:latin typeface="Arial MT"/>
                <a:cs typeface="Arial MT"/>
              </a:rPr>
              <a:t> corridors</a:t>
            </a:r>
            <a:r>
              <a:rPr dirty="0" sz="1600" spc="-5">
                <a:latin typeface="Arial MT"/>
                <a:cs typeface="Arial MT"/>
              </a:rPr>
              <a:t> écologiques </a:t>
            </a:r>
            <a:r>
              <a:rPr dirty="0" sz="1600" spc="-43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(CE)</a:t>
            </a:r>
            <a:r>
              <a:rPr dirty="0" sz="1600" spc="-5">
                <a:latin typeface="Arial MT"/>
                <a:cs typeface="Arial MT"/>
              </a:rPr>
              <a:t> /</a:t>
            </a:r>
            <a:r>
              <a:rPr dirty="0" sz="1600" spc="-5">
                <a:latin typeface="Arial MT"/>
                <a:cs typeface="Arial MT"/>
              </a:rPr>
              <a:t> biodiversité</a:t>
            </a:r>
            <a:r>
              <a:rPr dirty="0" sz="1600" spc="-5">
                <a:latin typeface="Arial MT"/>
                <a:cs typeface="Arial MT"/>
              </a:rPr>
              <a:t> ordinaire</a:t>
            </a:r>
            <a:r>
              <a:rPr dirty="0" sz="1600" spc="-5">
                <a:latin typeface="Arial MT"/>
                <a:cs typeface="Arial MT"/>
              </a:rPr>
              <a:t> /</a:t>
            </a:r>
            <a:r>
              <a:rPr dirty="0" sz="1600" spc="-5">
                <a:latin typeface="Arial MT"/>
                <a:cs typeface="Arial MT"/>
              </a:rPr>
              <a:t> continuité </a:t>
            </a:r>
            <a:r>
              <a:rPr dirty="0" sz="1600" spc="-43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écologique</a:t>
            </a:r>
            <a:r>
              <a:rPr dirty="0" sz="1600" spc="-30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dans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les</a:t>
            </a:r>
            <a:r>
              <a:rPr dirty="0" sz="1600" spc="-5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DUL</a:t>
            </a:r>
            <a:endParaRPr sz="1600">
              <a:latin typeface="Arial MT"/>
              <a:cs typeface="Arial M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15255" y="0"/>
            <a:ext cx="3468598" cy="4913337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937247" y="5004878"/>
            <a:ext cx="2206631" cy="1763204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37480" y="420103"/>
            <a:ext cx="1436370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2.</a:t>
            </a:r>
            <a:r>
              <a:rPr dirty="0" spc="-55"/>
              <a:t> </a:t>
            </a:r>
            <a:r>
              <a:rPr dirty="0"/>
              <a:t>La</a:t>
            </a:r>
            <a:r>
              <a:rPr dirty="0" spc="-35"/>
              <a:t> </a:t>
            </a:r>
            <a:r>
              <a:rPr dirty="0" spc="-5"/>
              <a:t>TVB…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7084" y="1174242"/>
            <a:ext cx="3676650" cy="27838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99085" marR="20320" indent="-287020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dirty="0" u="sng" sz="1600" spc="-5" b="1">
                <a:solidFill>
                  <a:srgbClr val="3F3052"/>
                </a:solidFill>
                <a:uFill>
                  <a:solidFill>
                    <a:srgbClr val="3F3052"/>
                  </a:solidFill>
                </a:uFill>
                <a:latin typeface="Arial"/>
                <a:cs typeface="Arial"/>
              </a:rPr>
              <a:t>La</a:t>
            </a:r>
            <a:r>
              <a:rPr dirty="0" u="sng" sz="1600" b="1">
                <a:solidFill>
                  <a:srgbClr val="3F3052"/>
                </a:solidFill>
                <a:uFill>
                  <a:solidFill>
                    <a:srgbClr val="3F3052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5" b="1">
                <a:solidFill>
                  <a:srgbClr val="3F3052"/>
                </a:solidFill>
                <a:uFill>
                  <a:solidFill>
                    <a:srgbClr val="3F3052"/>
                  </a:solidFill>
                </a:uFill>
                <a:latin typeface="Arial"/>
                <a:cs typeface="Arial"/>
              </a:rPr>
              <a:t>TVB</a:t>
            </a:r>
            <a:r>
              <a:rPr dirty="0" u="sng" sz="1600" spc="-10" b="1">
                <a:solidFill>
                  <a:srgbClr val="3F3052"/>
                </a:solidFill>
                <a:uFill>
                  <a:solidFill>
                    <a:srgbClr val="3F3052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5" b="1">
                <a:solidFill>
                  <a:srgbClr val="3F3052"/>
                </a:solidFill>
                <a:uFill>
                  <a:solidFill>
                    <a:srgbClr val="3F3052"/>
                  </a:solidFill>
                </a:uFill>
                <a:latin typeface="Arial"/>
                <a:cs typeface="Arial"/>
              </a:rPr>
              <a:t>dans</a:t>
            </a:r>
            <a:r>
              <a:rPr dirty="0" u="sng" sz="1600" b="1">
                <a:solidFill>
                  <a:srgbClr val="3F3052"/>
                </a:solidFill>
                <a:uFill>
                  <a:solidFill>
                    <a:srgbClr val="3F3052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5" b="1">
                <a:solidFill>
                  <a:srgbClr val="3F3052"/>
                </a:solidFill>
                <a:uFill>
                  <a:solidFill>
                    <a:srgbClr val="3F3052"/>
                  </a:solidFill>
                </a:uFill>
                <a:latin typeface="Arial"/>
                <a:cs typeface="Arial"/>
              </a:rPr>
              <a:t>le</a:t>
            </a:r>
            <a:r>
              <a:rPr dirty="0" u="sng" sz="1600" spc="5" b="1">
                <a:solidFill>
                  <a:srgbClr val="3F3052"/>
                </a:solidFill>
                <a:uFill>
                  <a:solidFill>
                    <a:srgbClr val="3F3052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5" b="1">
                <a:solidFill>
                  <a:srgbClr val="3F3052"/>
                </a:solidFill>
                <a:uFill>
                  <a:solidFill>
                    <a:srgbClr val="3F3052"/>
                  </a:solidFill>
                </a:uFill>
                <a:latin typeface="Arial"/>
                <a:cs typeface="Arial"/>
              </a:rPr>
              <a:t>SCoT</a:t>
            </a:r>
            <a:r>
              <a:rPr dirty="0" u="sng" sz="1600" spc="-10" b="1">
                <a:solidFill>
                  <a:srgbClr val="3F3052"/>
                </a:solidFill>
                <a:uFill>
                  <a:solidFill>
                    <a:srgbClr val="3F3052"/>
                  </a:solidFill>
                </a:uFill>
                <a:latin typeface="Arial"/>
                <a:cs typeface="Arial"/>
              </a:rPr>
              <a:t> du</a:t>
            </a:r>
            <a:r>
              <a:rPr dirty="0" u="sng" sz="1600" b="1">
                <a:solidFill>
                  <a:srgbClr val="3F3052"/>
                </a:solidFill>
                <a:uFill>
                  <a:solidFill>
                    <a:srgbClr val="3F3052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10" b="1">
                <a:solidFill>
                  <a:srgbClr val="3F3052"/>
                </a:solidFill>
                <a:uFill>
                  <a:solidFill>
                    <a:srgbClr val="3F3052"/>
                  </a:solidFill>
                </a:uFill>
                <a:latin typeface="Arial"/>
                <a:cs typeface="Arial"/>
              </a:rPr>
              <a:t>Haut-Jura </a:t>
            </a:r>
            <a:r>
              <a:rPr dirty="0" sz="1600" spc="-430" b="1">
                <a:solidFill>
                  <a:srgbClr val="3F3052"/>
                </a:solidFill>
                <a:latin typeface="Arial"/>
                <a:cs typeface="Arial"/>
              </a:rPr>
              <a:t> </a:t>
            </a:r>
            <a:r>
              <a:rPr dirty="0" u="sng" sz="1600" spc="-5" b="1">
                <a:solidFill>
                  <a:srgbClr val="3F3052"/>
                </a:solidFill>
                <a:uFill>
                  <a:solidFill>
                    <a:srgbClr val="3F3052"/>
                  </a:solidFill>
                </a:uFill>
                <a:latin typeface="Arial"/>
                <a:cs typeface="Arial"/>
              </a:rPr>
              <a:t>en</a:t>
            </a:r>
            <a:r>
              <a:rPr dirty="0" u="sng" sz="1600" b="1">
                <a:solidFill>
                  <a:srgbClr val="3F3052"/>
                </a:solidFill>
                <a:uFill>
                  <a:solidFill>
                    <a:srgbClr val="3F3052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10" b="1">
                <a:solidFill>
                  <a:srgbClr val="3F3052"/>
                </a:solidFill>
                <a:uFill>
                  <a:solidFill>
                    <a:srgbClr val="3F3052"/>
                  </a:solidFill>
                </a:uFill>
                <a:latin typeface="Arial"/>
                <a:cs typeface="Arial"/>
              </a:rPr>
              <a:t>2017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600" spc="-5">
                <a:latin typeface="Arial MT"/>
                <a:cs typeface="Arial MT"/>
              </a:rPr>
              <a:t>Distinction</a:t>
            </a:r>
            <a:r>
              <a:rPr dirty="0" sz="1600" spc="-40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entre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:</a:t>
            </a:r>
            <a:endParaRPr sz="1600">
              <a:latin typeface="Arial MT"/>
              <a:cs typeface="Arial MT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dirty="0" sz="1600" spc="-5">
                <a:latin typeface="Arial MT"/>
                <a:cs typeface="Arial MT"/>
              </a:rPr>
              <a:t>RB</a:t>
            </a:r>
            <a:r>
              <a:rPr dirty="0" sz="1600" spc="-2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prioritaires</a:t>
            </a:r>
            <a:r>
              <a:rPr dirty="0" sz="1600" spc="-1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où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seules</a:t>
            </a:r>
            <a:r>
              <a:rPr dirty="0" sz="1600" spc="-2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évolutions</a:t>
            </a:r>
            <a:endParaRPr sz="1600">
              <a:latin typeface="Arial MT"/>
              <a:cs typeface="Arial MT"/>
            </a:endParaRPr>
          </a:p>
          <a:p>
            <a:pPr marL="299085">
              <a:lnSpc>
                <a:spcPct val="100000"/>
              </a:lnSpc>
            </a:pPr>
            <a:r>
              <a:rPr dirty="0" sz="1600" spc="-10">
                <a:latin typeface="Arial MT"/>
                <a:cs typeface="Arial MT"/>
              </a:rPr>
              <a:t>des</a:t>
            </a:r>
            <a:r>
              <a:rPr dirty="0" sz="1600" spc="-1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constructions</a:t>
            </a:r>
            <a:r>
              <a:rPr dirty="0" sz="1600" spc="-5">
                <a:latin typeface="Arial MT"/>
                <a:cs typeface="Arial MT"/>
              </a:rPr>
              <a:t> (sauf</a:t>
            </a:r>
            <a:r>
              <a:rPr dirty="0" sz="1600" spc="5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DUP)</a:t>
            </a:r>
            <a:endParaRPr sz="1600">
              <a:latin typeface="Arial MT"/>
              <a:cs typeface="Arial MT"/>
            </a:endParaRPr>
          </a:p>
          <a:p>
            <a:pPr marL="299085" marR="289560" indent="-287020">
              <a:lnSpc>
                <a:spcPct val="100000"/>
              </a:lnSpc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dirty="0" sz="1600" spc="-10">
                <a:latin typeface="Arial MT"/>
                <a:cs typeface="Arial MT"/>
              </a:rPr>
              <a:t>RB</a:t>
            </a:r>
            <a:r>
              <a:rPr dirty="0" sz="1600" spc="-1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secondaires</a:t>
            </a:r>
            <a:r>
              <a:rPr dirty="0" sz="1600" spc="-5">
                <a:latin typeface="Arial MT"/>
                <a:cs typeface="Arial MT"/>
              </a:rPr>
              <a:t> avec</a:t>
            </a:r>
            <a:r>
              <a:rPr dirty="0" sz="1600" spc="-5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urbanisation </a:t>
            </a:r>
            <a:r>
              <a:rPr dirty="0" sz="1600" spc="-43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exceptionnelle</a:t>
            </a:r>
            <a:r>
              <a:rPr dirty="0" sz="1600" spc="-3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sous</a:t>
            </a:r>
            <a:r>
              <a:rPr dirty="0" sz="1600" spc="-1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conditions</a:t>
            </a:r>
            <a:endParaRPr sz="1600">
              <a:latin typeface="Arial MT"/>
              <a:cs typeface="Arial MT"/>
            </a:endParaRPr>
          </a:p>
          <a:p>
            <a:pPr marL="299085" marR="5080" indent="-287020">
              <a:lnSpc>
                <a:spcPct val="100000"/>
              </a:lnSpc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dirty="0" sz="1600" spc="-10">
                <a:latin typeface="Arial MT"/>
                <a:cs typeface="Arial MT"/>
              </a:rPr>
              <a:t>CE</a:t>
            </a:r>
            <a:r>
              <a:rPr dirty="0" sz="1600" spc="-10">
                <a:latin typeface="Arial MT"/>
                <a:cs typeface="Arial MT"/>
              </a:rPr>
              <a:t> affinés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(selon</a:t>
            </a:r>
            <a:r>
              <a:rPr dirty="0" sz="1600" spc="-5">
                <a:latin typeface="Arial MT"/>
                <a:cs typeface="Arial MT"/>
              </a:rPr>
              <a:t> traitement</a:t>
            </a:r>
            <a:r>
              <a:rPr dirty="0" sz="1600" spc="2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SIG</a:t>
            </a:r>
            <a:r>
              <a:rPr dirty="0" sz="1600" spc="15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de </a:t>
            </a:r>
            <a:r>
              <a:rPr dirty="0" sz="1600" spc="-5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données</a:t>
            </a:r>
            <a:r>
              <a:rPr dirty="0" sz="1600" spc="-1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naturalistes</a:t>
            </a:r>
            <a:r>
              <a:rPr dirty="0" sz="1600" spc="-1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par</a:t>
            </a:r>
            <a:r>
              <a:rPr dirty="0" sz="1600" spc="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sous-trame) </a:t>
            </a:r>
            <a:r>
              <a:rPr dirty="0" sz="1600" spc="-43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avec</a:t>
            </a:r>
            <a:r>
              <a:rPr dirty="0" sz="1600" spc="-5">
                <a:latin typeface="Arial MT"/>
                <a:cs typeface="Arial MT"/>
              </a:rPr>
              <a:t> règles</a:t>
            </a:r>
            <a:r>
              <a:rPr dirty="0" sz="1600" spc="-5">
                <a:latin typeface="Arial MT"/>
                <a:cs typeface="Arial MT"/>
              </a:rPr>
              <a:t> similaires</a:t>
            </a:r>
            <a:r>
              <a:rPr dirty="0" sz="1600" spc="-5">
                <a:latin typeface="Arial MT"/>
                <a:cs typeface="Arial MT"/>
              </a:rPr>
              <a:t> au</a:t>
            </a:r>
            <a:r>
              <a:rPr dirty="0" sz="1600" spc="-5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RB </a:t>
            </a:r>
            <a:r>
              <a:rPr dirty="0" sz="1600" spc="-5">
                <a:latin typeface="Arial MT"/>
                <a:cs typeface="Arial MT"/>
              </a:rPr>
              <a:t> secondaires</a:t>
            </a:r>
            <a:endParaRPr sz="1600">
              <a:latin typeface="Arial MT"/>
              <a:cs typeface="Arial MT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308603" y="76"/>
            <a:ext cx="5835650" cy="6827520"/>
            <a:chOff x="3308603" y="76"/>
            <a:chExt cx="5835650" cy="682752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571999" y="76"/>
              <a:ext cx="2521419" cy="3060058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794247" y="3073866"/>
              <a:ext cx="3349752" cy="3753643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308603" y="3595219"/>
              <a:ext cx="2517559" cy="3232296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37480" y="420103"/>
            <a:ext cx="1436370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2.</a:t>
            </a:r>
            <a:r>
              <a:rPr dirty="0" spc="-55"/>
              <a:t> </a:t>
            </a:r>
            <a:r>
              <a:rPr dirty="0"/>
              <a:t>La</a:t>
            </a:r>
            <a:r>
              <a:rPr dirty="0" spc="-35"/>
              <a:t> </a:t>
            </a:r>
            <a:r>
              <a:rPr dirty="0" spc="-5"/>
              <a:t>TVB…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7084" y="1097445"/>
            <a:ext cx="3743325" cy="2860675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700"/>
              </a:spcBef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dirty="0" u="sng" sz="1600" spc="-5" b="1">
                <a:solidFill>
                  <a:srgbClr val="3F3052"/>
                </a:solidFill>
                <a:uFill>
                  <a:solidFill>
                    <a:srgbClr val="3F3052"/>
                  </a:solidFill>
                </a:uFill>
                <a:latin typeface="Arial"/>
                <a:cs typeface="Arial"/>
              </a:rPr>
              <a:t>La</a:t>
            </a:r>
            <a:r>
              <a:rPr dirty="0" u="sng" sz="1600" spc="-5" b="1">
                <a:solidFill>
                  <a:srgbClr val="3F3052"/>
                </a:solidFill>
                <a:uFill>
                  <a:solidFill>
                    <a:srgbClr val="3F3052"/>
                  </a:solidFill>
                </a:uFill>
                <a:latin typeface="Arial"/>
                <a:cs typeface="Arial"/>
              </a:rPr>
              <a:t> TVB</a:t>
            </a:r>
            <a:r>
              <a:rPr dirty="0" u="sng" sz="1600" spc="-10" b="1">
                <a:solidFill>
                  <a:srgbClr val="3F3052"/>
                </a:solidFill>
                <a:uFill>
                  <a:solidFill>
                    <a:srgbClr val="3F3052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5" b="1">
                <a:solidFill>
                  <a:srgbClr val="3F3052"/>
                </a:solidFill>
                <a:uFill>
                  <a:solidFill>
                    <a:srgbClr val="3F3052"/>
                  </a:solidFill>
                </a:uFill>
                <a:latin typeface="Arial"/>
                <a:cs typeface="Arial"/>
              </a:rPr>
              <a:t>dans</a:t>
            </a:r>
            <a:r>
              <a:rPr dirty="0" u="sng" sz="1600" b="1">
                <a:solidFill>
                  <a:srgbClr val="3F3052"/>
                </a:solidFill>
                <a:uFill>
                  <a:solidFill>
                    <a:srgbClr val="3F3052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5" b="1">
                <a:solidFill>
                  <a:srgbClr val="3F3052"/>
                </a:solidFill>
                <a:uFill>
                  <a:solidFill>
                    <a:srgbClr val="3F3052"/>
                  </a:solidFill>
                </a:uFill>
                <a:latin typeface="Arial"/>
                <a:cs typeface="Arial"/>
              </a:rPr>
              <a:t>les</a:t>
            </a:r>
            <a:r>
              <a:rPr dirty="0" u="sng" sz="1600" b="1">
                <a:solidFill>
                  <a:srgbClr val="3F3052"/>
                </a:solidFill>
                <a:uFill>
                  <a:solidFill>
                    <a:srgbClr val="3F3052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5" b="1">
                <a:solidFill>
                  <a:srgbClr val="3F3052"/>
                </a:solidFill>
                <a:uFill>
                  <a:solidFill>
                    <a:srgbClr val="3F3052"/>
                  </a:solidFill>
                </a:uFill>
                <a:latin typeface="Arial"/>
                <a:cs typeface="Arial"/>
              </a:rPr>
              <a:t>PLUI</a:t>
            </a:r>
            <a:r>
              <a:rPr dirty="0" u="sng" sz="1600" spc="-10" b="1">
                <a:solidFill>
                  <a:srgbClr val="3F3052"/>
                </a:solidFill>
                <a:uFill>
                  <a:solidFill>
                    <a:srgbClr val="3F3052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5" b="1">
                <a:solidFill>
                  <a:srgbClr val="3F3052"/>
                </a:solidFill>
                <a:uFill>
                  <a:solidFill>
                    <a:srgbClr val="3F3052"/>
                  </a:solidFill>
                </a:uFill>
                <a:latin typeface="Arial"/>
                <a:cs typeface="Arial"/>
              </a:rPr>
              <a:t>en</a:t>
            </a:r>
            <a:r>
              <a:rPr dirty="0" u="sng" sz="1600" b="1">
                <a:solidFill>
                  <a:srgbClr val="3F3052"/>
                </a:solidFill>
                <a:uFill>
                  <a:solidFill>
                    <a:srgbClr val="3F3052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10" b="1">
                <a:solidFill>
                  <a:srgbClr val="3F3052"/>
                </a:solidFill>
                <a:uFill>
                  <a:solidFill>
                    <a:srgbClr val="3F3052"/>
                  </a:solidFill>
                </a:uFill>
                <a:latin typeface="Arial"/>
                <a:cs typeface="Arial"/>
              </a:rPr>
              <a:t>2021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600" spc="-5">
                <a:latin typeface="Arial MT"/>
                <a:cs typeface="Arial MT"/>
              </a:rPr>
              <a:t>Dessin</a:t>
            </a:r>
            <a:r>
              <a:rPr dirty="0" sz="1600" spc="-2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de</a:t>
            </a:r>
            <a:r>
              <a:rPr dirty="0" sz="1600" spc="-1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la</a:t>
            </a:r>
            <a:r>
              <a:rPr dirty="0" sz="1600" spc="-4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TVB</a:t>
            </a:r>
            <a:r>
              <a:rPr dirty="0" sz="1600" spc="-1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puis</a:t>
            </a:r>
            <a:r>
              <a:rPr dirty="0" sz="1600" spc="-15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zonages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:</a:t>
            </a:r>
            <a:endParaRPr sz="1600">
              <a:latin typeface="Arial MT"/>
              <a:cs typeface="Arial MT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dirty="0" sz="1600" spc="-5">
                <a:latin typeface="Arial MT"/>
                <a:cs typeface="Arial MT"/>
              </a:rPr>
              <a:t>N</a:t>
            </a:r>
            <a:r>
              <a:rPr dirty="0" sz="1600" spc="-1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ou</a:t>
            </a:r>
            <a:r>
              <a:rPr dirty="0" sz="1600" spc="-9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A</a:t>
            </a:r>
            <a:r>
              <a:rPr dirty="0" sz="1600" spc="-90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pour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les</a:t>
            </a:r>
            <a:r>
              <a:rPr dirty="0" sz="1600" spc="-10">
                <a:latin typeface="Arial MT"/>
                <a:cs typeface="Arial MT"/>
              </a:rPr>
              <a:t> RB</a:t>
            </a:r>
            <a:r>
              <a:rPr dirty="0" sz="1600" spc="-1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secondaires</a:t>
            </a:r>
            <a:r>
              <a:rPr dirty="0" sz="1600" spc="-1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et</a:t>
            </a:r>
            <a:r>
              <a:rPr dirty="0" sz="1600" spc="5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CE</a:t>
            </a:r>
            <a:endParaRPr sz="1600">
              <a:latin typeface="Arial MT"/>
              <a:cs typeface="Arial MT"/>
            </a:endParaRPr>
          </a:p>
          <a:p>
            <a:pPr marL="299085" marR="267970" indent="-287020">
              <a:lnSpc>
                <a:spcPct val="100000"/>
              </a:lnSpc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dirty="0" sz="1600" spc="-5">
                <a:latin typeface="Arial MT"/>
                <a:cs typeface="Arial MT"/>
              </a:rPr>
              <a:t>Spécifiques</a:t>
            </a:r>
            <a:r>
              <a:rPr dirty="0" sz="1600" spc="-5">
                <a:latin typeface="Arial MT"/>
                <a:cs typeface="Arial MT"/>
              </a:rPr>
              <a:t> pour</a:t>
            </a:r>
            <a:r>
              <a:rPr dirty="0" sz="1600" spc="-5">
                <a:latin typeface="Arial MT"/>
                <a:cs typeface="Arial MT"/>
              </a:rPr>
              <a:t> les</a:t>
            </a:r>
            <a:r>
              <a:rPr dirty="0" sz="1600" spc="-5">
                <a:latin typeface="Arial MT"/>
                <a:cs typeface="Arial MT"/>
              </a:rPr>
              <a:t> RB</a:t>
            </a:r>
            <a:r>
              <a:rPr dirty="0" sz="1600" spc="-5">
                <a:latin typeface="Arial MT"/>
                <a:cs typeface="Arial MT"/>
              </a:rPr>
              <a:t> prioritaires </a:t>
            </a:r>
            <a:r>
              <a:rPr dirty="0" sz="1600" spc="-43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(avec</a:t>
            </a:r>
            <a:r>
              <a:rPr dirty="0" sz="1600" spc="1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extension</a:t>
            </a:r>
            <a:r>
              <a:rPr dirty="0" sz="1600" spc="-5">
                <a:latin typeface="Arial MT"/>
                <a:cs typeface="Arial MT"/>
              </a:rPr>
              <a:t> constructive</a:t>
            </a:r>
            <a:r>
              <a:rPr dirty="0" sz="1600" spc="-5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et </a:t>
            </a:r>
            <a:r>
              <a:rPr dirty="0" sz="1600" spc="-5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déboisement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limités),</a:t>
            </a:r>
            <a:r>
              <a:rPr dirty="0" sz="1600" spc="-5">
                <a:latin typeface="Arial MT"/>
                <a:cs typeface="Arial MT"/>
              </a:rPr>
              <a:t> les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ZH</a:t>
            </a:r>
            <a:r>
              <a:rPr dirty="0" sz="1600" spc="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(pas 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d’altération sauf conditions 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exceptionnelles)</a:t>
            </a:r>
            <a:r>
              <a:rPr dirty="0" sz="1600" spc="-5">
                <a:latin typeface="Arial MT"/>
                <a:cs typeface="Arial MT"/>
              </a:rPr>
              <a:t> et</a:t>
            </a:r>
            <a:r>
              <a:rPr dirty="0" sz="1600" spc="-5">
                <a:latin typeface="Arial MT"/>
                <a:cs typeface="Arial MT"/>
              </a:rPr>
              <a:t> qq</a:t>
            </a:r>
            <a:r>
              <a:rPr dirty="0" sz="1600" spc="-5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CE</a:t>
            </a:r>
            <a:r>
              <a:rPr dirty="0" sz="1600" spc="-1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(haies, 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mares,</a:t>
            </a:r>
            <a:r>
              <a:rPr dirty="0" sz="1600" spc="1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murets…)</a:t>
            </a:r>
            <a:endParaRPr sz="1600">
              <a:latin typeface="Arial MT"/>
              <a:cs typeface="Arial MT"/>
            </a:endParaRPr>
          </a:p>
          <a:p>
            <a:pPr marL="299085" marR="505459" indent="-28702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dirty="0" sz="1600" spc="-10">
                <a:latin typeface="Arial MT"/>
                <a:cs typeface="Arial MT"/>
              </a:rPr>
              <a:t>OAP</a:t>
            </a:r>
            <a:r>
              <a:rPr dirty="0" sz="1600" spc="-1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dédiée,</a:t>
            </a:r>
            <a:r>
              <a:rPr dirty="0" sz="1600" spc="-5">
                <a:latin typeface="Arial MT"/>
                <a:cs typeface="Arial MT"/>
              </a:rPr>
              <a:t> complémentaire</a:t>
            </a:r>
            <a:r>
              <a:rPr dirty="0" sz="1600" spc="-5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au </a:t>
            </a:r>
            <a:r>
              <a:rPr dirty="0" sz="1600" spc="-430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zonage</a:t>
            </a:r>
            <a:r>
              <a:rPr dirty="0" sz="1600" spc="-1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et</a:t>
            </a:r>
            <a:r>
              <a:rPr dirty="0" sz="1600" spc="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assez</a:t>
            </a:r>
            <a:r>
              <a:rPr dirty="0" sz="1600" spc="-1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généraliste</a:t>
            </a:r>
            <a:endParaRPr sz="1600">
              <a:latin typeface="Arial MT"/>
              <a:cs typeface="Arial M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94147" y="998219"/>
            <a:ext cx="3788663" cy="5329428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37480" y="420103"/>
            <a:ext cx="1436370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2.</a:t>
            </a:r>
            <a:r>
              <a:rPr dirty="0" spc="-55"/>
              <a:t> </a:t>
            </a:r>
            <a:r>
              <a:rPr dirty="0"/>
              <a:t>La</a:t>
            </a:r>
            <a:r>
              <a:rPr dirty="0" spc="-35"/>
              <a:t> </a:t>
            </a:r>
            <a:r>
              <a:rPr dirty="0" spc="-5"/>
              <a:t>TVB…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354806" y="1913134"/>
          <a:ext cx="6005195" cy="25730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90089"/>
                <a:gridCol w="3995420"/>
              </a:tblGrid>
              <a:tr h="57911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10" b="1">
                          <a:latin typeface="Arial"/>
                          <a:cs typeface="Arial"/>
                        </a:rPr>
                        <a:t>Dans</a:t>
                      </a:r>
                      <a:r>
                        <a:rPr dirty="0" sz="16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latin typeface="Arial"/>
                          <a:cs typeface="Arial"/>
                        </a:rPr>
                        <a:t>la</a:t>
                      </a:r>
                      <a:r>
                        <a:rPr dirty="0" sz="16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 b="1">
                          <a:latin typeface="Arial"/>
                          <a:cs typeface="Arial"/>
                        </a:rPr>
                        <a:t>Charte</a:t>
                      </a:r>
                      <a:r>
                        <a:rPr dirty="0" sz="160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 b="1">
                          <a:latin typeface="Arial"/>
                          <a:cs typeface="Arial"/>
                        </a:rPr>
                        <a:t>en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dirty="0" sz="1600" spc="-30" b="1">
                          <a:latin typeface="Arial"/>
                          <a:cs typeface="Arial"/>
                        </a:rPr>
                        <a:t>2011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1CBC5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280"/>
                        </a:spcBef>
                      </a:pPr>
                      <a:r>
                        <a:rPr dirty="0" sz="1600" spc="-5">
                          <a:solidFill>
                            <a:srgbClr val="7F7F7F"/>
                          </a:solidFill>
                          <a:latin typeface="Arial MT"/>
                          <a:cs typeface="Arial MT"/>
                        </a:rPr>
                        <a:t>Acte de</a:t>
                      </a:r>
                      <a:r>
                        <a:rPr dirty="0" sz="1600">
                          <a:solidFill>
                            <a:srgbClr val="7F7F7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 spc="-5">
                          <a:solidFill>
                            <a:srgbClr val="7F7F7F"/>
                          </a:solidFill>
                          <a:latin typeface="Arial MT"/>
                          <a:cs typeface="Arial MT"/>
                        </a:rPr>
                        <a:t>grands</a:t>
                      </a:r>
                      <a:r>
                        <a:rPr dirty="0" sz="1600" spc="-10">
                          <a:solidFill>
                            <a:srgbClr val="7F7F7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 spc="-5">
                          <a:solidFill>
                            <a:srgbClr val="7F7F7F"/>
                          </a:solidFill>
                          <a:latin typeface="Arial MT"/>
                          <a:cs typeface="Arial MT"/>
                        </a:rPr>
                        <a:t>principes</a:t>
                      </a:r>
                      <a:r>
                        <a:rPr dirty="0" sz="1600" spc="-15">
                          <a:solidFill>
                            <a:srgbClr val="7F7F7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 spc="-10">
                          <a:solidFill>
                            <a:srgbClr val="7F7F7F"/>
                          </a:solidFill>
                          <a:latin typeface="Arial MT"/>
                          <a:cs typeface="Arial MT"/>
                        </a:rPr>
                        <a:t>d’aménagement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B="0" marT="1625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579119">
                <a:tc>
                  <a:txBody>
                    <a:bodyPr/>
                    <a:lstStyle/>
                    <a:p>
                      <a:pPr marL="91440" marR="1422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10" b="1">
                          <a:latin typeface="Arial"/>
                          <a:cs typeface="Arial"/>
                        </a:rPr>
                        <a:t>Dans</a:t>
                      </a:r>
                      <a:r>
                        <a:rPr dirty="0" sz="16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latin typeface="Arial"/>
                          <a:cs typeface="Arial"/>
                        </a:rPr>
                        <a:t>le</a:t>
                      </a:r>
                      <a:r>
                        <a:rPr dirty="0" sz="1600" spc="-5" b="1">
                          <a:latin typeface="Arial"/>
                          <a:cs typeface="Arial"/>
                        </a:rPr>
                        <a:t> SCoT</a:t>
                      </a:r>
                      <a:r>
                        <a:rPr dirty="0" sz="1600" spc="-5" b="1">
                          <a:latin typeface="Arial"/>
                          <a:cs typeface="Arial"/>
                        </a:rPr>
                        <a:t> du </a:t>
                      </a:r>
                      <a:r>
                        <a:rPr dirty="0" sz="16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 b="1">
                          <a:latin typeface="Arial"/>
                          <a:cs typeface="Arial"/>
                        </a:rPr>
                        <a:t>Haut-Jura</a:t>
                      </a:r>
                      <a:r>
                        <a:rPr dirty="0" sz="16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latin typeface="Arial"/>
                          <a:cs typeface="Arial"/>
                        </a:rPr>
                        <a:t>en</a:t>
                      </a:r>
                      <a:r>
                        <a:rPr dirty="0" sz="16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 b="1">
                          <a:latin typeface="Arial"/>
                          <a:cs typeface="Arial"/>
                        </a:rPr>
                        <a:t>2017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1CBC5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3067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5">
                          <a:latin typeface="Arial MT"/>
                          <a:cs typeface="Arial MT"/>
                        </a:rPr>
                        <a:t>Portage</a:t>
                      </a:r>
                      <a:r>
                        <a:rPr dirty="0" sz="16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 spc="-5">
                          <a:latin typeface="Arial MT"/>
                          <a:cs typeface="Arial MT"/>
                        </a:rPr>
                        <a:t>d’un</a:t>
                      </a:r>
                      <a:r>
                        <a:rPr dirty="0" sz="16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 spc="-5">
                          <a:latin typeface="Arial MT"/>
                          <a:cs typeface="Arial MT"/>
                        </a:rPr>
                        <a:t>projet</a:t>
                      </a:r>
                      <a:r>
                        <a:rPr dirty="0" sz="16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 spc="-5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1600" spc="-10">
                          <a:latin typeface="Arial MT"/>
                          <a:cs typeface="Arial MT"/>
                        </a:rPr>
                        <a:t> développement </a:t>
                      </a:r>
                      <a:r>
                        <a:rPr dirty="0" sz="1600" spc="-5">
                          <a:latin typeface="Arial MT"/>
                          <a:cs typeface="Arial MT"/>
                        </a:rPr>
                        <a:t> qualitatif</a:t>
                      </a:r>
                      <a:r>
                        <a:rPr dirty="0" sz="16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 spc="-5">
                          <a:latin typeface="Arial MT"/>
                          <a:cs typeface="Arial MT"/>
                        </a:rPr>
                        <a:t>au</a:t>
                      </a:r>
                      <a:r>
                        <a:rPr dirty="0" sz="16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 spc="-5">
                          <a:latin typeface="Arial MT"/>
                          <a:cs typeface="Arial MT"/>
                        </a:rPr>
                        <a:t>sein</a:t>
                      </a:r>
                      <a:r>
                        <a:rPr dirty="0" sz="16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 spc="-5">
                          <a:latin typeface="Arial MT"/>
                          <a:cs typeface="Arial MT"/>
                        </a:rPr>
                        <a:t>d’un</a:t>
                      </a:r>
                      <a:r>
                        <a:rPr dirty="0" sz="1600" spc="-10">
                          <a:latin typeface="Arial MT"/>
                          <a:cs typeface="Arial MT"/>
                        </a:rPr>
                        <a:t> groupe</a:t>
                      </a:r>
                      <a:r>
                        <a:rPr dirty="0" sz="16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 spc="-5">
                          <a:latin typeface="Arial MT"/>
                          <a:cs typeface="Arial MT"/>
                        </a:rPr>
                        <a:t>«</a:t>
                      </a:r>
                      <a:r>
                        <a:rPr dirty="0" sz="16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 spc="-5">
                          <a:latin typeface="Arial MT"/>
                          <a:cs typeface="Arial MT"/>
                        </a:rPr>
                        <a:t>éclairé</a:t>
                      </a:r>
                      <a:r>
                        <a:rPr dirty="0" sz="16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 spc="-5">
                          <a:latin typeface="Arial MT"/>
                          <a:cs typeface="Arial MT"/>
                        </a:rPr>
                        <a:t>»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822966">
                <a:tc>
                  <a:txBody>
                    <a:bodyPr/>
                    <a:lstStyle/>
                    <a:p>
                      <a:pPr marL="91440" marR="53784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10" b="1">
                          <a:latin typeface="Arial"/>
                          <a:cs typeface="Arial"/>
                        </a:rPr>
                        <a:t>Dans</a:t>
                      </a:r>
                      <a:r>
                        <a:rPr dirty="0" sz="16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latin typeface="Arial"/>
                          <a:cs typeface="Arial"/>
                        </a:rPr>
                        <a:t>les</a:t>
                      </a:r>
                      <a:r>
                        <a:rPr dirty="0" sz="16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latin typeface="Arial"/>
                          <a:cs typeface="Arial"/>
                        </a:rPr>
                        <a:t>PLUi </a:t>
                      </a:r>
                      <a:r>
                        <a:rPr dirty="0" sz="1600" spc="-4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5" b="1">
                          <a:latin typeface="Arial"/>
                          <a:cs typeface="Arial"/>
                        </a:rPr>
                        <a:t>avec</a:t>
                      </a:r>
                      <a:r>
                        <a:rPr dirty="0" sz="1600" spc="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latin typeface="Arial"/>
                          <a:cs typeface="Arial"/>
                        </a:rPr>
                        <a:t>MD</a:t>
                      </a:r>
                      <a:r>
                        <a:rPr dirty="0" sz="16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 b="1">
                          <a:latin typeface="Arial"/>
                          <a:cs typeface="Arial"/>
                        </a:rPr>
                        <a:t>en </a:t>
                      </a:r>
                      <a:r>
                        <a:rPr dirty="0" sz="1600" spc="-5" b="1">
                          <a:latin typeface="Arial"/>
                          <a:cs typeface="Arial"/>
                        </a:rPr>
                        <a:t> 2021…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1CBC5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285"/>
                        </a:spcBef>
                      </a:pPr>
                      <a:r>
                        <a:rPr dirty="0" sz="1600" spc="-5">
                          <a:latin typeface="Arial MT"/>
                          <a:cs typeface="Arial MT"/>
                        </a:rPr>
                        <a:t>Échanges</a:t>
                      </a:r>
                      <a:r>
                        <a:rPr dirty="0" sz="16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 spc="-5">
                          <a:latin typeface="Arial MT"/>
                          <a:cs typeface="Arial MT"/>
                        </a:rPr>
                        <a:t>focalisés</a:t>
                      </a:r>
                      <a:r>
                        <a:rPr dirty="0" sz="16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 spc="-5">
                          <a:latin typeface="Arial MT"/>
                          <a:cs typeface="Arial MT"/>
                        </a:rPr>
                        <a:t>sur</a:t>
                      </a:r>
                      <a:r>
                        <a:rPr dirty="0" sz="1600" spc="-5">
                          <a:latin typeface="Arial MT"/>
                          <a:cs typeface="Arial MT"/>
                        </a:rPr>
                        <a:t> les</a:t>
                      </a:r>
                      <a:r>
                        <a:rPr dirty="0" sz="16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 spc="-5">
                          <a:latin typeface="Arial MT"/>
                          <a:cs typeface="Arial MT"/>
                        </a:rPr>
                        <a:t>enjeux</a:t>
                      </a:r>
                      <a:r>
                        <a:rPr dirty="0" sz="16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 spc="-5">
                          <a:latin typeface="Arial MT"/>
                          <a:cs typeface="Arial MT"/>
                        </a:rPr>
                        <a:t>locaux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dirty="0" sz="1600" spc="-5">
                          <a:latin typeface="Arial MT"/>
                          <a:cs typeface="Arial MT"/>
                        </a:rPr>
                        <a:t>d’urbanisation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B="0" marT="1631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57911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5">
                          <a:latin typeface="Arial MT"/>
                          <a:cs typeface="Arial MT"/>
                        </a:rPr>
                        <a:t>Et</a:t>
                      </a:r>
                      <a:r>
                        <a:rPr dirty="0" sz="16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 spc="-10">
                          <a:latin typeface="Arial MT"/>
                          <a:cs typeface="Arial MT"/>
                        </a:rPr>
                        <a:t>entre</a:t>
                      </a:r>
                      <a:r>
                        <a:rPr dirty="0" sz="16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 spc="-5">
                          <a:latin typeface="Arial MT"/>
                          <a:cs typeface="Arial MT"/>
                        </a:rPr>
                        <a:t>temps</a:t>
                      </a:r>
                      <a:r>
                        <a:rPr dirty="0" sz="16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 spc="-5">
                          <a:latin typeface="Arial MT"/>
                          <a:cs typeface="Arial MT"/>
                        </a:rPr>
                        <a:t>: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dirty="0" sz="1600" spc="-5">
                          <a:latin typeface="Arial MT"/>
                          <a:cs typeface="Arial MT"/>
                        </a:rPr>
                        <a:t>le</a:t>
                      </a:r>
                      <a:r>
                        <a:rPr dirty="0" sz="16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 spc="-5">
                          <a:latin typeface="Arial MT"/>
                          <a:cs typeface="Arial MT"/>
                        </a:rPr>
                        <a:t>SRADDET</a:t>
                      </a:r>
                      <a:r>
                        <a:rPr dirty="0" sz="1600" spc="-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 spc="-10">
                          <a:latin typeface="Arial MT"/>
                          <a:cs typeface="Arial MT"/>
                        </a:rPr>
                        <a:t>2020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285"/>
                        </a:spcBef>
                      </a:pPr>
                      <a:r>
                        <a:rPr dirty="0" sz="1600" spc="-10">
                          <a:latin typeface="Arial MT"/>
                          <a:cs typeface="Arial MT"/>
                        </a:rPr>
                        <a:t>Comment</a:t>
                      </a:r>
                      <a:r>
                        <a:rPr dirty="0" sz="16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 spc="-10">
                          <a:latin typeface="Arial MT"/>
                          <a:cs typeface="Arial MT"/>
                        </a:rPr>
                        <a:t>préserver</a:t>
                      </a:r>
                      <a:r>
                        <a:rPr dirty="0" sz="16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 spc="-5">
                          <a:latin typeface="Arial MT"/>
                          <a:cs typeface="Arial MT"/>
                        </a:rPr>
                        <a:t>la</a:t>
                      </a:r>
                      <a:r>
                        <a:rPr dirty="0" sz="16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 spc="-5">
                          <a:latin typeface="Arial MT"/>
                          <a:cs typeface="Arial MT"/>
                        </a:rPr>
                        <a:t>trame</a:t>
                      </a:r>
                      <a:r>
                        <a:rPr dirty="0" sz="16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 spc="-5">
                          <a:latin typeface="Arial MT"/>
                          <a:cs typeface="Arial MT"/>
                        </a:rPr>
                        <a:t>noire</a:t>
                      </a:r>
                      <a:r>
                        <a:rPr dirty="0" sz="16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 spc="-5">
                          <a:latin typeface="Arial MT"/>
                          <a:cs typeface="Arial MT"/>
                        </a:rPr>
                        <a:t>?</a:t>
                      </a:r>
                      <a:r>
                        <a:rPr dirty="0" sz="1600" spc="-5">
                          <a:latin typeface="Arial MT"/>
                          <a:cs typeface="Arial MT"/>
                        </a:rPr>
                        <a:t> ...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B="0" marT="1631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37480" y="420103"/>
            <a:ext cx="1436370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2.</a:t>
            </a:r>
            <a:r>
              <a:rPr dirty="0" spc="-55"/>
              <a:t> </a:t>
            </a:r>
            <a:r>
              <a:rPr dirty="0"/>
              <a:t>La</a:t>
            </a:r>
            <a:r>
              <a:rPr dirty="0" spc="-35"/>
              <a:t> </a:t>
            </a:r>
            <a:r>
              <a:rPr dirty="0" spc="-5"/>
              <a:t>TVB…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Matthieu PEROZ</dc:creator>
  <dc:title>Présentation PowerPoint</dc:title>
  <dcterms:created xsi:type="dcterms:W3CDTF">2021-11-10T17:57:37Z</dcterms:created>
  <dcterms:modified xsi:type="dcterms:W3CDTF">2021-11-10T17:57:37Z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2021-07-23T00:00:00Z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2021-11-10T00:00:00Z</vt:filetime>
  </property>
</Properties>
</file>