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65" y="155651"/>
            <a:ext cx="9135268" cy="44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21E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2" y="8331"/>
            <a:ext cx="712635" cy="82587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71" y="3568"/>
            <a:ext cx="722630" cy="835660"/>
          </a:xfrm>
          <a:custGeom>
            <a:avLst/>
            <a:gdLst/>
            <a:ahLst/>
            <a:cxnLst/>
            <a:rect l="l" t="t" r="r" b="b"/>
            <a:pathLst>
              <a:path w="722630" h="835660">
                <a:moveTo>
                  <a:pt x="0" y="835399"/>
                </a:moveTo>
                <a:lnTo>
                  <a:pt x="722166" y="835399"/>
                </a:lnTo>
                <a:lnTo>
                  <a:pt x="722166" y="0"/>
                </a:lnTo>
                <a:lnTo>
                  <a:pt x="0" y="0"/>
                </a:lnTo>
                <a:lnTo>
                  <a:pt x="0" y="835399"/>
                </a:lnTo>
                <a:close/>
              </a:path>
            </a:pathLst>
          </a:custGeom>
          <a:ln w="9525">
            <a:solidFill>
              <a:srgbClr val="028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20972" y="0"/>
            <a:ext cx="8423275" cy="842644"/>
          </a:xfrm>
          <a:custGeom>
            <a:avLst/>
            <a:gdLst/>
            <a:ahLst/>
            <a:cxnLst/>
            <a:rect l="l" t="t" r="r" b="b"/>
            <a:pathLst>
              <a:path w="8423275" h="842644">
                <a:moveTo>
                  <a:pt x="8423021" y="0"/>
                </a:moveTo>
                <a:lnTo>
                  <a:pt x="0" y="0"/>
                </a:lnTo>
                <a:lnTo>
                  <a:pt x="0" y="842270"/>
                </a:lnTo>
                <a:lnTo>
                  <a:pt x="8423021" y="842270"/>
                </a:lnTo>
                <a:lnTo>
                  <a:pt x="8423021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6" y="155651"/>
            <a:ext cx="9135506" cy="44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438" y="2520175"/>
            <a:ext cx="8585123" cy="2891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21E1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4" y="155651"/>
            <a:ext cx="9131300" cy="443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16280">
              <a:lnSpc>
                <a:spcPct val="100000"/>
              </a:lnSpc>
              <a:spcBef>
                <a:spcPts val="95"/>
              </a:spcBef>
            </a:pPr>
            <a:r>
              <a:rPr dirty="0" sz="2750" spc="25">
                <a:solidFill>
                  <a:srgbClr val="FFFFFF"/>
                </a:solidFill>
                <a:latin typeface="Calibri Light"/>
                <a:cs typeface="Calibri Light"/>
              </a:rPr>
              <a:t>PNR</a:t>
            </a:r>
            <a:r>
              <a:rPr dirty="0" sz="275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750" spc="20">
                <a:solidFill>
                  <a:srgbClr val="FFFFFF"/>
                </a:solidFill>
                <a:latin typeface="Calibri Light"/>
                <a:cs typeface="Calibri Light"/>
              </a:rPr>
              <a:t>de</a:t>
            </a:r>
            <a:r>
              <a:rPr dirty="0" sz="2750" spc="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750" spc="25">
                <a:solidFill>
                  <a:srgbClr val="FFFFFF"/>
                </a:solidFill>
                <a:latin typeface="Calibri Light"/>
                <a:cs typeface="Calibri Light"/>
              </a:rPr>
              <a:t>Lorraine-</a:t>
            </a:r>
            <a:r>
              <a:rPr dirty="0" sz="2750" spc="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750" spc="-5">
                <a:solidFill>
                  <a:srgbClr val="FFFFFF"/>
                </a:solidFill>
                <a:latin typeface="Calibri Light"/>
                <a:cs typeface="Calibri Light"/>
              </a:rPr>
              <a:t>Témoignage</a:t>
            </a:r>
            <a:endParaRPr sz="275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9623"/>
            <a:ext cx="9144000" cy="5961380"/>
            <a:chOff x="0" y="39623"/>
            <a:chExt cx="9144000" cy="5961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50900"/>
              <a:ext cx="9144000" cy="51498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77670" y="4004564"/>
            <a:ext cx="7590790" cy="2522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0160">
              <a:lnSpc>
                <a:spcPts val="4310"/>
              </a:lnSpc>
              <a:spcBef>
                <a:spcPts val="100"/>
              </a:spcBef>
            </a:pPr>
            <a:r>
              <a:rPr dirty="0" sz="3600" spc="-15">
                <a:solidFill>
                  <a:srgbClr val="FFFFFF"/>
                </a:solidFill>
                <a:latin typeface="Calibri"/>
                <a:cs typeface="Calibri"/>
              </a:rPr>
              <a:t>webinaire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jeudi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r>
              <a:rPr dirty="0" sz="3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juillet</a:t>
            </a:r>
            <a:r>
              <a:rPr dirty="0" sz="3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3600">
              <a:latin typeface="Calibri"/>
              <a:cs typeface="Calibri"/>
            </a:endParaRPr>
          </a:p>
          <a:p>
            <a:pPr algn="r" marR="5080">
              <a:lnSpc>
                <a:spcPts val="4295"/>
              </a:lnSpc>
            </a:pPr>
            <a:r>
              <a:rPr dirty="0" sz="3600" spc="-5" b="1" i="1">
                <a:solidFill>
                  <a:srgbClr val="FFFFFF"/>
                </a:solidFill>
                <a:latin typeface="Calibri"/>
                <a:cs typeface="Calibri"/>
              </a:rPr>
              <a:t>Biodiversité</a:t>
            </a:r>
            <a:r>
              <a:rPr dirty="0" sz="36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5" b="1" i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36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 b="1" i="1">
                <a:solidFill>
                  <a:srgbClr val="FFFFFF"/>
                </a:solidFill>
                <a:latin typeface="Calibri"/>
                <a:cs typeface="Calibri"/>
              </a:rPr>
              <a:t>urbanisme</a:t>
            </a:r>
            <a:r>
              <a:rPr dirty="0" sz="36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 i="1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36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 i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36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5" b="1" i="1">
                <a:solidFill>
                  <a:srgbClr val="FFFFFF"/>
                </a:solidFill>
                <a:latin typeface="Calibri"/>
                <a:cs typeface="Calibri"/>
              </a:rPr>
              <a:t>Parcs</a:t>
            </a:r>
            <a:endParaRPr sz="3600">
              <a:latin typeface="Calibri"/>
              <a:cs typeface="Calibri"/>
            </a:endParaRPr>
          </a:p>
          <a:p>
            <a:pPr algn="r" marR="6350">
              <a:lnSpc>
                <a:spcPts val="4310"/>
              </a:lnSpc>
            </a:pPr>
            <a:r>
              <a:rPr dirty="0" sz="3600" spc="-5" b="1" i="1">
                <a:solidFill>
                  <a:srgbClr val="FFFFFF"/>
                </a:solidFill>
                <a:latin typeface="Calibri"/>
                <a:cs typeface="Calibri"/>
              </a:rPr>
              <a:t>naturels</a:t>
            </a:r>
            <a:r>
              <a:rPr dirty="0" sz="3600" spc="-6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 b="1" i="1">
                <a:solidFill>
                  <a:srgbClr val="FFFFFF"/>
                </a:solidFill>
                <a:latin typeface="Calibri"/>
                <a:cs typeface="Calibri"/>
              </a:rPr>
              <a:t>régionaux</a:t>
            </a:r>
            <a:endParaRPr sz="3600">
              <a:latin typeface="Calibri"/>
              <a:cs typeface="Calibri"/>
            </a:endParaRPr>
          </a:p>
          <a:p>
            <a:pPr marL="2515870">
              <a:lnSpc>
                <a:spcPct val="100000"/>
              </a:lnSpc>
              <a:spcBef>
                <a:spcPts val="3390"/>
              </a:spcBef>
            </a:pPr>
            <a:r>
              <a:rPr dirty="0" sz="2800" spc="-15" b="1" i="1">
                <a:solidFill>
                  <a:srgbClr val="028768"/>
                </a:solidFill>
                <a:latin typeface="Calibri"/>
                <a:cs typeface="Calibri"/>
              </a:rPr>
              <a:t>Zoom</a:t>
            </a:r>
            <a:r>
              <a:rPr dirty="0" sz="2800" spc="-5" b="1" i="1">
                <a:solidFill>
                  <a:srgbClr val="028768"/>
                </a:solidFill>
                <a:latin typeface="Calibri"/>
                <a:cs typeface="Calibri"/>
              </a:rPr>
              <a:t> sur</a:t>
            </a:r>
            <a:r>
              <a:rPr dirty="0" sz="2800" spc="-5" b="1" i="1">
                <a:solidFill>
                  <a:srgbClr val="028768"/>
                </a:solidFill>
                <a:latin typeface="Calibri"/>
                <a:cs typeface="Calibri"/>
              </a:rPr>
              <a:t> le</a:t>
            </a:r>
            <a:r>
              <a:rPr dirty="0" sz="2800" spc="-5" b="1" i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800" spc="-10" b="1" i="1">
                <a:solidFill>
                  <a:srgbClr val="028768"/>
                </a:solidFill>
                <a:latin typeface="Calibri"/>
                <a:cs typeface="Calibri"/>
              </a:rPr>
              <a:t>porter-à-connaissance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026" y="155651"/>
            <a:ext cx="4252595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 spc="-5"/>
              <a:t> </a:t>
            </a:r>
            <a:r>
              <a:rPr dirty="0" spc="20"/>
              <a:t>de</a:t>
            </a:r>
            <a:r>
              <a:rPr dirty="0" spc="10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39623"/>
            <a:ext cx="9153525" cy="2394585"/>
            <a:chOff x="-4762" y="39623"/>
            <a:chExt cx="9153525" cy="2394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845934"/>
              <a:ext cx="9144000" cy="826769"/>
            </a:xfrm>
            <a:custGeom>
              <a:avLst/>
              <a:gdLst/>
              <a:ahLst/>
              <a:cxnLst/>
              <a:rect l="l" t="t" r="r" b="b"/>
              <a:pathLst>
                <a:path w="9144000" h="826769">
                  <a:moveTo>
                    <a:pt x="0" y="826395"/>
                  </a:moveTo>
                  <a:lnTo>
                    <a:pt x="9144000" y="82639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6395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672335"/>
              <a:ext cx="9144000" cy="757555"/>
            </a:xfrm>
            <a:custGeom>
              <a:avLst/>
              <a:gdLst/>
              <a:ahLst/>
              <a:cxnLst/>
              <a:rect l="l" t="t" r="r" b="b"/>
              <a:pathLst>
                <a:path w="9144000" h="757555">
                  <a:moveTo>
                    <a:pt x="0" y="757110"/>
                  </a:moveTo>
                  <a:lnTo>
                    <a:pt x="9144000" y="757110"/>
                  </a:lnTo>
                </a:path>
                <a:path w="9144000" h="757555">
                  <a:moveTo>
                    <a:pt x="9144000" y="0"/>
                  </a:moveTo>
                  <a:lnTo>
                    <a:pt x="0" y="0"/>
                  </a:lnTo>
                  <a:lnTo>
                    <a:pt x="0" y="75711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730" y="867366"/>
            <a:ext cx="8976360" cy="15151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355"/>
              </a:spcBef>
            </a:pP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traduction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TVB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documents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d’urbanisme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un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PàC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incitatif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3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niveaux</a:t>
            </a:r>
            <a:r>
              <a:rPr dirty="0" sz="2350" spc="-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d’information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intégrer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par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BE</a:t>
            </a:r>
            <a:endParaRPr sz="2350">
              <a:latin typeface="Calibri Light"/>
              <a:cs typeface="Calibri Light"/>
            </a:endParaRPr>
          </a:p>
          <a:p>
            <a:pPr marL="12700">
              <a:lnSpc>
                <a:spcPts val="1860"/>
              </a:lnSpc>
              <a:spcBef>
                <a:spcPts val="805"/>
              </a:spcBef>
            </a:pP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80" b="1">
                <a:solidFill>
                  <a:srgbClr val="ED7D31"/>
                </a:solidFill>
                <a:latin typeface="Arial"/>
                <a:cs typeface="Arial"/>
              </a:rPr>
              <a:t>H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85" b="1">
                <a:solidFill>
                  <a:srgbClr val="ED7D31"/>
                </a:solidFill>
                <a:latin typeface="Arial"/>
                <a:cs typeface="Arial"/>
              </a:rPr>
              <a:t>3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1040765">
              <a:lnSpc>
                <a:spcPts val="1700"/>
              </a:lnSpc>
              <a:spcBef>
                <a:spcPts val="180"/>
              </a:spcBef>
            </a:pP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DECLINAISONS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INSERER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DANS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LE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VOLET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DOO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DES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SCoT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ET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DANS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LE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VOLET </a:t>
            </a:r>
            <a:r>
              <a:rPr dirty="0" sz="1600" spc="-4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REGLEMENTAIRE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DES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PLU(i)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5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REGLEMENT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ED7D31"/>
                </a:solidFill>
                <a:latin typeface="Arial"/>
                <a:cs typeface="Arial"/>
              </a:rPr>
              <a:t>ECRIT,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GRAPHIQUE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ET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ED7D31"/>
                </a:solidFill>
                <a:latin typeface="Arial"/>
                <a:cs typeface="Arial"/>
              </a:rPr>
              <a:t>LES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OAP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600" y="2521978"/>
            <a:ext cx="8940165" cy="3365500"/>
            <a:chOff x="101600" y="2521978"/>
            <a:chExt cx="8940165" cy="33655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2521978"/>
              <a:ext cx="3603540" cy="29482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24173" y="2571057"/>
              <a:ext cx="5317490" cy="3316604"/>
            </a:xfrm>
            <a:custGeom>
              <a:avLst/>
              <a:gdLst/>
              <a:ahLst/>
              <a:cxnLst/>
              <a:rect l="l" t="t" r="r" b="b"/>
              <a:pathLst>
                <a:path w="5317490" h="3316604">
                  <a:moveTo>
                    <a:pt x="5317134" y="0"/>
                  </a:moveTo>
                  <a:lnTo>
                    <a:pt x="0" y="0"/>
                  </a:lnTo>
                  <a:lnTo>
                    <a:pt x="0" y="3316287"/>
                  </a:lnTo>
                  <a:lnTo>
                    <a:pt x="5317134" y="3316287"/>
                  </a:lnTo>
                  <a:lnTo>
                    <a:pt x="531713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752100" y="2578605"/>
            <a:ext cx="5274945" cy="32410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406400" marR="68580" indent="-342900">
              <a:lnSpc>
                <a:spcPct val="102699"/>
              </a:lnSpc>
              <a:spcBef>
                <a:spcPts val="160"/>
              </a:spcBef>
              <a:buFont typeface="Symbol"/>
              <a:buChar char=""/>
              <a:tabLst>
                <a:tab pos="406400" algn="l"/>
              </a:tabLst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réservoirs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biodiversité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cherchant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rendre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inconstructibles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(privilégier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classement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sauf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réservoirs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biodiversité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fondés</a:t>
            </a:r>
            <a:r>
              <a:rPr dirty="0" sz="11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dirty="0" sz="11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chiroptères)</a:t>
            </a:r>
            <a:endParaRPr sz="1100">
              <a:latin typeface="Calibri"/>
              <a:cs typeface="Calibri"/>
            </a:endParaRPr>
          </a:p>
          <a:p>
            <a:pPr algn="just" marL="406400" marR="69215" indent="-342900">
              <a:lnSpc>
                <a:spcPts val="1300"/>
              </a:lnSpc>
              <a:spcBef>
                <a:spcPts val="635"/>
              </a:spcBef>
              <a:buFont typeface="Symbol"/>
              <a:buChar char=""/>
              <a:tabLst>
                <a:tab pos="406400" algn="l"/>
              </a:tabLst>
            </a:pPr>
            <a:r>
              <a:rPr dirty="0" sz="1100" spc="-15" b="1">
                <a:solidFill>
                  <a:srgbClr val="FFFFFF"/>
                </a:solidFill>
                <a:latin typeface="Calibri"/>
                <a:cs typeface="Calibri"/>
              </a:rPr>
              <a:t>Préserver,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renforcer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restaurer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continuités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écologiques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l'ensemble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sous-trames</a:t>
            </a:r>
            <a:endParaRPr sz="1100">
              <a:latin typeface="Calibri"/>
              <a:cs typeface="Calibri"/>
            </a:endParaRPr>
          </a:p>
          <a:p>
            <a:pPr algn="just" lvl="1" marL="692150" marR="69215" indent="-171450">
              <a:lnSpc>
                <a:spcPct val="105500"/>
              </a:lnSpc>
              <a:spcBef>
                <a:spcPts val="170"/>
              </a:spcBef>
              <a:buFont typeface="Wingdings"/>
              <a:buChar char=""/>
              <a:tabLst>
                <a:tab pos="692150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et/ou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restaurer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réseaux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humides,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d’étangs,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mares…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classement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N,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Nzh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100">
              <a:latin typeface="Calibri"/>
              <a:cs typeface="Calibri"/>
            </a:endParaRPr>
          </a:p>
          <a:p>
            <a:pPr algn="just" lvl="1" marL="692150" marR="68580" indent="-171450">
              <a:lnSpc>
                <a:spcPts val="1300"/>
              </a:lnSpc>
              <a:spcBef>
                <a:spcPts val="350"/>
              </a:spcBef>
              <a:buFont typeface="Wingdings"/>
              <a:buChar char=""/>
              <a:tabLst>
                <a:tab pos="692150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Identifier</a:t>
            </a:r>
            <a:r>
              <a:rPr dirty="0" sz="11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protéger</a:t>
            </a:r>
            <a:r>
              <a:rPr dirty="0" sz="11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humides</a:t>
            </a:r>
            <a:r>
              <a:rPr dirty="0" sz="1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et/ou</a:t>
            </a:r>
            <a:r>
              <a:rPr dirty="0" sz="11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1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mares</a:t>
            </a:r>
            <a:r>
              <a:rPr dirty="0" sz="11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1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1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trouvant</a:t>
            </a:r>
            <a:r>
              <a:rPr dirty="0" sz="11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1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1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l’article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L151-23</a:t>
            </a:r>
            <a:endParaRPr sz="1100">
              <a:latin typeface="Calibri"/>
              <a:cs typeface="Calibri"/>
            </a:endParaRPr>
          </a:p>
          <a:p>
            <a:pPr algn="just" lvl="1" marL="692150" marR="68580" indent="-171450">
              <a:lnSpc>
                <a:spcPct val="100600"/>
              </a:lnSpc>
              <a:spcBef>
                <a:spcPts val="235"/>
              </a:spcBef>
              <a:buFont typeface="Wingdings"/>
              <a:buChar char=""/>
              <a:tabLst>
                <a:tab pos="692150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Identifier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protéger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éléments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naturels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intéressants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qui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participent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TVB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: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identifier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secteurs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vergers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(Av),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haies,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arbres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isolés,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bosquets…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conserver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et/ou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créer</a:t>
            </a:r>
            <a:r>
              <a:rPr dirty="0" sz="11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1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l’espace</a:t>
            </a:r>
            <a:r>
              <a:rPr dirty="0" sz="11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naturel,</a:t>
            </a:r>
            <a:r>
              <a:rPr dirty="0" sz="11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agricole,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mais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aussi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autour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dans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urbaines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(classement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L151-23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EBC)</a:t>
            </a:r>
            <a:endParaRPr sz="1100">
              <a:latin typeface="Calibri"/>
              <a:cs typeface="Calibri"/>
            </a:endParaRPr>
          </a:p>
          <a:p>
            <a:pPr algn="just" marL="406400" marR="69215" indent="-342900">
              <a:lnSpc>
                <a:spcPct val="100000"/>
              </a:lnSpc>
              <a:spcBef>
                <a:spcPts val="575"/>
              </a:spcBef>
              <a:buFont typeface="Symbol"/>
              <a:buChar char=""/>
              <a:tabLst>
                <a:tab pos="406400" algn="l"/>
              </a:tabLst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Identiﬁer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protéger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structures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végétales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(ripisylves,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haies,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bosquets,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vergers,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arbres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isolés)</a:t>
            </a:r>
            <a:endParaRPr sz="1100">
              <a:latin typeface="Calibri"/>
              <a:cs typeface="Calibri"/>
            </a:endParaRPr>
          </a:p>
          <a:p>
            <a:pPr algn="just" lvl="1" marL="692150" indent="-171450">
              <a:lnSpc>
                <a:spcPct val="100000"/>
              </a:lnSpc>
              <a:spcBef>
                <a:spcPts val="265"/>
              </a:spcBef>
              <a:buFont typeface="Wingdings"/>
              <a:buChar char=""/>
              <a:tabLst>
                <a:tab pos="692150" algn="l"/>
              </a:tabLst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Classement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jardins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vergers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familiaux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Nj</a:t>
            </a:r>
            <a:r>
              <a:rPr dirty="0" sz="11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Nv</a:t>
            </a:r>
            <a:endParaRPr sz="1100">
              <a:latin typeface="Calibri"/>
              <a:cs typeface="Calibri"/>
            </a:endParaRPr>
          </a:p>
          <a:p>
            <a:pPr algn="just" lvl="1" marL="692150" indent="-17145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692150" algn="l"/>
              </a:tabLst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Classement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zones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AOC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dirty="0" sz="11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baseline="-15873" sz="1050" spc="7" b="1">
                <a:solidFill>
                  <a:srgbClr val="FFFFFF"/>
                </a:solidFill>
                <a:latin typeface="Calibri"/>
                <a:cs typeface="Calibri"/>
              </a:rPr>
              <a:t>AOC</a:t>
            </a:r>
            <a:endParaRPr baseline="-15873"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0" y="6276328"/>
            <a:ext cx="4798695" cy="48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+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PLU(i)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/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SCoT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: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 transmission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de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la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TVB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sur</a:t>
            </a:r>
            <a:r>
              <a:rPr dirty="0" sz="1600" spc="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SIG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+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Calibri"/>
                <a:cs typeface="Calibri"/>
              </a:rPr>
              <a:t>PLUi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: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Calibri"/>
                <a:cs typeface="Calibri"/>
              </a:rPr>
              <a:t>intégration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d’une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OAP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«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TVB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»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Calibri"/>
                <a:cs typeface="Calibri"/>
              </a:rPr>
              <a:t>et/ou</a:t>
            </a:r>
            <a:r>
              <a:rPr dirty="0" sz="1600" spc="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«</a:t>
            </a:r>
            <a:r>
              <a:rPr dirty="0" sz="1600" spc="-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Calibri"/>
                <a:cs typeface="Calibri"/>
              </a:rPr>
              <a:t>Paysage</a:t>
            </a:r>
            <a:r>
              <a:rPr dirty="0" sz="1600" spc="-10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ED7D31"/>
                </a:solidFill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40074" y="3492995"/>
            <a:ext cx="707390" cy="1052195"/>
            <a:chOff x="3340074" y="3492995"/>
            <a:chExt cx="707390" cy="1052195"/>
          </a:xfrm>
        </p:grpSpPr>
        <p:sp>
          <p:nvSpPr>
            <p:cNvPr id="15" name="object 15"/>
            <p:cNvSpPr/>
            <p:nvPr/>
          </p:nvSpPr>
          <p:spPr>
            <a:xfrm>
              <a:off x="3346424" y="3499345"/>
              <a:ext cx="694690" cy="1039494"/>
            </a:xfrm>
            <a:custGeom>
              <a:avLst/>
              <a:gdLst/>
              <a:ahLst/>
              <a:cxnLst/>
              <a:rect l="l" t="t" r="r" b="b"/>
              <a:pathLst>
                <a:path w="694689" h="1039495">
                  <a:moveTo>
                    <a:pt x="347090" y="0"/>
                  </a:moveTo>
                  <a:lnTo>
                    <a:pt x="347090" y="259727"/>
                  </a:lnTo>
                  <a:lnTo>
                    <a:pt x="0" y="259727"/>
                  </a:lnTo>
                  <a:lnTo>
                    <a:pt x="0" y="779214"/>
                  </a:lnTo>
                  <a:lnTo>
                    <a:pt x="347090" y="779214"/>
                  </a:lnTo>
                  <a:lnTo>
                    <a:pt x="347090" y="1038967"/>
                  </a:lnTo>
                  <a:lnTo>
                    <a:pt x="694207" y="519487"/>
                  </a:lnTo>
                  <a:lnTo>
                    <a:pt x="347090" y="0"/>
                  </a:lnTo>
                  <a:close/>
                </a:path>
              </a:pathLst>
            </a:custGeom>
            <a:solidFill>
              <a:srgbClr val="4472C4">
                <a:alpha val="368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46424" y="3499345"/>
              <a:ext cx="694690" cy="1039494"/>
            </a:xfrm>
            <a:custGeom>
              <a:avLst/>
              <a:gdLst/>
              <a:ahLst/>
              <a:cxnLst/>
              <a:rect l="l" t="t" r="r" b="b"/>
              <a:pathLst>
                <a:path w="694689" h="1039495">
                  <a:moveTo>
                    <a:pt x="0" y="259727"/>
                  </a:moveTo>
                  <a:lnTo>
                    <a:pt x="347090" y="259727"/>
                  </a:lnTo>
                  <a:lnTo>
                    <a:pt x="347090" y="0"/>
                  </a:lnTo>
                  <a:lnTo>
                    <a:pt x="694207" y="519487"/>
                  </a:lnTo>
                  <a:lnTo>
                    <a:pt x="347090" y="1038967"/>
                  </a:lnTo>
                  <a:lnTo>
                    <a:pt x="347090" y="779214"/>
                  </a:lnTo>
                  <a:lnTo>
                    <a:pt x="0" y="779214"/>
                  </a:lnTo>
                  <a:lnTo>
                    <a:pt x="0" y="259727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10728" y="39623"/>
            <a:ext cx="948055" cy="795655"/>
            <a:chOff x="8110728" y="39623"/>
            <a:chExt cx="948055" cy="795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893" y="890994"/>
            <a:ext cx="8505425" cy="5967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sp>
        <p:nvSpPr>
          <p:cNvPr id="3" name="object 3"/>
          <p:cNvSpPr/>
          <p:nvPr/>
        </p:nvSpPr>
        <p:spPr>
          <a:xfrm>
            <a:off x="91429" y="2327649"/>
            <a:ext cx="335280" cy="241300"/>
          </a:xfrm>
          <a:custGeom>
            <a:avLst/>
            <a:gdLst/>
            <a:ahLst/>
            <a:cxnLst/>
            <a:rect l="l" t="t" r="r" b="b"/>
            <a:pathLst>
              <a:path w="335280" h="241300">
                <a:moveTo>
                  <a:pt x="334962" y="0"/>
                </a:moveTo>
                <a:lnTo>
                  <a:pt x="0" y="0"/>
                </a:lnTo>
                <a:lnTo>
                  <a:pt x="0" y="241300"/>
                </a:lnTo>
                <a:lnTo>
                  <a:pt x="334962" y="241300"/>
                </a:lnTo>
                <a:lnTo>
                  <a:pt x="334962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427" y="3800855"/>
            <a:ext cx="1584325" cy="241300"/>
          </a:xfrm>
          <a:custGeom>
            <a:avLst/>
            <a:gdLst/>
            <a:ahLst/>
            <a:cxnLst/>
            <a:rect l="l" t="t" r="r" b="b"/>
            <a:pathLst>
              <a:path w="1584325" h="241300">
                <a:moveTo>
                  <a:pt x="1584325" y="0"/>
                </a:moveTo>
                <a:lnTo>
                  <a:pt x="976312" y="0"/>
                </a:lnTo>
                <a:lnTo>
                  <a:pt x="930275" y="0"/>
                </a:lnTo>
                <a:lnTo>
                  <a:pt x="0" y="0"/>
                </a:lnTo>
                <a:lnTo>
                  <a:pt x="0" y="241300"/>
                </a:lnTo>
                <a:lnTo>
                  <a:pt x="930275" y="241300"/>
                </a:lnTo>
                <a:lnTo>
                  <a:pt x="976312" y="241300"/>
                </a:lnTo>
                <a:lnTo>
                  <a:pt x="1584325" y="241300"/>
                </a:lnTo>
                <a:lnTo>
                  <a:pt x="1584325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29" y="5286749"/>
            <a:ext cx="673100" cy="241300"/>
          </a:xfrm>
          <a:custGeom>
            <a:avLst/>
            <a:gdLst/>
            <a:ahLst/>
            <a:cxnLst/>
            <a:rect l="l" t="t" r="r" b="b"/>
            <a:pathLst>
              <a:path w="673100" h="241300">
                <a:moveTo>
                  <a:pt x="673100" y="0"/>
                </a:moveTo>
                <a:lnTo>
                  <a:pt x="0" y="0"/>
                </a:lnTo>
                <a:lnTo>
                  <a:pt x="0" y="241300"/>
                </a:lnTo>
                <a:lnTo>
                  <a:pt x="673100" y="241300"/>
                </a:lnTo>
                <a:lnTo>
                  <a:pt x="673100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-4762" y="39623"/>
            <a:ext cx="9153525" cy="1637664"/>
            <a:chOff x="-4762" y="39623"/>
            <a:chExt cx="9153525" cy="163766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845934"/>
              <a:ext cx="9144000" cy="826769"/>
            </a:xfrm>
            <a:custGeom>
              <a:avLst/>
              <a:gdLst/>
              <a:ahLst/>
              <a:cxnLst/>
              <a:rect l="l" t="t" r="r" b="b"/>
              <a:pathLst>
                <a:path w="9144000" h="826769">
                  <a:moveTo>
                    <a:pt x="0" y="826395"/>
                  </a:moveTo>
                  <a:lnTo>
                    <a:pt x="9144000" y="82639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6395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548" y="1031946"/>
            <a:ext cx="9133205" cy="5526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annexes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du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PàC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:</a:t>
            </a:r>
            <a:r>
              <a:rPr dirty="0" sz="2350" spc="3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support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pdf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et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données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SIG</a:t>
            </a:r>
            <a:endParaRPr sz="2350">
              <a:latin typeface="Calibri Light"/>
              <a:cs typeface="Calibri Light"/>
            </a:endParaRPr>
          </a:p>
          <a:p>
            <a:pPr marL="84455">
              <a:lnSpc>
                <a:spcPts val="1860"/>
              </a:lnSpc>
              <a:spcBef>
                <a:spcPts val="2185"/>
              </a:spcBef>
            </a:pP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80" b="1">
                <a:solidFill>
                  <a:srgbClr val="ED7D31"/>
                </a:solidFill>
                <a:latin typeface="Arial"/>
                <a:cs typeface="Arial"/>
              </a:rPr>
              <a:t>H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85" b="1">
                <a:solidFill>
                  <a:srgbClr val="ED7D31"/>
                </a:solidFill>
                <a:latin typeface="Arial"/>
                <a:cs typeface="Arial"/>
              </a:rPr>
              <a:t>4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84455">
              <a:lnSpc>
                <a:spcPts val="1860"/>
              </a:lnSpc>
            </a:pPr>
            <a:r>
              <a:rPr dirty="0" sz="1600" spc="-155" b="1">
                <a:solidFill>
                  <a:srgbClr val="ED7D31"/>
                </a:solidFill>
                <a:latin typeface="Arial"/>
                <a:cs typeface="Arial"/>
              </a:rPr>
              <a:t>LES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LISTING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(NON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 EXHAUSTIF)</a:t>
            </a:r>
            <a:r>
              <a:rPr dirty="0" sz="1600" spc="-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DES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14" b="1">
                <a:solidFill>
                  <a:srgbClr val="ED7D31"/>
                </a:solidFill>
                <a:latin typeface="Arial"/>
                <a:cs typeface="Arial"/>
              </a:rPr>
              <a:t>PIECES</a:t>
            </a:r>
            <a:r>
              <a:rPr dirty="0" sz="1600" spc="-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COMPLEMENTAIRES</a:t>
            </a:r>
            <a:endParaRPr sz="160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  <a:spcBef>
                <a:spcPts val="1270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TVB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385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5">
                <a:latin typeface="Calibri"/>
                <a:cs typeface="Calibri"/>
              </a:rPr>
              <a:t>Carnets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TVB</a:t>
            </a:r>
            <a:r>
              <a:rPr dirty="0" sz="1600" spc="35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l’échelle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Intercommunalités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75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10">
                <a:latin typeface="Calibri"/>
                <a:cs typeface="Calibri"/>
              </a:rPr>
              <a:t>Atlas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communaux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190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10">
                <a:latin typeface="Calibri"/>
                <a:cs typeface="Calibri"/>
              </a:rPr>
              <a:t>Liste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essences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locales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70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5">
                <a:latin typeface="Calibri"/>
                <a:cs typeface="Calibri"/>
              </a:rPr>
              <a:t>Documents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SAGE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….</a:t>
            </a:r>
            <a:endParaRPr sz="16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27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Patrimoine</a:t>
            </a:r>
            <a:r>
              <a:rPr dirty="0" sz="16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naturel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480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5">
                <a:latin typeface="Calibri"/>
                <a:cs typeface="Calibri"/>
              </a:rPr>
              <a:t>Espaces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naturels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remarquables</a:t>
            </a:r>
            <a:r>
              <a:rPr dirty="0" sz="1600">
                <a:latin typeface="Calibri"/>
                <a:cs typeface="Calibri"/>
              </a:rPr>
              <a:t> 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prairies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remarquables,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zones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humides</a:t>
            </a:r>
            <a:endParaRPr sz="1600">
              <a:latin typeface="Calibri"/>
              <a:cs typeface="Calibri"/>
            </a:endParaRPr>
          </a:p>
          <a:p>
            <a:pPr marL="427355" marR="2656205" indent="-342900">
              <a:lnSpc>
                <a:spcPts val="1700"/>
              </a:lnSpc>
              <a:spcBef>
                <a:spcPts val="335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25">
                <a:latin typeface="Calibri"/>
                <a:cs typeface="Calibri"/>
              </a:rPr>
              <a:t>Tableau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espèces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protégées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présentes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sur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</a:t>
            </a:r>
            <a:r>
              <a:rPr dirty="0" sz="1600" spc="1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territoire</a:t>
            </a:r>
            <a:r>
              <a:rPr dirty="0" sz="1600" spc="10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 spc="9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PNRL/SCOT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Sud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54</a:t>
            </a:r>
            <a:r>
              <a:rPr dirty="0" sz="1600">
                <a:latin typeface="Calibri"/>
                <a:cs typeface="Calibri"/>
              </a:rPr>
              <a:t> _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BOMBINA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55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5">
                <a:latin typeface="Calibri"/>
                <a:cs typeface="Calibri"/>
              </a:rPr>
              <a:t>Fiches</a:t>
            </a:r>
            <a:r>
              <a:rPr dirty="0" sz="1600" spc="-10">
                <a:latin typeface="Calibri"/>
                <a:cs typeface="Calibri"/>
              </a:rPr>
              <a:t> complémentaires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-5">
                <a:latin typeface="Calibri"/>
                <a:cs typeface="Calibri"/>
              </a:rPr>
              <a:t> sites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N2000</a:t>
            </a:r>
            <a:r>
              <a:rPr dirty="0" sz="1600" spc="-5">
                <a:latin typeface="Calibri"/>
                <a:cs typeface="Calibri"/>
              </a:rPr>
              <a:t> (DOCOB)</a:t>
            </a:r>
            <a:r>
              <a:rPr dirty="0" sz="1600">
                <a:latin typeface="Calibri"/>
                <a:cs typeface="Calibri"/>
              </a:rPr>
              <a:t> …</a:t>
            </a:r>
            <a:endParaRPr sz="16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  <a:spcBef>
                <a:spcPts val="1680"/>
              </a:spcBef>
            </a:pP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Paysage</a:t>
            </a:r>
            <a:endParaRPr sz="1600">
              <a:latin typeface="Calibri"/>
              <a:cs typeface="Calibri"/>
            </a:endParaRPr>
          </a:p>
          <a:p>
            <a:pPr marL="427355" marR="2657475" indent="-342900">
              <a:lnSpc>
                <a:spcPts val="1700"/>
              </a:lnSpc>
              <a:spcBef>
                <a:spcPts val="625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5">
                <a:latin typeface="Calibri"/>
                <a:cs typeface="Calibri"/>
              </a:rPr>
              <a:t>Fiches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Unités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Paysagères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parmi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7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UP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qui</a:t>
            </a:r>
            <a:r>
              <a:rPr dirty="0" sz="1600" spc="1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composent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</a:t>
            </a:r>
            <a:r>
              <a:rPr dirty="0" sz="1600" spc="1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territoire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PNRL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55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5">
                <a:latin typeface="Calibri"/>
                <a:cs typeface="Calibri"/>
              </a:rPr>
              <a:t>Guides</a:t>
            </a:r>
            <a:r>
              <a:rPr dirty="0" sz="1600" spc="-5">
                <a:latin typeface="Calibri"/>
                <a:cs typeface="Calibri"/>
              </a:rPr>
              <a:t> de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préservation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patrimoine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naturel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(et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bâti)</a:t>
            </a:r>
            <a:endParaRPr sz="1600">
              <a:latin typeface="Calibri"/>
              <a:cs typeface="Calibri"/>
            </a:endParaRPr>
          </a:p>
          <a:p>
            <a:pPr marL="427355" indent="-343535">
              <a:lnSpc>
                <a:spcPct val="100000"/>
              </a:lnSpc>
              <a:spcBef>
                <a:spcPts val="170"/>
              </a:spcBef>
              <a:buSzPct val="68750"/>
              <a:buChar char="-"/>
              <a:tabLst>
                <a:tab pos="427355" algn="l"/>
                <a:tab pos="427990" algn="l"/>
              </a:tabLst>
            </a:pPr>
            <a:r>
              <a:rPr dirty="0" sz="1600" spc="-10">
                <a:latin typeface="Calibri"/>
                <a:cs typeface="Calibri"/>
              </a:rPr>
              <a:t>Extrait</a:t>
            </a:r>
            <a:r>
              <a:rPr dirty="0" sz="1600" spc="-5">
                <a:latin typeface="Calibri"/>
                <a:cs typeface="Calibri"/>
              </a:rPr>
              <a:t> des</a:t>
            </a:r>
            <a:r>
              <a:rPr dirty="0" sz="1600" spc="-5">
                <a:latin typeface="Calibri"/>
                <a:cs typeface="Calibri"/>
              </a:rPr>
              <a:t> plans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paysage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….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7043" y="1680984"/>
            <a:ext cx="1018889" cy="145039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553009" y="1922697"/>
            <a:ext cx="2596515" cy="4940300"/>
            <a:chOff x="6553009" y="1922697"/>
            <a:chExt cx="2596515" cy="49403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1721" y="1922697"/>
              <a:ext cx="1462277" cy="20708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6788" y="5270772"/>
              <a:ext cx="1115142" cy="15872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62026" y="5266010"/>
              <a:ext cx="1125220" cy="1592580"/>
            </a:xfrm>
            <a:custGeom>
              <a:avLst/>
              <a:gdLst/>
              <a:ahLst/>
              <a:cxnLst/>
              <a:rect l="l" t="t" r="r" b="b"/>
              <a:pathLst>
                <a:path w="1125220" h="1592579">
                  <a:moveTo>
                    <a:pt x="1124667" y="1591989"/>
                  </a:moveTo>
                  <a:lnTo>
                    <a:pt x="1124667" y="0"/>
                  </a:lnTo>
                  <a:lnTo>
                    <a:pt x="0" y="0"/>
                  </a:lnTo>
                  <a:lnTo>
                    <a:pt x="0" y="159198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3009" y="3193643"/>
              <a:ext cx="1472101" cy="20890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45348" y="4664529"/>
              <a:ext cx="1394377" cy="17997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740586" y="4659760"/>
              <a:ext cx="1403985" cy="1804670"/>
            </a:xfrm>
            <a:custGeom>
              <a:avLst/>
              <a:gdLst/>
              <a:ahLst/>
              <a:cxnLst/>
              <a:rect l="l" t="t" r="r" b="b"/>
              <a:pathLst>
                <a:path w="1403984" h="1804670">
                  <a:moveTo>
                    <a:pt x="0" y="1804142"/>
                  </a:moveTo>
                  <a:lnTo>
                    <a:pt x="1403921" y="1804142"/>
                  </a:lnTo>
                  <a:lnTo>
                    <a:pt x="1403921" y="0"/>
                  </a:lnTo>
                  <a:lnTo>
                    <a:pt x="0" y="0"/>
                  </a:lnTo>
                  <a:lnTo>
                    <a:pt x="0" y="1804142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10728" y="39623"/>
            <a:ext cx="948055" cy="795655"/>
            <a:chOff x="8110728" y="39623"/>
            <a:chExt cx="948055" cy="795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687" y="1006222"/>
            <a:ext cx="8433339" cy="57692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39623"/>
            <a:ext cx="9153525" cy="1637664"/>
            <a:chOff x="-4762" y="39623"/>
            <a:chExt cx="9153525" cy="163766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845934"/>
              <a:ext cx="9144000" cy="826769"/>
            </a:xfrm>
            <a:custGeom>
              <a:avLst/>
              <a:gdLst/>
              <a:ahLst/>
              <a:cxnLst/>
              <a:rect l="l" t="t" r="r" b="b"/>
              <a:pathLst>
                <a:path w="9144000" h="826769">
                  <a:moveTo>
                    <a:pt x="0" y="826395"/>
                  </a:moveTo>
                  <a:lnTo>
                    <a:pt x="9144000" y="82639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6395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91429" y="2254821"/>
            <a:ext cx="962025" cy="241300"/>
          </a:xfrm>
          <a:custGeom>
            <a:avLst/>
            <a:gdLst/>
            <a:ahLst/>
            <a:cxnLst/>
            <a:rect l="l" t="t" r="r" b="b"/>
            <a:pathLst>
              <a:path w="962025" h="241300">
                <a:moveTo>
                  <a:pt x="962025" y="0"/>
                </a:moveTo>
                <a:lnTo>
                  <a:pt x="0" y="0"/>
                </a:lnTo>
                <a:lnTo>
                  <a:pt x="0" y="241300"/>
                </a:lnTo>
                <a:lnTo>
                  <a:pt x="962025" y="241300"/>
                </a:lnTo>
                <a:lnTo>
                  <a:pt x="962025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429" y="4350321"/>
            <a:ext cx="1117600" cy="241300"/>
          </a:xfrm>
          <a:custGeom>
            <a:avLst/>
            <a:gdLst/>
            <a:ahLst/>
            <a:cxnLst/>
            <a:rect l="l" t="t" r="r" b="b"/>
            <a:pathLst>
              <a:path w="1117600" h="241300">
                <a:moveTo>
                  <a:pt x="1117600" y="0"/>
                </a:moveTo>
                <a:lnTo>
                  <a:pt x="0" y="0"/>
                </a:lnTo>
                <a:lnTo>
                  <a:pt x="0" y="241300"/>
                </a:lnTo>
                <a:lnTo>
                  <a:pt x="1117600" y="241300"/>
                </a:lnTo>
                <a:lnTo>
                  <a:pt x="1117600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48" y="867366"/>
            <a:ext cx="9133205" cy="7162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84455" marR="223520">
              <a:lnSpc>
                <a:spcPts val="2620"/>
              </a:lnSpc>
              <a:spcBef>
                <a:spcPts val="355"/>
              </a:spcBef>
            </a:pP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traduction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TVB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documents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d’urbanisme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points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faibles,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points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forts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et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actions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à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engager</a:t>
            </a:r>
            <a:endParaRPr sz="235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36791" y="3240023"/>
            <a:ext cx="2792095" cy="3590925"/>
            <a:chOff x="6336791" y="3240023"/>
            <a:chExt cx="2792095" cy="35909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791" y="3240023"/>
              <a:ext cx="2791967" cy="3590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0921" y="3266630"/>
              <a:ext cx="434085" cy="31751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5007" y="3266630"/>
              <a:ext cx="2255329" cy="3083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0921" y="3266636"/>
              <a:ext cx="2689415" cy="34834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60921" y="6441801"/>
              <a:ext cx="2255359" cy="3083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6297" y="3574964"/>
              <a:ext cx="434040" cy="3175159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91429" y="5661374"/>
            <a:ext cx="1463040" cy="241300"/>
          </a:xfrm>
          <a:custGeom>
            <a:avLst/>
            <a:gdLst/>
            <a:ahLst/>
            <a:cxnLst/>
            <a:rect l="l" t="t" r="r" b="b"/>
            <a:pathLst>
              <a:path w="1463040" h="241300">
                <a:moveTo>
                  <a:pt x="1462982" y="0"/>
                </a:moveTo>
                <a:lnTo>
                  <a:pt x="0" y="0"/>
                </a:lnTo>
                <a:lnTo>
                  <a:pt x="0" y="241299"/>
                </a:lnTo>
                <a:lnTo>
                  <a:pt x="1462982" y="241299"/>
                </a:lnTo>
                <a:lnTo>
                  <a:pt x="1462982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730" y="2204212"/>
            <a:ext cx="8981440" cy="44881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alibri"/>
                <a:cs typeface="Calibri"/>
              </a:rPr>
              <a:t>forts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ct val="108800"/>
              </a:lnSpc>
              <a:spcBef>
                <a:spcPts val="2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PNRL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dispose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nombreux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éléments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connaissance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spécifiques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territoire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traduits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guides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TVB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intercommunaux</a:t>
            </a:r>
            <a:endParaRPr sz="1600">
              <a:latin typeface="Calibri"/>
              <a:cs typeface="Calibri"/>
            </a:endParaRPr>
          </a:p>
          <a:p>
            <a:pPr marL="298450" marR="398780" indent="-285750">
              <a:lnSpc>
                <a:spcPts val="2090"/>
              </a:lnSpc>
              <a:spcBef>
                <a:spcPts val="2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SCoT</a:t>
            </a:r>
            <a:r>
              <a:rPr dirty="0" sz="1600" spc="-5">
                <a:latin typeface="Calibri"/>
                <a:cs typeface="Calibri"/>
              </a:rPr>
              <a:t> et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PLUi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documents</a:t>
            </a:r>
            <a:r>
              <a:rPr dirty="0" sz="1600">
                <a:latin typeface="Calibri"/>
                <a:cs typeface="Calibri"/>
              </a:rPr>
              <a:t> à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échelle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supra-communale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permettent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prise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compte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globale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biodiversité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889"/>
              </a:lnSpc>
              <a:buFont typeface="Wingdings"/>
              <a:buChar char="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Partenariats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étroits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avec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interco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inscrites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intégralement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territoire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9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15">
                <a:latin typeface="Calibri"/>
                <a:cs typeface="Calibri"/>
              </a:rPr>
              <a:t>PàC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incitatif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détaillé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r>
              <a:rPr dirty="0" sz="1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faibles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5">
                <a:latin typeface="Calibri"/>
                <a:cs typeface="Calibri"/>
              </a:rPr>
              <a:t>SCoT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intégrateur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qui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gomme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visibilité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 spc="-5">
                <a:latin typeface="Calibri"/>
                <a:cs typeface="Calibri"/>
              </a:rPr>
              <a:t> charte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du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PNRL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9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Des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communes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qui</a:t>
            </a:r>
            <a:r>
              <a:rPr dirty="0" sz="1600" spc="-5">
                <a:latin typeface="Calibri"/>
                <a:cs typeface="Calibri"/>
              </a:rPr>
              <a:t> bloquent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l’élaboration</a:t>
            </a:r>
            <a:r>
              <a:rPr dirty="0" sz="1600" spc="-5">
                <a:latin typeface="Calibri"/>
                <a:cs typeface="Calibri"/>
              </a:rPr>
              <a:t> des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PLUi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Qualité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disparate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bureaux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d’études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"/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Actions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engager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6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Rendre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systématiques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OAP</a:t>
            </a:r>
            <a:r>
              <a:rPr dirty="0" sz="1600">
                <a:latin typeface="Calibri"/>
                <a:cs typeface="Calibri"/>
              </a:rPr>
              <a:t> «</a:t>
            </a:r>
            <a:r>
              <a:rPr dirty="0" sz="1600">
                <a:latin typeface="Calibri"/>
                <a:cs typeface="Calibri"/>
              </a:rPr>
              <a:t> TVB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»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et/ou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«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paysage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»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dans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PLUi</a:t>
            </a:r>
            <a:endParaRPr sz="1600">
              <a:latin typeface="Calibri"/>
              <a:cs typeface="Calibri"/>
            </a:endParaRPr>
          </a:p>
          <a:p>
            <a:pPr marL="298450" marR="3459479" indent="-285750">
              <a:lnSpc>
                <a:spcPct val="103699"/>
              </a:lnSpc>
              <a:spcBef>
                <a:spcPts val="125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Réaliser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Guide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l’urbanisme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ou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fiches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techniques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qui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pourraient</a:t>
            </a:r>
            <a:r>
              <a:rPr dirty="0" sz="1600" spc="-5">
                <a:latin typeface="Calibri"/>
                <a:cs typeface="Calibri"/>
              </a:rPr>
              <a:t> venir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-5">
                <a:latin typeface="Calibri"/>
                <a:cs typeface="Calibri"/>
              </a:rPr>
              <a:t> appui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aux</a:t>
            </a:r>
            <a:r>
              <a:rPr dirty="0" sz="1600" spc="-5">
                <a:latin typeface="Calibri"/>
                <a:cs typeface="Calibri"/>
              </a:rPr>
              <a:t> élus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(piqure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rappel)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9623"/>
            <a:ext cx="9144000" cy="5967730"/>
            <a:chOff x="0" y="39623"/>
            <a:chExt cx="9144000" cy="5967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57249"/>
              <a:ext cx="9144000" cy="51498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30613" y="4417072"/>
            <a:ext cx="60331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MERCI</a:t>
            </a:r>
            <a:r>
              <a:rPr dirty="0" sz="4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4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35">
                <a:solidFill>
                  <a:srgbClr val="FFFFFF"/>
                </a:solidFill>
                <a:latin typeface="Calibri"/>
                <a:cs typeface="Calibri"/>
              </a:rPr>
              <a:t>VOTRE</a:t>
            </a:r>
            <a:r>
              <a:rPr dirty="0" sz="4000" spc="-30">
                <a:solidFill>
                  <a:srgbClr val="FFFFFF"/>
                </a:solidFill>
                <a:latin typeface="Calibri"/>
                <a:cs typeface="Calibri"/>
              </a:rPr>
              <a:t> ATTENTION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10728" y="39623"/>
            <a:ext cx="948055" cy="795655"/>
            <a:chOff x="8110728" y="39623"/>
            <a:chExt cx="948055" cy="795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816214"/>
            <a:ext cx="9144000" cy="397365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848373"/>
            <a:ext cx="9134475" cy="314325"/>
          </a:xfrm>
          <a:custGeom>
            <a:avLst/>
            <a:gdLst/>
            <a:ahLst/>
            <a:cxnLst/>
            <a:rect l="l" t="t" r="r" b="b"/>
            <a:pathLst>
              <a:path w="9134475" h="314325">
                <a:moveTo>
                  <a:pt x="0" y="313928"/>
                </a:moveTo>
                <a:lnTo>
                  <a:pt x="9134226" y="313928"/>
                </a:lnTo>
                <a:lnTo>
                  <a:pt x="9134226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957" y="955746"/>
            <a:ext cx="7961630" cy="1675764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2225" marR="5080">
              <a:lnSpc>
                <a:spcPts val="2590"/>
              </a:lnSpc>
              <a:spcBef>
                <a:spcPts val="380"/>
              </a:spcBef>
            </a:pP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Constat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1,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une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couverture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très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disparate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en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terme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documents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d’urbanisme</a:t>
            </a:r>
            <a:endParaRPr sz="23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ENTRE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RNU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ET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PLUi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ED7D31"/>
                </a:solidFill>
                <a:latin typeface="Arial"/>
                <a:cs typeface="Arial"/>
              </a:rPr>
              <a:t>UNE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PRISE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EN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COMPTE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INEGALE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ED7D31"/>
                </a:solidFill>
                <a:latin typeface="Arial"/>
                <a:cs typeface="Arial"/>
              </a:rPr>
              <a:t>DE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LA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BIODIVERSITE</a:t>
            </a:r>
            <a:endParaRPr sz="1600">
              <a:latin typeface="Arial"/>
              <a:cs typeface="Arial"/>
            </a:endParaRPr>
          </a:p>
          <a:p>
            <a:pPr marL="22225">
              <a:lnSpc>
                <a:spcPts val="1770"/>
              </a:lnSpc>
              <a:spcBef>
                <a:spcPts val="535"/>
              </a:spcBef>
            </a:pPr>
            <a:r>
              <a:rPr dirty="0" sz="1550" spc="-5">
                <a:latin typeface="Calibri Light"/>
                <a:cs typeface="Calibri Light"/>
              </a:rPr>
              <a:t>Territoire</a:t>
            </a:r>
            <a:r>
              <a:rPr dirty="0" sz="1550" spc="10">
                <a:latin typeface="Calibri Light"/>
                <a:cs typeface="Calibri Light"/>
              </a:rPr>
              <a:t> rural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20">
                <a:latin typeface="Calibri Light"/>
                <a:cs typeface="Calibri Light"/>
              </a:rPr>
              <a:t>(60%),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5">
                <a:latin typeface="Calibri Light"/>
                <a:cs typeface="Calibri Light"/>
              </a:rPr>
              <a:t>forestier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20">
                <a:latin typeface="Calibri Light"/>
                <a:cs typeface="Calibri Light"/>
              </a:rPr>
              <a:t>(34%)</a:t>
            </a:r>
            <a:r>
              <a:rPr dirty="0" sz="1550" spc="10">
                <a:latin typeface="Calibri Light"/>
                <a:cs typeface="Calibri Light"/>
              </a:rPr>
              <a:t> et</a:t>
            </a:r>
            <a:r>
              <a:rPr dirty="0" sz="1550" spc="15">
                <a:latin typeface="Calibri Light"/>
                <a:cs typeface="Calibri Light"/>
              </a:rPr>
              <a:t> </a:t>
            </a:r>
            <a:r>
              <a:rPr dirty="0" sz="1550" spc="10">
                <a:latin typeface="Calibri Light"/>
                <a:cs typeface="Calibri Light"/>
              </a:rPr>
              <a:t>divers</a:t>
            </a:r>
            <a:r>
              <a:rPr dirty="0" sz="1550" spc="20">
                <a:latin typeface="Calibri Light"/>
                <a:cs typeface="Calibri Light"/>
              </a:rPr>
              <a:t> </a:t>
            </a:r>
            <a:r>
              <a:rPr dirty="0" sz="1550" spc="10">
                <a:latin typeface="Calibri Light"/>
                <a:cs typeface="Calibri Light"/>
              </a:rPr>
              <a:t>artificialisé</a:t>
            </a:r>
            <a:r>
              <a:rPr dirty="0" sz="1550" spc="20">
                <a:latin typeface="Calibri Light"/>
                <a:cs typeface="Calibri Light"/>
              </a:rPr>
              <a:t> (6%)</a:t>
            </a:r>
            <a:endParaRPr sz="1550">
              <a:latin typeface="Calibri Light"/>
              <a:cs typeface="Calibri Light"/>
            </a:endParaRPr>
          </a:p>
          <a:p>
            <a:pPr marL="22225">
              <a:lnSpc>
                <a:spcPts val="1770"/>
              </a:lnSpc>
            </a:pPr>
            <a:r>
              <a:rPr dirty="0" sz="1550" spc="25">
                <a:latin typeface="Calibri Light"/>
                <a:cs typeface="Calibri Light"/>
              </a:rPr>
              <a:t>188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25">
                <a:latin typeface="Calibri Light"/>
                <a:cs typeface="Calibri Light"/>
              </a:rPr>
              <a:t>communes,</a:t>
            </a:r>
            <a:r>
              <a:rPr dirty="0" sz="1550" spc="5">
                <a:latin typeface="Calibri Light"/>
                <a:cs typeface="Calibri Light"/>
              </a:rPr>
              <a:t> </a:t>
            </a:r>
            <a:r>
              <a:rPr dirty="0" sz="1550" spc="25">
                <a:latin typeface="Calibri Light"/>
                <a:cs typeface="Calibri Light"/>
              </a:rPr>
              <a:t>3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15">
                <a:latin typeface="Calibri Light"/>
                <a:cs typeface="Calibri Light"/>
              </a:rPr>
              <a:t>départements,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25">
                <a:latin typeface="Calibri Light"/>
                <a:cs typeface="Calibri Light"/>
              </a:rPr>
              <a:t>12</a:t>
            </a:r>
            <a:r>
              <a:rPr dirty="0" sz="1550" spc="10">
                <a:latin typeface="Calibri Light"/>
                <a:cs typeface="Calibri Light"/>
              </a:rPr>
              <a:t> </a:t>
            </a:r>
            <a:r>
              <a:rPr dirty="0" sz="1550" spc="5">
                <a:latin typeface="Calibri Light"/>
                <a:cs typeface="Calibri Light"/>
              </a:rPr>
              <a:t>interco</a:t>
            </a:r>
            <a:r>
              <a:rPr dirty="0" sz="1550" spc="10">
                <a:latin typeface="Calibri Light"/>
                <a:cs typeface="Calibri Light"/>
              </a:rPr>
              <a:t> et</a:t>
            </a:r>
            <a:r>
              <a:rPr dirty="0" sz="1550" spc="5">
                <a:latin typeface="Calibri Light"/>
                <a:cs typeface="Calibri Light"/>
              </a:rPr>
              <a:t> </a:t>
            </a:r>
            <a:r>
              <a:rPr dirty="0" sz="1550" spc="25">
                <a:latin typeface="Calibri Light"/>
                <a:cs typeface="Calibri Light"/>
              </a:rPr>
              <a:t>5</a:t>
            </a:r>
            <a:r>
              <a:rPr dirty="0" sz="1550" spc="15">
                <a:latin typeface="Calibri Light"/>
                <a:cs typeface="Calibri Light"/>
              </a:rPr>
              <a:t> </a:t>
            </a:r>
            <a:r>
              <a:rPr dirty="0" sz="1550" spc="25">
                <a:latin typeface="Calibri Light"/>
                <a:cs typeface="Calibri Light"/>
              </a:rPr>
              <a:t>SCoT</a:t>
            </a:r>
            <a:endParaRPr sz="15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9623"/>
            <a:ext cx="9058910" cy="6818630"/>
            <a:chOff x="0" y="39623"/>
            <a:chExt cx="9058910" cy="68186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92223"/>
              <a:ext cx="2289048" cy="5065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76984"/>
              <a:ext cx="2337816" cy="21396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854447"/>
              <a:ext cx="2171700" cy="4994275"/>
            </a:xfrm>
            <a:custGeom>
              <a:avLst/>
              <a:gdLst/>
              <a:ahLst/>
              <a:cxnLst/>
              <a:rect l="l" t="t" r="r" b="b"/>
              <a:pathLst>
                <a:path w="2171700" h="4994275">
                  <a:moveTo>
                    <a:pt x="2171077" y="0"/>
                  </a:moveTo>
                  <a:lnTo>
                    <a:pt x="0" y="0"/>
                  </a:lnTo>
                  <a:lnTo>
                    <a:pt x="0" y="4994027"/>
                  </a:lnTo>
                  <a:lnTo>
                    <a:pt x="2171077" y="4994027"/>
                  </a:lnTo>
                  <a:lnTo>
                    <a:pt x="217107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8730" y="1875040"/>
            <a:ext cx="1984375" cy="1805939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90"/>
              </a:spcBef>
            </a:pPr>
            <a:r>
              <a:rPr dirty="0" sz="1600" spc="70" b="1">
                <a:solidFill>
                  <a:srgbClr val="92D050"/>
                </a:solidFill>
                <a:latin typeface="Arial"/>
                <a:cs typeface="Arial"/>
              </a:rPr>
              <a:t>V</a:t>
            </a:r>
            <a:r>
              <a:rPr dirty="0" sz="1600" spc="90" b="1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dirty="0" sz="1600" spc="-125" b="1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dirty="0" sz="1600" spc="40" b="1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dirty="0" sz="1600" spc="-60" b="1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dirty="0" sz="1600" spc="25" b="1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dirty="0" sz="1600" spc="90" b="1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dirty="0" sz="1600" spc="100" b="1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dirty="0" sz="1600" spc="85" b="1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dirty="0" sz="1600" spc="-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92D050"/>
                </a:solidFill>
                <a:latin typeface="Arial"/>
                <a:cs typeface="Arial"/>
              </a:rPr>
              <a:t>:</a:t>
            </a:r>
            <a:r>
              <a:rPr dirty="0" sz="1600" spc="-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50" b="1">
                <a:solidFill>
                  <a:srgbClr val="92D050"/>
                </a:solidFill>
                <a:latin typeface="Arial"/>
                <a:cs typeface="Arial"/>
              </a:rPr>
              <a:t>UN </a:t>
            </a:r>
            <a:r>
              <a:rPr dirty="0" sz="1600" spc="2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60" b="1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150" b="1">
                <a:solidFill>
                  <a:srgbClr val="92D050"/>
                </a:solidFill>
                <a:latin typeface="Arial"/>
                <a:cs typeface="Arial"/>
              </a:rPr>
              <a:t>RR</a:t>
            </a:r>
            <a:r>
              <a:rPr dirty="0" sz="1600" spc="25" b="1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dirty="0" sz="1600" spc="90" b="1">
                <a:solidFill>
                  <a:srgbClr val="92D050"/>
                </a:solidFill>
                <a:latin typeface="Arial"/>
                <a:cs typeface="Arial"/>
              </a:rPr>
              <a:t>O</a:t>
            </a:r>
            <a:r>
              <a:rPr dirty="0" sz="1600" spc="25" b="1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dirty="0" sz="1600" spc="-150" b="1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100" b="1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dirty="0" sz="1600" spc="40" b="1">
                <a:solidFill>
                  <a:srgbClr val="92D050"/>
                </a:solidFill>
                <a:latin typeface="Arial"/>
                <a:cs typeface="Arial"/>
              </a:rPr>
              <a:t>U</a:t>
            </a:r>
            <a:r>
              <a:rPr dirty="0" sz="1600" spc="25" b="1">
                <a:solidFill>
                  <a:srgbClr val="92D050"/>
                </a:solidFill>
                <a:latin typeface="Arial"/>
                <a:cs typeface="Arial"/>
              </a:rPr>
              <a:t>I </a:t>
            </a:r>
            <a:r>
              <a:rPr dirty="0" sz="1600" spc="2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130" b="1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dirty="0" sz="1600" spc="-150" b="1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250" b="1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150" b="1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dirty="0" sz="1600" spc="70" b="1">
                <a:solidFill>
                  <a:srgbClr val="92D050"/>
                </a:solidFill>
                <a:latin typeface="Arial"/>
                <a:cs typeface="Arial"/>
              </a:rPr>
              <a:t>V</a:t>
            </a:r>
            <a:r>
              <a:rPr dirty="0" sz="1600" spc="-90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45" b="1">
                <a:solidFill>
                  <a:srgbClr val="92D050"/>
                </a:solidFill>
                <a:latin typeface="Arial"/>
                <a:cs typeface="Arial"/>
              </a:rPr>
              <a:t>T </a:t>
            </a:r>
            <a:r>
              <a:rPr dirty="0" sz="1600" spc="-2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50" b="1">
                <a:solidFill>
                  <a:srgbClr val="92D050"/>
                </a:solidFill>
                <a:latin typeface="Arial"/>
                <a:cs typeface="Arial"/>
              </a:rPr>
              <a:t>VALORISE</a:t>
            </a:r>
            <a:r>
              <a:rPr dirty="0" sz="1600" spc="-5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200" b="1">
                <a:solidFill>
                  <a:srgbClr val="92D050"/>
                </a:solidFill>
                <a:latin typeface="Arial"/>
                <a:cs typeface="Arial"/>
              </a:rPr>
              <a:t>SES </a:t>
            </a:r>
            <a:r>
              <a:rPr dirty="0" sz="1600" spc="-195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250" b="1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dirty="0" sz="1600" spc="-130" b="1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dirty="0" sz="1600" spc="40" b="1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dirty="0" sz="1600" spc="-125" b="1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250" b="1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dirty="0" sz="1600" spc="-35" b="1">
                <a:solidFill>
                  <a:srgbClr val="92D050"/>
                </a:solidFill>
                <a:latin typeface="Arial"/>
                <a:cs typeface="Arial"/>
              </a:rPr>
              <a:t>,</a:t>
            </a:r>
            <a:r>
              <a:rPr dirty="0" sz="1600" spc="-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250" b="1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175" b="1">
                <a:solidFill>
                  <a:srgbClr val="92D050"/>
                </a:solidFill>
                <a:latin typeface="Arial"/>
                <a:cs typeface="Arial"/>
              </a:rPr>
              <a:t>S </a:t>
            </a:r>
            <a:r>
              <a:rPr dirty="0" sz="1600" spc="-9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125" b="1">
                <a:solidFill>
                  <a:srgbClr val="92D050"/>
                </a:solidFill>
                <a:latin typeface="Arial"/>
                <a:cs typeface="Arial"/>
              </a:rPr>
              <a:t>RESSOURCES </a:t>
            </a:r>
            <a:r>
              <a:rPr dirty="0" sz="1600" spc="-120" b="1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92D050"/>
                </a:solidFill>
                <a:latin typeface="Arial"/>
                <a:cs typeface="Arial"/>
              </a:rPr>
              <a:t>N</a:t>
            </a:r>
            <a:r>
              <a:rPr dirty="0" sz="1600" spc="40" b="1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dirty="0" sz="1600" spc="-60" b="1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dirty="0" sz="1600" spc="40" b="1">
                <a:solidFill>
                  <a:srgbClr val="92D050"/>
                </a:solidFill>
                <a:latin typeface="Arial"/>
                <a:cs typeface="Arial"/>
              </a:rPr>
              <a:t>U</a:t>
            </a:r>
            <a:r>
              <a:rPr dirty="0" sz="1600" spc="-150" b="1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120" b="1">
                <a:solidFill>
                  <a:srgbClr val="92D050"/>
                </a:solidFill>
                <a:latin typeface="Arial"/>
                <a:cs typeface="Arial"/>
              </a:rPr>
              <a:t>LL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250" b="1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60" b="1">
                <a:solidFill>
                  <a:srgbClr val="92D050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250" b="1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dirty="0" sz="1600" spc="-95" b="1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dirty="0" sz="1600" spc="-175" b="1">
                <a:solidFill>
                  <a:srgbClr val="92D050"/>
                </a:solidFill>
                <a:latin typeface="Arial"/>
                <a:cs typeface="Arial"/>
              </a:rPr>
              <a:t>S </a:t>
            </a:r>
            <a:r>
              <a:rPr dirty="0" sz="1600" spc="-95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dirty="0" sz="1600" spc="-75" b="1">
                <a:solidFill>
                  <a:srgbClr val="92D050"/>
                </a:solidFill>
                <a:latin typeface="Arial"/>
                <a:cs typeface="Arial"/>
              </a:rPr>
              <a:t>DIVERSITES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8826" y="1913635"/>
            <a:ext cx="3515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Objectifs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 stratégiques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21E1F"/>
                </a:solidFill>
                <a:latin typeface="Calibri"/>
                <a:cs typeface="Calibri"/>
              </a:rPr>
              <a:t>cette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vocation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8826" y="2471418"/>
            <a:ext cx="6343015" cy="3748404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buChar char="-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1.1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Conforter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et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préserver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les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grandes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zones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emblématiques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de </a:t>
            </a:r>
            <a:r>
              <a:rPr dirty="0" sz="1800" spc="-39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notre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territoire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et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la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nature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ordinaire</a:t>
            </a:r>
            <a:endParaRPr sz="1800">
              <a:latin typeface="Calibri"/>
              <a:cs typeface="Calibri"/>
            </a:endParaRPr>
          </a:p>
          <a:p>
            <a:pPr lvl="1" marL="812800" marR="47625" indent="-342900">
              <a:lnSpc>
                <a:spcPts val="1900"/>
              </a:lnSpc>
              <a:spcBef>
                <a:spcPts val="5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opérationnel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1.1.1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Préserver,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gérer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améliorer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Trame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Verte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Bleue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à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toutes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-5">
                <a:latin typeface="Calibri"/>
                <a:cs typeface="Calibri"/>
              </a:rPr>
              <a:t> échelles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territoriales</a:t>
            </a:r>
            <a:endParaRPr sz="1600">
              <a:latin typeface="Calibri"/>
              <a:cs typeface="Calibri"/>
            </a:endParaRPr>
          </a:p>
          <a:p>
            <a:pPr lvl="1" marL="812800" marR="631825" indent="-3429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-10">
                <a:latin typeface="Calibri"/>
                <a:cs typeface="Calibri"/>
              </a:rPr>
              <a:t> opérationnel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1.1.2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Préserver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gérer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ensemble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patrimoine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naturel</a:t>
            </a:r>
            <a:endParaRPr sz="1600">
              <a:latin typeface="Calibri"/>
              <a:cs typeface="Calibri"/>
            </a:endParaRPr>
          </a:p>
          <a:p>
            <a:pPr lvl="1" marL="812800" marR="344805" indent="-342900">
              <a:lnSpc>
                <a:spcPts val="1900"/>
              </a:lnSpc>
              <a:spcBef>
                <a:spcPts val="5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opérationnel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1.1.3</a:t>
            </a:r>
            <a:r>
              <a:rPr dirty="0" sz="1600">
                <a:latin typeface="Calibri"/>
                <a:cs typeface="Calibri"/>
              </a:rPr>
              <a:t> :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Connaître,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suivre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sensibiliser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au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patrimoine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naturel</a:t>
            </a:r>
            <a:endParaRPr sz="1600">
              <a:latin typeface="Calibri"/>
              <a:cs typeface="Calibri"/>
            </a:endParaRPr>
          </a:p>
          <a:p>
            <a:pPr marL="239395" indent="-227329">
              <a:lnSpc>
                <a:spcPct val="100000"/>
              </a:lnSpc>
              <a:spcBef>
                <a:spcPts val="1610"/>
              </a:spcBef>
              <a:buChar char="-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O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1.2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Valoriser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la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21E1F"/>
                </a:solidFill>
                <a:latin typeface="Calibri"/>
                <a:cs typeface="Calibri"/>
              </a:rPr>
              <a:t>forêt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tout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en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respectant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ses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équilibres</a:t>
            </a:r>
            <a:endParaRPr sz="18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-10">
                <a:latin typeface="Calibri"/>
                <a:cs typeface="Calibri"/>
              </a:rPr>
              <a:t> opérationnel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1.2.1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Exploiter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durablement</a:t>
            </a:r>
            <a:r>
              <a:rPr dirty="0" sz="1600" spc="-5">
                <a:latin typeface="Calibri"/>
                <a:cs typeface="Calibri"/>
              </a:rPr>
              <a:t> la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forêt</a:t>
            </a:r>
            <a:endParaRPr sz="1600">
              <a:latin typeface="Calibri"/>
              <a:cs typeface="Calibri"/>
            </a:endParaRPr>
          </a:p>
          <a:p>
            <a:pPr marL="239395" indent="-227329">
              <a:lnSpc>
                <a:spcPts val="2130"/>
              </a:lnSpc>
              <a:spcBef>
                <a:spcPts val="1675"/>
              </a:spcBef>
              <a:buChar char="-"/>
              <a:tabLst>
                <a:tab pos="239395" algn="l"/>
                <a:tab pos="240029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O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1.3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Partager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et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protéger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221E1F"/>
                </a:solidFill>
                <a:latin typeface="Calibri"/>
                <a:cs typeface="Calibri"/>
              </a:rPr>
              <a:t>l’eau</a:t>
            </a:r>
            <a:endParaRPr sz="1800">
              <a:latin typeface="Calibri"/>
              <a:cs typeface="Calibri"/>
            </a:endParaRPr>
          </a:p>
          <a:p>
            <a:pPr lvl="1" marL="812800" indent="-342900">
              <a:lnSpc>
                <a:spcPts val="1889"/>
              </a:lnSpc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opérationnel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1.3.1</a:t>
            </a:r>
            <a:r>
              <a:rPr dirty="0" sz="1600">
                <a:latin typeface="Calibri"/>
                <a:cs typeface="Calibri"/>
              </a:rPr>
              <a:t> :</a:t>
            </a:r>
            <a:r>
              <a:rPr dirty="0" sz="1600" spc="-10">
                <a:latin typeface="Calibri"/>
                <a:cs typeface="Calibri"/>
              </a:rPr>
              <a:t> Améliorer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fonctionnalité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 spc="-10">
                <a:latin typeface="Calibri"/>
                <a:cs typeface="Calibri"/>
              </a:rPr>
              <a:t> cours</a:t>
            </a:r>
            <a:endParaRPr sz="16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  <a:spcBef>
                <a:spcPts val="70"/>
              </a:spcBef>
            </a:pPr>
            <a:r>
              <a:rPr dirty="0" sz="1600" spc="-25">
                <a:latin typeface="Calibri"/>
                <a:cs typeface="Calibri"/>
              </a:rPr>
              <a:t>d’eau,</a:t>
            </a:r>
            <a:r>
              <a:rPr dirty="0" sz="1600" spc="-10">
                <a:latin typeface="Calibri"/>
                <a:cs typeface="Calibri"/>
              </a:rPr>
              <a:t> étangs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10">
                <a:latin typeface="Calibri"/>
                <a:cs typeface="Calibri"/>
              </a:rPr>
              <a:t> zones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humides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4762" y="841178"/>
            <a:ext cx="9153525" cy="1061085"/>
            <a:chOff x="-4762" y="841178"/>
            <a:chExt cx="9153525" cy="1061085"/>
          </a:xfrm>
        </p:grpSpPr>
        <p:sp>
          <p:nvSpPr>
            <p:cNvPr id="13" name="object 13"/>
            <p:cNvSpPr/>
            <p:nvPr/>
          </p:nvSpPr>
          <p:spPr>
            <a:xfrm>
              <a:off x="0" y="845940"/>
              <a:ext cx="9144000" cy="1008380"/>
            </a:xfrm>
            <a:custGeom>
              <a:avLst/>
              <a:gdLst/>
              <a:ahLst/>
              <a:cxnLst/>
              <a:rect l="l" t="t" r="r" b="b"/>
              <a:pathLst>
                <a:path w="9144000" h="1008380">
                  <a:moveTo>
                    <a:pt x="0" y="1008011"/>
                  </a:moveTo>
                  <a:lnTo>
                    <a:pt x="9144000" y="1008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08011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88" y="1225295"/>
              <a:ext cx="2292096" cy="6766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120" y="1636775"/>
              <a:ext cx="1935480" cy="548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548" y="958793"/>
            <a:ext cx="9133205" cy="7162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84455" marR="553720">
              <a:lnSpc>
                <a:spcPts val="2620"/>
              </a:lnSpc>
              <a:spcBef>
                <a:spcPts val="355"/>
              </a:spcBef>
            </a:pP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Constat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2,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biodiversité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charte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du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PNRL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double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entrée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 </a:t>
            </a:r>
            <a:r>
              <a:rPr dirty="0" sz="2350" spc="-5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l’</a:t>
            </a:r>
            <a:r>
              <a:rPr dirty="0" u="sng" sz="2350">
                <a:solidFill>
                  <a:srgbClr val="028768"/>
                </a:solidFill>
                <a:uFill>
                  <a:solidFill>
                    <a:srgbClr val="028768"/>
                  </a:solidFill>
                </a:uFill>
                <a:latin typeface="Calibri Light"/>
                <a:cs typeface="Calibri Light"/>
              </a:rPr>
              <a:t>environnement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(TVB)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et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du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paysage</a:t>
            </a:r>
            <a:endParaRPr sz="2350">
              <a:latin typeface="Calibri Light"/>
              <a:cs typeface="Calibri Ligh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381338"/>
            <a:ext cx="2171090" cy="1476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026" y="155651"/>
            <a:ext cx="4252595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 spc="-5"/>
              <a:t> </a:t>
            </a:r>
            <a:r>
              <a:rPr dirty="0" spc="20"/>
              <a:t>de</a:t>
            </a:r>
            <a:r>
              <a:rPr dirty="0" spc="10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39623"/>
            <a:ext cx="9063990" cy="6823709"/>
            <a:chOff x="-4762" y="39623"/>
            <a:chExt cx="9063990" cy="68237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34895"/>
              <a:ext cx="2255520" cy="50231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98319"/>
              <a:ext cx="2298192" cy="3767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864891"/>
              <a:ext cx="2171700" cy="4993640"/>
            </a:xfrm>
            <a:custGeom>
              <a:avLst/>
              <a:gdLst/>
              <a:ahLst/>
              <a:cxnLst/>
              <a:rect l="l" t="t" r="r" b="b"/>
              <a:pathLst>
                <a:path w="2171700" h="4993640">
                  <a:moveTo>
                    <a:pt x="2171077" y="0"/>
                  </a:moveTo>
                  <a:lnTo>
                    <a:pt x="0" y="0"/>
                  </a:lnTo>
                  <a:lnTo>
                    <a:pt x="0" y="4993108"/>
                  </a:lnTo>
                  <a:lnTo>
                    <a:pt x="2171077" y="4993108"/>
                  </a:lnTo>
                  <a:lnTo>
                    <a:pt x="217107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1864891"/>
              <a:ext cx="2171700" cy="4993640"/>
            </a:xfrm>
            <a:custGeom>
              <a:avLst/>
              <a:gdLst/>
              <a:ahLst/>
              <a:cxnLst/>
              <a:rect l="l" t="t" r="r" b="b"/>
              <a:pathLst>
                <a:path w="2171700" h="4993640">
                  <a:moveTo>
                    <a:pt x="2171077" y="4993108"/>
                  </a:moveTo>
                  <a:lnTo>
                    <a:pt x="2171077" y="0"/>
                  </a:lnTo>
                  <a:lnTo>
                    <a:pt x="0" y="0"/>
                  </a:lnTo>
                  <a:lnTo>
                    <a:pt x="0" y="499310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8730" y="1859775"/>
            <a:ext cx="1982470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dirty="0" sz="1600" spc="30" b="1">
                <a:solidFill>
                  <a:srgbClr val="ED7D31"/>
                </a:solidFill>
                <a:latin typeface="Arial"/>
                <a:cs typeface="Arial"/>
              </a:rPr>
              <a:t>VOCATION</a:t>
            </a:r>
            <a:r>
              <a:rPr dirty="0" sz="1600" spc="-7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85" b="1">
                <a:solidFill>
                  <a:srgbClr val="ED7D31"/>
                </a:solidFill>
                <a:latin typeface="Arial"/>
                <a:cs typeface="Arial"/>
              </a:rPr>
              <a:t>2</a:t>
            </a:r>
            <a:r>
              <a:rPr dirty="0" sz="1600" spc="-7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180"/>
              </a:spcBef>
            </a:pP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U</a:t>
            </a:r>
            <a:r>
              <a:rPr dirty="0" sz="1600" spc="100" b="1">
                <a:solidFill>
                  <a:srgbClr val="ED7D31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95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RR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90" b="1">
                <a:solidFill>
                  <a:srgbClr val="ED7D31"/>
                </a:solidFill>
                <a:latin typeface="Arial"/>
                <a:cs typeface="Arial"/>
              </a:rPr>
              <a:t>O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100" b="1">
                <a:solidFill>
                  <a:srgbClr val="ED7D31"/>
                </a:solidFill>
                <a:latin typeface="Arial"/>
                <a:cs typeface="Arial"/>
              </a:rPr>
              <a:t>Q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U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 </a:t>
            </a:r>
            <a:r>
              <a:rPr dirty="0" sz="1600" spc="2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30" b="1">
                <a:solidFill>
                  <a:srgbClr val="ED7D31"/>
                </a:solidFill>
                <a:latin typeface="Arial"/>
                <a:cs typeface="Arial"/>
              </a:rPr>
              <a:t>A </a:t>
            </a:r>
            <a:r>
              <a:rPr dirty="0" sz="1600" spc="1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L</a:t>
            </a:r>
            <a:r>
              <a:rPr dirty="0" sz="1600" spc="-85" b="1">
                <a:solidFill>
                  <a:srgbClr val="ED7D31"/>
                </a:solidFill>
                <a:latin typeface="Arial"/>
                <a:cs typeface="Arial"/>
              </a:rPr>
              <a:t>’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TT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70" b="1">
                <a:solidFill>
                  <a:srgbClr val="ED7D31"/>
                </a:solidFill>
                <a:latin typeface="Arial"/>
                <a:cs typeface="Arial"/>
              </a:rPr>
              <a:t>V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50" b="1">
                <a:solidFill>
                  <a:srgbClr val="ED7D31"/>
                </a:solidFill>
                <a:latin typeface="Arial"/>
                <a:cs typeface="Arial"/>
              </a:rPr>
              <a:t>D</a:t>
            </a:r>
            <a:r>
              <a:rPr dirty="0" sz="1600" spc="-65" b="1">
                <a:solidFill>
                  <a:srgbClr val="ED7D31"/>
                </a:solidFill>
                <a:latin typeface="Arial"/>
                <a:cs typeface="Arial"/>
              </a:rPr>
              <a:t>E </a:t>
            </a:r>
            <a:r>
              <a:rPr dirty="0" sz="1600" spc="-3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LA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ED7D31"/>
                </a:solidFill>
                <a:latin typeface="Arial"/>
                <a:cs typeface="Arial"/>
              </a:rPr>
              <a:t>LORRAINE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0" y="3954779"/>
            <a:ext cx="1998980" cy="14503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ct val="90400"/>
              </a:lnSpc>
              <a:spcBef>
                <a:spcPts val="260"/>
              </a:spcBef>
            </a:pPr>
            <a:r>
              <a:rPr dirty="0" sz="1400" i="1">
                <a:latin typeface="Arial"/>
                <a:cs typeface="Arial"/>
              </a:rPr>
              <a:t>*</a:t>
            </a:r>
            <a:r>
              <a:rPr dirty="0" sz="1100" i="1">
                <a:latin typeface="Arial"/>
                <a:cs typeface="Arial"/>
              </a:rPr>
              <a:t>sites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présentant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une</a:t>
            </a:r>
            <a:r>
              <a:rPr dirty="0" sz="1100" i="1">
                <a:latin typeface="Arial"/>
                <a:cs typeface="Arial"/>
              </a:rPr>
              <a:t> richesse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patrimoniale</a:t>
            </a:r>
            <a:r>
              <a:rPr dirty="0" sz="1100" spc="-5" i="1">
                <a:latin typeface="Arial"/>
                <a:cs typeface="Arial"/>
              </a:rPr>
              <a:t> naturelle,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culturelle </a:t>
            </a:r>
            <a:r>
              <a:rPr dirty="0" sz="1100" spc="-29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paysagère</a:t>
            </a:r>
            <a:r>
              <a:rPr dirty="0" sz="1100" spc="-5" i="1">
                <a:latin typeface="Arial"/>
                <a:cs typeface="Arial"/>
              </a:rPr>
              <a:t> reconnue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par</a:t>
            </a:r>
            <a:r>
              <a:rPr dirty="0" sz="1100" i="1">
                <a:latin typeface="Arial"/>
                <a:cs typeface="Arial"/>
              </a:rPr>
              <a:t> des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dispositifs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«</a:t>
            </a:r>
            <a:r>
              <a:rPr dirty="0" sz="1100" spc="3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labellisation</a:t>
            </a:r>
            <a:r>
              <a:rPr dirty="0" sz="1100" spc="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»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ou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«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classement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»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niveau </a:t>
            </a:r>
            <a:r>
              <a:rPr dirty="0" sz="1100" spc="-29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national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voire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international 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(</a:t>
            </a:r>
            <a:r>
              <a:rPr dirty="0" sz="1100" spc="5" i="1">
                <a:latin typeface="Arial"/>
                <a:cs typeface="Arial"/>
              </a:rPr>
              <a:t>N</a:t>
            </a:r>
            <a:r>
              <a:rPr dirty="0" sz="1100" spc="-85" i="1">
                <a:latin typeface="Arial"/>
                <a:cs typeface="Arial"/>
              </a:rPr>
              <a:t>A</a:t>
            </a:r>
            <a:r>
              <a:rPr dirty="0" sz="1100" i="1">
                <a:latin typeface="Arial"/>
                <a:cs typeface="Arial"/>
              </a:rPr>
              <a:t>T</a:t>
            </a:r>
            <a:r>
              <a:rPr dirty="0" sz="1100" spc="5" i="1">
                <a:latin typeface="Arial"/>
                <a:cs typeface="Arial"/>
              </a:rPr>
              <a:t>UR</a:t>
            </a:r>
            <a:r>
              <a:rPr dirty="0" sz="1100" i="1">
                <a:latin typeface="Arial"/>
                <a:cs typeface="Arial"/>
              </a:rPr>
              <a:t>A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i="1">
                <a:latin typeface="Arial"/>
                <a:cs typeface="Arial"/>
              </a:rPr>
              <a:t>2000,</a:t>
            </a:r>
            <a:r>
              <a:rPr dirty="0" sz="1100" spc="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Arial"/>
                <a:cs typeface="Arial"/>
              </a:rPr>
              <a:t>Paysages</a:t>
            </a:r>
            <a:r>
              <a:rPr dirty="0" sz="1100" spc="25">
                <a:latin typeface="Times New Roman"/>
                <a:cs typeface="Times New Roman"/>
              </a:rPr>
              <a:t> </a:t>
            </a:r>
            <a:r>
              <a:rPr dirty="0" sz="1100" i="1">
                <a:latin typeface="Arial"/>
                <a:cs typeface="Arial"/>
              </a:rPr>
              <a:t>des 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 i="1">
                <a:latin typeface="Arial"/>
                <a:cs typeface="Arial"/>
              </a:rPr>
              <a:t>Côtes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de</a:t>
            </a:r>
            <a:r>
              <a:rPr dirty="0" sz="110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Meuse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i="1">
                <a:latin typeface="Arial"/>
                <a:cs typeface="Arial"/>
              </a:rPr>
              <a:t> de</a:t>
            </a:r>
            <a:r>
              <a:rPr dirty="0" sz="1100" i="1">
                <a:latin typeface="Arial"/>
                <a:cs typeface="Arial"/>
              </a:rPr>
              <a:t> Moselle, </a:t>
            </a:r>
            <a:r>
              <a:rPr dirty="0" sz="1100" spc="5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sites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5" i="1">
                <a:latin typeface="Arial"/>
                <a:cs typeface="Arial"/>
              </a:rPr>
              <a:t>inscrits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classés…)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8826" y="1974596"/>
            <a:ext cx="3517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Objectifs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 stratégiques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cette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vocation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4805" y="5282988"/>
            <a:ext cx="4777544" cy="147327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-4762" y="841178"/>
            <a:ext cx="9153525" cy="6017260"/>
            <a:chOff x="-4762" y="841178"/>
            <a:chExt cx="9153525" cy="601726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400040"/>
              <a:ext cx="2171089" cy="14579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845940"/>
              <a:ext cx="9144000" cy="1008380"/>
            </a:xfrm>
            <a:custGeom>
              <a:avLst/>
              <a:gdLst/>
              <a:ahLst/>
              <a:cxnLst/>
              <a:rect l="l" t="t" r="r" b="b"/>
              <a:pathLst>
                <a:path w="9144000" h="1008380">
                  <a:moveTo>
                    <a:pt x="0" y="1008011"/>
                  </a:moveTo>
                  <a:lnTo>
                    <a:pt x="9144000" y="1008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08011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7664" y="1225295"/>
              <a:ext cx="1389888" cy="67665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8730" y="958793"/>
            <a:ext cx="8511540" cy="7162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355"/>
              </a:spcBef>
            </a:pP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Constat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2,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biodiversité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charte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du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PNRL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double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entrée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 </a:t>
            </a:r>
            <a:r>
              <a:rPr dirty="0" sz="2350" spc="-5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l’environnement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(TVB)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et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du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u="sng" sz="2350" spc="5">
                <a:solidFill>
                  <a:srgbClr val="028768"/>
                </a:solidFill>
                <a:uFill>
                  <a:solidFill>
                    <a:srgbClr val="028768"/>
                  </a:solidFill>
                </a:uFill>
                <a:latin typeface="Calibri Light"/>
                <a:cs typeface="Calibri Light"/>
              </a:rPr>
              <a:t>paysage</a:t>
            </a:r>
            <a:endParaRPr sz="2350">
              <a:latin typeface="Calibri Light"/>
              <a:cs typeface="Calibri Ligh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0544" y="1636776"/>
            <a:ext cx="1018031" cy="54863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08225" indent="-227329">
              <a:lnSpc>
                <a:spcPct val="100000"/>
              </a:lnSpc>
              <a:spcBef>
                <a:spcPts val="100"/>
              </a:spcBef>
              <a:buChar char="-"/>
              <a:tabLst>
                <a:tab pos="2308860" algn="l"/>
                <a:tab pos="2309495" algn="l"/>
              </a:tabLst>
            </a:pPr>
            <a:r>
              <a:rPr dirty="0"/>
              <a:t>O</a:t>
            </a:r>
            <a:r>
              <a:rPr dirty="0" spc="-5"/>
              <a:t> 2.1</a:t>
            </a:r>
            <a:r>
              <a:rPr dirty="0" spc="5"/>
              <a:t> </a:t>
            </a:r>
            <a:r>
              <a:rPr dirty="0"/>
              <a:t>:</a:t>
            </a:r>
            <a:r>
              <a:rPr dirty="0" spc="10"/>
              <a:t> </a:t>
            </a:r>
            <a:r>
              <a:rPr dirty="0" spc="-15"/>
              <a:t>Valoriser</a:t>
            </a:r>
            <a:r>
              <a:rPr dirty="0" spc="5"/>
              <a:t> </a:t>
            </a:r>
            <a:r>
              <a:rPr dirty="0"/>
              <a:t>les</a:t>
            </a:r>
            <a:r>
              <a:rPr dirty="0"/>
              <a:t> </a:t>
            </a:r>
            <a:r>
              <a:rPr dirty="0" spc="-10" i="1">
                <a:latin typeface="Calibri"/>
                <a:cs typeface="Calibri"/>
              </a:rPr>
              <a:t>joyaux</a:t>
            </a:r>
            <a:r>
              <a:rPr dirty="0" i="1">
                <a:latin typeface="Calibri"/>
                <a:cs typeface="Calibri"/>
              </a:rPr>
              <a:t> </a:t>
            </a:r>
            <a:r>
              <a:rPr dirty="0" spc="-5" i="1">
                <a:latin typeface="Calibri"/>
                <a:cs typeface="Calibri"/>
              </a:rPr>
              <a:t>de</a:t>
            </a:r>
            <a:r>
              <a:rPr dirty="0" spc="5" i="1">
                <a:latin typeface="Calibri"/>
                <a:cs typeface="Calibri"/>
              </a:rPr>
              <a:t> </a:t>
            </a:r>
            <a:r>
              <a:rPr dirty="0" spc="-5" i="1">
                <a:latin typeface="Calibri"/>
                <a:cs typeface="Calibri"/>
              </a:rPr>
              <a:t>la</a:t>
            </a:r>
            <a:r>
              <a:rPr dirty="0" spc="5" i="1">
                <a:latin typeface="Calibri"/>
                <a:cs typeface="Calibri"/>
              </a:rPr>
              <a:t> </a:t>
            </a:r>
            <a:r>
              <a:rPr dirty="0" spc="-5" i="1">
                <a:latin typeface="Calibri"/>
                <a:cs typeface="Calibri"/>
              </a:rPr>
              <a:t>biodiversité</a:t>
            </a:r>
            <a:r>
              <a:rPr dirty="0" spc="-5"/>
              <a:t>*</a:t>
            </a:r>
            <a:r>
              <a:rPr dirty="0" spc="10"/>
              <a:t> </a:t>
            </a:r>
            <a:r>
              <a:rPr dirty="0" spc="-5"/>
              <a:t>et</a:t>
            </a:r>
            <a:r>
              <a:rPr dirty="0"/>
              <a:t> du</a:t>
            </a:r>
            <a:r>
              <a:rPr dirty="0" spc="10"/>
              <a:t> </a:t>
            </a:r>
            <a:r>
              <a:rPr dirty="0" spc="-15"/>
              <a:t>paysage</a:t>
            </a:r>
            <a:r>
              <a:rPr dirty="0" spc="10"/>
              <a:t> </a:t>
            </a:r>
            <a:r>
              <a:rPr dirty="0" spc="-10"/>
              <a:t>lorrains</a:t>
            </a:r>
          </a:p>
          <a:p>
            <a:pPr lvl="1" marL="2538730" marR="5715">
              <a:lnSpc>
                <a:spcPts val="1900"/>
              </a:lnSpc>
              <a:spcBef>
                <a:spcPts val="110"/>
              </a:spcBef>
              <a:buSzPct val="87500"/>
              <a:buChar char="•"/>
              <a:tabLst>
                <a:tab pos="266827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opérationnel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2.1.1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Faire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connaître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joyaux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la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biodiversité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du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paysage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sensibiliser</a:t>
            </a:r>
            <a:r>
              <a:rPr dirty="0" sz="1600">
                <a:latin typeface="Calibri"/>
                <a:cs typeface="Calibri"/>
              </a:rPr>
              <a:t> à</a:t>
            </a:r>
            <a:r>
              <a:rPr dirty="0" sz="1600" spc="-5">
                <a:latin typeface="Calibri"/>
                <a:cs typeface="Calibri"/>
              </a:rPr>
              <a:t> leur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préservation</a:t>
            </a:r>
            <a:endParaRPr sz="1600">
              <a:latin typeface="Calibri"/>
              <a:cs typeface="Calibri"/>
            </a:endParaRPr>
          </a:p>
          <a:p>
            <a:pPr lvl="1" marL="2068830">
              <a:lnSpc>
                <a:spcPct val="100000"/>
              </a:lnSpc>
              <a:spcBef>
                <a:spcPts val="50"/>
              </a:spcBef>
              <a:buChar char="•"/>
            </a:pPr>
            <a:endParaRPr sz="1400"/>
          </a:p>
          <a:p>
            <a:pPr marL="2081530" marR="474980">
              <a:lnSpc>
                <a:spcPts val="2090"/>
              </a:lnSpc>
              <a:buChar char="-"/>
              <a:tabLst>
                <a:tab pos="2308860" algn="l"/>
                <a:tab pos="2309495" algn="l"/>
              </a:tabLst>
            </a:pPr>
            <a:r>
              <a:rPr dirty="0"/>
              <a:t>O</a:t>
            </a:r>
            <a:r>
              <a:rPr dirty="0"/>
              <a:t> </a:t>
            </a:r>
            <a:r>
              <a:rPr dirty="0" spc="-5"/>
              <a:t>2.2</a:t>
            </a:r>
            <a:r>
              <a:rPr dirty="0" spc="5"/>
              <a:t> </a:t>
            </a:r>
            <a:r>
              <a:rPr dirty="0"/>
              <a:t>:</a:t>
            </a:r>
            <a:r>
              <a:rPr dirty="0" spc="10"/>
              <a:t> </a:t>
            </a:r>
            <a:r>
              <a:rPr dirty="0" spc="-10"/>
              <a:t>Participer</a:t>
            </a:r>
            <a:r>
              <a:rPr dirty="0" spc="5"/>
              <a:t> </a:t>
            </a:r>
            <a:r>
              <a:rPr dirty="0"/>
              <a:t>à</a:t>
            </a:r>
            <a:r>
              <a:rPr dirty="0" spc="5"/>
              <a:t> </a:t>
            </a:r>
            <a:r>
              <a:rPr dirty="0" spc="-15"/>
              <a:t>l’aménagement</a:t>
            </a:r>
            <a:r>
              <a:rPr dirty="0" spc="5"/>
              <a:t> </a:t>
            </a:r>
            <a:r>
              <a:rPr dirty="0" spc="-5"/>
              <a:t>régional</a:t>
            </a:r>
            <a:r>
              <a:rPr dirty="0" spc="5"/>
              <a:t> </a:t>
            </a:r>
            <a:r>
              <a:rPr dirty="0"/>
              <a:t>en</a:t>
            </a:r>
            <a:r>
              <a:rPr dirty="0" spc="10"/>
              <a:t> </a:t>
            </a:r>
            <a:r>
              <a:rPr dirty="0" spc="-10"/>
              <a:t>valorisant</a:t>
            </a:r>
            <a:r>
              <a:rPr dirty="0"/>
              <a:t> </a:t>
            </a:r>
            <a:r>
              <a:rPr dirty="0" spc="-5"/>
              <a:t>et</a:t>
            </a:r>
            <a:r>
              <a:rPr dirty="0" spc="5"/>
              <a:t> </a:t>
            </a:r>
            <a:r>
              <a:rPr dirty="0"/>
              <a:t>en </a:t>
            </a:r>
            <a:r>
              <a:rPr dirty="0" spc="-390"/>
              <a:t> </a:t>
            </a:r>
            <a:r>
              <a:rPr dirty="0" spc="-10"/>
              <a:t>préservant</a:t>
            </a:r>
            <a:r>
              <a:rPr dirty="0" spc="-5"/>
              <a:t> </a:t>
            </a:r>
            <a:r>
              <a:rPr dirty="0"/>
              <a:t>nos</a:t>
            </a:r>
            <a:r>
              <a:rPr dirty="0" spc="-5"/>
              <a:t> </a:t>
            </a:r>
            <a:r>
              <a:rPr dirty="0" spc="-10"/>
              <a:t>paysages</a:t>
            </a:r>
            <a:r>
              <a:rPr dirty="0"/>
              <a:t> </a:t>
            </a:r>
            <a:r>
              <a:rPr dirty="0" spc="-5"/>
              <a:t>et</a:t>
            </a:r>
            <a:r>
              <a:rPr dirty="0" spc="-5"/>
              <a:t> patrimoines</a:t>
            </a:r>
          </a:p>
          <a:p>
            <a:pPr lvl="1" marL="2538095" marR="17780">
              <a:lnSpc>
                <a:spcPts val="1900"/>
              </a:lnSpc>
              <a:spcBef>
                <a:spcPts val="80"/>
              </a:spcBef>
              <a:buChar char="•"/>
              <a:tabLst>
                <a:tab pos="268732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opérationnel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2.2.1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Adopter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gestion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concertée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l’espace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respectueuse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</a:t>
            </a:r>
            <a:r>
              <a:rPr dirty="0" sz="1600" spc="-5">
                <a:latin typeface="Calibri"/>
                <a:cs typeface="Calibri"/>
              </a:rPr>
              <a:t> patrimoines</a:t>
            </a:r>
            <a:endParaRPr sz="1600">
              <a:latin typeface="Calibri"/>
              <a:cs typeface="Calibri"/>
            </a:endParaRPr>
          </a:p>
          <a:p>
            <a:pPr lvl="1" marL="2538095" marR="361950">
              <a:lnSpc>
                <a:spcPts val="1900"/>
              </a:lnSpc>
              <a:spcBef>
                <a:spcPts val="85"/>
              </a:spcBef>
              <a:buChar char="•"/>
              <a:tabLst>
                <a:tab pos="2687320" algn="l"/>
              </a:tabLst>
            </a:pPr>
            <a:r>
              <a:rPr dirty="0" sz="1600" spc="-5">
                <a:latin typeface="Calibri"/>
                <a:cs typeface="Calibri"/>
              </a:rPr>
              <a:t>Objectif</a:t>
            </a:r>
            <a:r>
              <a:rPr dirty="0" sz="1600" spc="-5">
                <a:latin typeface="Calibri"/>
                <a:cs typeface="Calibri"/>
              </a:rPr>
              <a:t> opérationnel</a:t>
            </a:r>
            <a:r>
              <a:rPr dirty="0" sz="1600" spc="-5">
                <a:latin typeface="Calibri"/>
                <a:cs typeface="Calibri"/>
              </a:rPr>
              <a:t> 2.2.3</a:t>
            </a:r>
            <a:r>
              <a:rPr dirty="0" sz="1600">
                <a:latin typeface="Calibri"/>
                <a:cs typeface="Calibri"/>
              </a:rPr>
              <a:t> :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Valoriser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préserver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paysages,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villages</a:t>
            </a:r>
            <a:r>
              <a:rPr dirty="0" sz="1600" spc="-5">
                <a:latin typeface="Calibri"/>
                <a:cs typeface="Calibri"/>
              </a:rPr>
              <a:t> et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 spc="-5">
                <a:latin typeface="Calibri"/>
                <a:cs typeface="Calibri"/>
              </a:rPr>
              <a:t> patrimoines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culturels</a:t>
            </a:r>
            <a:endParaRPr sz="1600">
              <a:latin typeface="Calibri"/>
              <a:cs typeface="Calibri"/>
            </a:endParaRPr>
          </a:p>
          <a:p>
            <a:pPr marL="3105150">
              <a:lnSpc>
                <a:spcPct val="100000"/>
              </a:lnSpc>
              <a:spcBef>
                <a:spcPts val="1345"/>
              </a:spcBef>
            </a:pPr>
            <a:r>
              <a:rPr dirty="0" sz="1200" spc="-10" b="1">
                <a:solidFill>
                  <a:srgbClr val="000000"/>
                </a:solidFill>
                <a:latin typeface="Calibri"/>
                <a:cs typeface="Calibri"/>
              </a:rPr>
              <a:t>Extraits</a:t>
            </a:r>
            <a:r>
              <a:rPr dirty="0" sz="1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DP</a:t>
            </a:r>
            <a:r>
              <a:rPr dirty="0" sz="12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026" y="155651"/>
            <a:ext cx="4252595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 spc="-5"/>
              <a:t> </a:t>
            </a:r>
            <a:r>
              <a:rPr dirty="0" spc="20"/>
              <a:t>de</a:t>
            </a:r>
            <a:r>
              <a:rPr dirty="0" spc="10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39623"/>
            <a:ext cx="9153525" cy="2127885"/>
            <a:chOff x="-4762" y="39623"/>
            <a:chExt cx="9153525" cy="2127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845940"/>
              <a:ext cx="9144000" cy="1008380"/>
            </a:xfrm>
            <a:custGeom>
              <a:avLst/>
              <a:gdLst/>
              <a:ahLst/>
              <a:cxnLst/>
              <a:rect l="l" t="t" r="r" b="b"/>
              <a:pathLst>
                <a:path w="9144000" h="1008380">
                  <a:moveTo>
                    <a:pt x="0" y="1008011"/>
                  </a:moveTo>
                  <a:lnTo>
                    <a:pt x="9144000" y="1008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08011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848373"/>
              <a:ext cx="9144000" cy="314325"/>
            </a:xfrm>
            <a:custGeom>
              <a:avLst/>
              <a:gdLst/>
              <a:ahLst/>
              <a:cxnLst/>
              <a:rect l="l" t="t" r="r" b="b"/>
              <a:pathLst>
                <a:path w="9144000" h="314325">
                  <a:moveTo>
                    <a:pt x="0" y="313928"/>
                  </a:moveTo>
                  <a:lnTo>
                    <a:pt x="9144000" y="313928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3928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730" y="958793"/>
            <a:ext cx="8969375" cy="584644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816610">
              <a:lnSpc>
                <a:spcPts val="2620"/>
              </a:lnSpc>
              <a:spcBef>
                <a:spcPts val="355"/>
              </a:spcBef>
            </a:pP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Constat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3,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une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nécessité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d’intervenir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le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plus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en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amont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possible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des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procédures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et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d’accompagner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élus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et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bureaux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-5">
                <a:solidFill>
                  <a:srgbClr val="028768"/>
                </a:solidFill>
                <a:latin typeface="Calibri Light"/>
                <a:cs typeface="Calibri Light"/>
              </a:rPr>
              <a:t>d’études</a:t>
            </a:r>
            <a:endParaRPr sz="23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L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M</a:t>
            </a:r>
            <a:r>
              <a:rPr dirty="0" sz="1600" spc="-95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80" b="1">
                <a:solidFill>
                  <a:srgbClr val="ED7D31"/>
                </a:solidFill>
                <a:latin typeface="Arial"/>
                <a:cs typeface="Arial"/>
              </a:rPr>
              <a:t>H</a:t>
            </a:r>
            <a:r>
              <a:rPr dirty="0" sz="1600" spc="90" b="1">
                <a:solidFill>
                  <a:srgbClr val="ED7D31"/>
                </a:solidFill>
                <a:latin typeface="Arial"/>
                <a:cs typeface="Arial"/>
              </a:rPr>
              <a:t>O</a:t>
            </a:r>
            <a:r>
              <a:rPr dirty="0" sz="1600" spc="50" b="1">
                <a:solidFill>
                  <a:srgbClr val="ED7D31"/>
                </a:solidFill>
                <a:latin typeface="Arial"/>
                <a:cs typeface="Arial"/>
              </a:rPr>
              <a:t>D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1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>
                <a:solidFill>
                  <a:srgbClr val="ED7D31"/>
                </a:solidFill>
                <a:latin typeface="Arial"/>
                <a:cs typeface="Arial"/>
              </a:rPr>
              <a:t>ID</a:t>
            </a:r>
            <a:r>
              <a:rPr dirty="0" sz="1600" spc="-1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L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</a:t>
            </a:r>
            <a:r>
              <a:rPr dirty="0" sz="160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00965" marR="676275">
              <a:lnSpc>
                <a:spcPct val="99400"/>
              </a:lnSpc>
              <a:spcBef>
                <a:spcPts val="1540"/>
              </a:spcBef>
              <a:buFont typeface="Calibri"/>
              <a:buAutoNum type="arabicPlain"/>
              <a:tabLst>
                <a:tab pos="269875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: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approche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politique</a:t>
            </a:r>
            <a:r>
              <a:rPr dirty="0" sz="1800" spc="1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entre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PNRL,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présidents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(SCoT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/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interco),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les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élus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(interco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/ 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communes)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et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techniciens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(interco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/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communes)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pour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faire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bilan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attendus,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des </a:t>
            </a:r>
            <a:r>
              <a:rPr dirty="0" sz="1800" spc="-39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enjeux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+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décryptage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la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charte</a:t>
            </a:r>
            <a:endParaRPr sz="1800">
              <a:latin typeface="Calibri"/>
              <a:cs typeface="Calibri"/>
            </a:endParaRPr>
          </a:p>
          <a:p>
            <a:pPr marL="100965" marR="391160">
              <a:lnSpc>
                <a:spcPts val="2110"/>
              </a:lnSpc>
              <a:spcBef>
                <a:spcPts val="735"/>
              </a:spcBef>
              <a:buFont typeface="Calibri"/>
              <a:buAutoNum type="arabicPlain"/>
              <a:tabLst>
                <a:tab pos="269875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: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participation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à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la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rédaction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du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cahier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des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charges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(PLU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/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PLUi)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pour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définir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contenu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du </a:t>
            </a:r>
            <a:r>
              <a:rPr dirty="0" sz="1800" spc="-39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doc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de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planification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+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choix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du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bureau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21E1F"/>
                </a:solidFill>
                <a:latin typeface="Calibri"/>
                <a:cs typeface="Calibri"/>
              </a:rPr>
              <a:t>d’études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(option)</a:t>
            </a:r>
            <a:endParaRPr sz="1800">
              <a:latin typeface="Calibri"/>
              <a:cs typeface="Calibri"/>
            </a:endParaRPr>
          </a:p>
          <a:p>
            <a:pPr marL="323215" indent="-222885">
              <a:lnSpc>
                <a:spcPct val="100000"/>
              </a:lnSpc>
              <a:spcBef>
                <a:spcPts val="470"/>
              </a:spcBef>
              <a:buAutoNum type="arabicPlain"/>
              <a:tabLst>
                <a:tab pos="323850" algn="l"/>
              </a:tabLst>
            </a:pPr>
            <a:r>
              <a:rPr dirty="0" sz="2400" b="1">
                <a:solidFill>
                  <a:srgbClr val="028768"/>
                </a:solidFill>
                <a:latin typeface="Calibri"/>
                <a:cs typeface="Calibri"/>
              </a:rPr>
              <a:t>:</a:t>
            </a:r>
            <a:r>
              <a:rPr dirty="0" sz="2400" spc="5" b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28768"/>
                </a:solidFill>
                <a:latin typeface="Calibri"/>
                <a:cs typeface="Calibri"/>
              </a:rPr>
              <a:t>rédaction</a:t>
            </a:r>
            <a:r>
              <a:rPr dirty="0" sz="2400" spc="5" b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28768"/>
                </a:solidFill>
                <a:latin typeface="Calibri"/>
                <a:cs typeface="Calibri"/>
              </a:rPr>
              <a:t>d’un</a:t>
            </a:r>
            <a:r>
              <a:rPr dirty="0" sz="2400" spc="5" b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28768"/>
                </a:solidFill>
                <a:latin typeface="Calibri"/>
                <a:cs typeface="Calibri"/>
              </a:rPr>
              <a:t>porter-à-connaissance</a:t>
            </a:r>
            <a:r>
              <a:rPr dirty="0" sz="2400" spc="10" b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28768"/>
                </a:solidFill>
                <a:latin typeface="Calibri"/>
                <a:cs typeface="Calibri"/>
              </a:rPr>
              <a:t>détaillé</a:t>
            </a:r>
            <a:r>
              <a:rPr dirty="0" sz="2400" spc="10" b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28768"/>
                </a:solidFill>
                <a:latin typeface="Calibri"/>
                <a:cs typeface="Calibri"/>
              </a:rPr>
              <a:t>et</a:t>
            </a:r>
            <a:r>
              <a:rPr dirty="0" sz="2400" spc="10" b="1">
                <a:solidFill>
                  <a:srgbClr val="028768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28768"/>
                </a:solidFill>
                <a:latin typeface="Calibri"/>
                <a:cs typeface="Calibri"/>
              </a:rPr>
              <a:t>incitatif</a:t>
            </a:r>
            <a:endParaRPr sz="2400">
              <a:latin typeface="Calibri"/>
              <a:cs typeface="Calibri"/>
            </a:endParaRPr>
          </a:p>
          <a:p>
            <a:pPr marL="269240" indent="-168910">
              <a:lnSpc>
                <a:spcPct val="100000"/>
              </a:lnSpc>
              <a:spcBef>
                <a:spcPts val="720"/>
              </a:spcBef>
              <a:buFont typeface="Calibri"/>
              <a:buAutoNum type="arabicPlain"/>
              <a:tabLst>
                <a:tab pos="269875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: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association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régulière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du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PNRL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tout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du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long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de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221E1F"/>
                </a:solidFill>
                <a:latin typeface="Calibri"/>
                <a:cs typeface="Calibri"/>
              </a:rPr>
              <a:t>l’avancement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de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la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procédure</a:t>
            </a:r>
            <a:endParaRPr sz="1800">
              <a:latin typeface="Calibri"/>
              <a:cs typeface="Calibri"/>
            </a:endParaRPr>
          </a:p>
          <a:p>
            <a:pPr marL="269240" indent="-168910">
              <a:lnSpc>
                <a:spcPct val="100000"/>
              </a:lnSpc>
              <a:spcBef>
                <a:spcPts val="550"/>
              </a:spcBef>
              <a:buFont typeface="Calibri"/>
              <a:buAutoNum type="arabicPlain"/>
              <a:tabLst>
                <a:tab pos="269875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: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ateliers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221E1F"/>
                </a:solidFill>
                <a:latin typeface="Calibri"/>
                <a:cs typeface="Calibri"/>
              </a:rPr>
              <a:t>avec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les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élus,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associations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locales,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la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population</a:t>
            </a:r>
            <a:r>
              <a:rPr dirty="0" sz="1800" spc="1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(zones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humides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CCMM)</a:t>
            </a:r>
            <a:endParaRPr sz="1800">
              <a:latin typeface="Calibri"/>
              <a:cs typeface="Calibri"/>
            </a:endParaRPr>
          </a:p>
          <a:p>
            <a:pPr marL="100965" marR="528955">
              <a:lnSpc>
                <a:spcPts val="2090"/>
              </a:lnSpc>
              <a:spcBef>
                <a:spcPts val="775"/>
              </a:spcBef>
              <a:buFont typeface="Calibri"/>
              <a:buAutoNum type="arabicPlain"/>
              <a:tabLst>
                <a:tab pos="269875" algn="l"/>
              </a:tabLst>
            </a:pP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: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assurer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le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suivi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des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documents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auprès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des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Scot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principalement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qui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ne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disposent</a:t>
            </a:r>
            <a:r>
              <a:rPr dirty="0" sz="1800" spc="1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pas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 de </a:t>
            </a:r>
            <a:r>
              <a:rPr dirty="0" sz="1800" spc="-39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chargés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de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mission</a:t>
            </a:r>
            <a:r>
              <a:rPr dirty="0" sz="1800" spc="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«</a:t>
            </a:r>
            <a:r>
              <a:rPr dirty="0" sz="1800" spc="10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21E1F"/>
                </a:solidFill>
                <a:latin typeface="Calibri"/>
                <a:cs typeface="Calibri"/>
              </a:rPr>
              <a:t>environnement</a:t>
            </a:r>
            <a:r>
              <a:rPr dirty="0" sz="1800" spc="-5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21E1F"/>
                </a:solidFill>
                <a:latin typeface="Calibri"/>
                <a:cs typeface="Calibri"/>
              </a:rPr>
              <a:t>».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00965" marR="5080">
              <a:lnSpc>
                <a:spcPct val="103699"/>
              </a:lnSpc>
              <a:spcBef>
                <a:spcPts val="1535"/>
              </a:spcBef>
            </a:pPr>
            <a:r>
              <a:rPr dirty="0" sz="1600" spc="-15">
                <a:solidFill>
                  <a:srgbClr val="ED7D31"/>
                </a:solidFill>
                <a:latin typeface="Calibri"/>
                <a:cs typeface="Calibri"/>
              </a:rPr>
              <a:t>Cette</a:t>
            </a:r>
            <a:r>
              <a:rPr dirty="0" sz="1600" spc="29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méthode</a:t>
            </a:r>
            <a:r>
              <a:rPr dirty="0" sz="1600" spc="28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ED7D31"/>
                </a:solidFill>
                <a:latin typeface="Calibri"/>
                <a:cs typeface="Calibri"/>
              </a:rPr>
              <a:t>reste</a:t>
            </a:r>
            <a:r>
              <a:rPr dirty="0" sz="1600" spc="29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néanmoins</a:t>
            </a:r>
            <a:r>
              <a:rPr dirty="0" sz="1600" spc="27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très</a:t>
            </a:r>
            <a:r>
              <a:rPr dirty="0" sz="1600" spc="27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D7D31"/>
                </a:solidFill>
                <a:latin typeface="Calibri"/>
                <a:cs typeface="Calibri"/>
              </a:rPr>
              <a:t>fortement</a:t>
            </a:r>
            <a:r>
              <a:rPr dirty="0" sz="1600" spc="28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liée</a:t>
            </a:r>
            <a:r>
              <a:rPr dirty="0" sz="1600" spc="28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à</a:t>
            </a:r>
            <a:r>
              <a:rPr dirty="0" sz="1600" spc="26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la</a:t>
            </a:r>
            <a:r>
              <a:rPr dirty="0" sz="1600" spc="27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D7D31"/>
                </a:solidFill>
                <a:latin typeface="Calibri"/>
                <a:cs typeface="Calibri"/>
              </a:rPr>
              <a:t>volonté</a:t>
            </a:r>
            <a:r>
              <a:rPr dirty="0" sz="1600" spc="28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des</a:t>
            </a:r>
            <a:r>
              <a:rPr dirty="0" sz="1600" spc="27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communes</a:t>
            </a:r>
            <a:r>
              <a:rPr dirty="0" sz="1600" spc="27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et</a:t>
            </a:r>
            <a:r>
              <a:rPr dirty="0" sz="1600" spc="27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surtout</a:t>
            </a:r>
            <a:r>
              <a:rPr dirty="0" sz="1600" spc="27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des </a:t>
            </a:r>
            <a:r>
              <a:rPr dirty="0" sz="1600" spc="-35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D7D31"/>
                </a:solidFill>
                <a:latin typeface="Calibri"/>
                <a:cs typeface="Calibri"/>
              </a:rPr>
              <a:t>intercommunalités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en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ED7D31"/>
                </a:solidFill>
                <a:latin typeface="Calibri"/>
                <a:cs typeface="Calibri"/>
              </a:rPr>
              <a:t>frange</a:t>
            </a:r>
            <a:r>
              <a:rPr dirty="0" sz="1600" spc="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D7D31"/>
                </a:solidFill>
                <a:latin typeface="Calibri"/>
                <a:cs typeface="Calibri"/>
              </a:rPr>
              <a:t>territoire</a:t>
            </a:r>
            <a:r>
              <a:rPr dirty="0" sz="1600" spc="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ED7D31"/>
                </a:solidFill>
                <a:latin typeface="Calibri"/>
                <a:cs typeface="Calibri"/>
              </a:rPr>
              <a:t>d’associer</a:t>
            </a:r>
            <a:r>
              <a:rPr dirty="0" sz="1600" spc="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le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 PNRL.</a:t>
            </a:r>
            <a:endParaRPr sz="1600">
              <a:latin typeface="Calibri"/>
              <a:cs typeface="Calibri"/>
            </a:endParaRPr>
          </a:p>
          <a:p>
            <a:pPr marL="100965">
              <a:lnSpc>
                <a:spcPts val="1895"/>
              </a:lnSpc>
            </a:pP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Le</a:t>
            </a:r>
            <a:r>
              <a:rPr dirty="0" sz="1600" spc="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ED7D31"/>
                </a:solidFill>
                <a:latin typeface="Calibri"/>
                <a:cs typeface="Calibri"/>
              </a:rPr>
              <a:t>PàC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ED7D31"/>
                </a:solidFill>
                <a:latin typeface="Calibri"/>
                <a:cs typeface="Calibri"/>
              </a:rPr>
              <a:t>reste</a:t>
            </a:r>
            <a:r>
              <a:rPr dirty="0" sz="1600" spc="1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le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levier</a:t>
            </a:r>
            <a:r>
              <a:rPr dirty="0" sz="1600" spc="1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principal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pour</a:t>
            </a:r>
            <a:r>
              <a:rPr dirty="0" sz="1600" spc="1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la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prise</a:t>
            </a:r>
            <a:r>
              <a:rPr dirty="0" sz="1600" spc="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en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D7D31"/>
                </a:solidFill>
                <a:latin typeface="Calibri"/>
                <a:cs typeface="Calibri"/>
              </a:rPr>
              <a:t>compte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des</a:t>
            </a:r>
            <a:r>
              <a:rPr dirty="0" sz="1600" spc="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enjeux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du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PNR</a:t>
            </a:r>
            <a:r>
              <a:rPr dirty="0" sz="1600" spc="1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et</a:t>
            </a:r>
            <a:r>
              <a:rPr dirty="0" sz="160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de</a:t>
            </a:r>
            <a:r>
              <a:rPr dirty="0" sz="1600" spc="1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la</a:t>
            </a:r>
            <a:r>
              <a:rPr dirty="0" sz="1600" spc="-5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ED7D31"/>
                </a:solidFill>
                <a:latin typeface="Calibri"/>
                <a:cs typeface="Calibri"/>
              </a:rPr>
              <a:t>biodiversité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10728" y="39623"/>
            <a:ext cx="948055" cy="795655"/>
            <a:chOff x="8110728" y="39623"/>
            <a:chExt cx="948055" cy="795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0" y="1672335"/>
            <a:ext cx="9144000" cy="757555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90805">
              <a:lnSpc>
                <a:spcPts val="1860"/>
              </a:lnSpc>
              <a:spcBef>
                <a:spcPts val="65"/>
              </a:spcBef>
            </a:pP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80" b="1">
                <a:solidFill>
                  <a:srgbClr val="ED7D31"/>
                </a:solidFill>
                <a:latin typeface="Arial"/>
                <a:cs typeface="Arial"/>
              </a:rPr>
              <a:t>H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85" b="1">
                <a:solidFill>
                  <a:srgbClr val="ED7D31"/>
                </a:solidFill>
                <a:latin typeface="Arial"/>
                <a:cs typeface="Arial"/>
              </a:rPr>
              <a:t>1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90805" marR="475615">
              <a:lnSpc>
                <a:spcPts val="1700"/>
              </a:lnSpc>
              <a:spcBef>
                <a:spcPts val="180"/>
              </a:spcBef>
            </a:pP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INFORMATIONS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ET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ENJEUX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5" b="1">
                <a:solidFill>
                  <a:srgbClr val="ED7D31"/>
                </a:solidFill>
                <a:latin typeface="Arial"/>
                <a:cs typeface="Arial"/>
              </a:rPr>
              <a:t>CONTEXTUELS</a:t>
            </a:r>
            <a:r>
              <a:rPr dirty="0" sz="1600" spc="-2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INSERER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DANS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LE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VOLET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ED7D31"/>
                </a:solidFill>
                <a:latin typeface="Arial"/>
                <a:cs typeface="Arial"/>
              </a:rPr>
              <a:t>DIAGNOSTIC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 </a:t>
            </a:r>
            <a:r>
              <a:rPr dirty="0" sz="1600" spc="-4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ED7D31"/>
                </a:solidFill>
                <a:latin typeface="Arial"/>
                <a:cs typeface="Arial"/>
              </a:rPr>
              <a:t>D</a:t>
            </a:r>
            <a:r>
              <a:rPr dirty="0" sz="1600" spc="-95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250" b="1">
                <a:solidFill>
                  <a:srgbClr val="ED7D31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50" b="1">
                <a:solidFill>
                  <a:srgbClr val="ED7D31"/>
                </a:solidFill>
                <a:latin typeface="Arial"/>
                <a:cs typeface="Arial"/>
              </a:rPr>
              <a:t>D</a:t>
            </a:r>
            <a:r>
              <a:rPr dirty="0" sz="1600" spc="90" b="1">
                <a:solidFill>
                  <a:srgbClr val="ED7D31"/>
                </a:solidFill>
                <a:latin typeface="Arial"/>
                <a:cs typeface="Arial"/>
              </a:rPr>
              <a:t>O</a:t>
            </a: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U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M</a:t>
            </a:r>
            <a:r>
              <a:rPr dirty="0" sz="1600" spc="-95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100" b="1">
                <a:solidFill>
                  <a:srgbClr val="ED7D31"/>
                </a:solidFill>
                <a:latin typeface="Arial"/>
                <a:cs typeface="Arial"/>
              </a:rPr>
              <a:t>N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250" b="1">
                <a:solidFill>
                  <a:srgbClr val="ED7D31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50" b="1">
                <a:solidFill>
                  <a:srgbClr val="ED7D31"/>
                </a:solidFill>
                <a:latin typeface="Arial"/>
                <a:cs typeface="Arial"/>
              </a:rPr>
              <a:t>D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L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100" b="1">
                <a:solidFill>
                  <a:srgbClr val="ED7D31"/>
                </a:solidFill>
                <a:latin typeface="Arial"/>
                <a:cs typeface="Arial"/>
              </a:rPr>
              <a:t>N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70" b="1">
                <a:solidFill>
                  <a:srgbClr val="ED7D31"/>
                </a:solidFill>
                <a:latin typeface="Arial"/>
                <a:cs typeface="Arial"/>
              </a:rPr>
              <a:t>F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90" b="1">
                <a:solidFill>
                  <a:srgbClr val="ED7D31"/>
                </a:solidFill>
                <a:latin typeface="Arial"/>
                <a:cs typeface="Arial"/>
              </a:rPr>
              <a:t>O</a:t>
            </a:r>
            <a:r>
              <a:rPr dirty="0" sz="1600" spc="100" b="1">
                <a:solidFill>
                  <a:srgbClr val="ED7D31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0" y="867366"/>
            <a:ext cx="8978265" cy="7162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355"/>
              </a:spcBef>
            </a:pP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traduction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TVB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charte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documents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d’urbanisme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un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PàC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incitatif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et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4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niveaux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d’information</a:t>
            </a:r>
            <a:endParaRPr sz="235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5350" y="3587556"/>
            <a:ext cx="4438650" cy="319775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5316" y="3040456"/>
            <a:ext cx="1311275" cy="279400"/>
          </a:xfrm>
          <a:custGeom>
            <a:avLst/>
            <a:gdLst/>
            <a:ahLst/>
            <a:cxnLst/>
            <a:rect l="l" t="t" r="r" b="b"/>
            <a:pathLst>
              <a:path w="1311275" h="279400">
                <a:moveTo>
                  <a:pt x="1311275" y="0"/>
                </a:moveTo>
                <a:lnTo>
                  <a:pt x="417512" y="0"/>
                </a:lnTo>
                <a:lnTo>
                  <a:pt x="365125" y="0"/>
                </a:lnTo>
                <a:lnTo>
                  <a:pt x="0" y="0"/>
                </a:lnTo>
                <a:lnTo>
                  <a:pt x="0" y="279400"/>
                </a:lnTo>
                <a:lnTo>
                  <a:pt x="365125" y="279400"/>
                </a:lnTo>
                <a:lnTo>
                  <a:pt x="417512" y="279400"/>
                </a:lnTo>
                <a:lnTo>
                  <a:pt x="1311275" y="279400"/>
                </a:lnTo>
                <a:lnTo>
                  <a:pt x="1311275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730" y="2606547"/>
            <a:ext cx="775462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21E1F"/>
                </a:solidFill>
                <a:latin typeface="Calibri"/>
                <a:cs typeface="Calibri"/>
              </a:rPr>
              <a:t>Eléments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de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 connaissances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 à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inclure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 dans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le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21E1F"/>
                </a:solidFill>
                <a:latin typeface="Calibri"/>
                <a:cs typeface="Calibri"/>
              </a:rPr>
              <a:t>volet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«</a:t>
            </a:r>
            <a:r>
              <a:rPr dirty="0" sz="1600" spc="-20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diagnostic</a:t>
            </a:r>
            <a:r>
              <a:rPr dirty="0" sz="1600" spc="5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»</a:t>
            </a:r>
            <a:r>
              <a:rPr dirty="0" sz="1600" b="1">
                <a:solidFill>
                  <a:srgbClr val="221E1F"/>
                </a:solidFill>
                <a:latin typeface="Calibri"/>
                <a:cs typeface="Calibri"/>
              </a:rPr>
              <a:t> :</a:t>
            </a:r>
            <a:r>
              <a:rPr dirty="0" sz="1600" spc="-5" b="1">
                <a:solidFill>
                  <a:srgbClr val="221E1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version</a:t>
            </a:r>
            <a:r>
              <a:rPr dirty="0" sz="1600" spc="-5">
                <a:latin typeface="Calibri"/>
                <a:cs typeface="Calibri"/>
              </a:rPr>
              <a:t> pdf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données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SIG</a:t>
            </a:r>
            <a:endParaRPr sz="16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128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TVB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PNRL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5316" y="4869256"/>
            <a:ext cx="1949450" cy="279400"/>
          </a:xfrm>
          <a:custGeom>
            <a:avLst/>
            <a:gdLst/>
            <a:ahLst/>
            <a:cxnLst/>
            <a:rect l="l" t="t" r="r" b="b"/>
            <a:pathLst>
              <a:path w="1949450" h="279400">
                <a:moveTo>
                  <a:pt x="1949450" y="0"/>
                </a:moveTo>
                <a:lnTo>
                  <a:pt x="1887537" y="0"/>
                </a:lnTo>
                <a:lnTo>
                  <a:pt x="1835150" y="0"/>
                </a:lnTo>
                <a:lnTo>
                  <a:pt x="0" y="0"/>
                </a:lnTo>
                <a:lnTo>
                  <a:pt x="0" y="279400"/>
                </a:lnTo>
                <a:lnTo>
                  <a:pt x="1835150" y="279400"/>
                </a:lnTo>
                <a:lnTo>
                  <a:pt x="1887537" y="279400"/>
                </a:lnTo>
                <a:lnTo>
                  <a:pt x="1949450" y="279400"/>
                </a:lnTo>
                <a:lnTo>
                  <a:pt x="1949450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317" y="6177359"/>
            <a:ext cx="1301750" cy="279400"/>
          </a:xfrm>
          <a:custGeom>
            <a:avLst/>
            <a:gdLst/>
            <a:ahLst/>
            <a:cxnLst/>
            <a:rect l="l" t="t" r="r" b="b"/>
            <a:pathLst>
              <a:path w="1301750" h="279400">
                <a:moveTo>
                  <a:pt x="1301750" y="0"/>
                </a:moveTo>
                <a:lnTo>
                  <a:pt x="0" y="0"/>
                </a:lnTo>
                <a:lnTo>
                  <a:pt x="0" y="279400"/>
                </a:lnTo>
                <a:lnTo>
                  <a:pt x="1301750" y="279400"/>
                </a:lnTo>
                <a:lnTo>
                  <a:pt x="1301750" y="0"/>
                </a:lnTo>
                <a:close/>
              </a:path>
            </a:pathLst>
          </a:custGeom>
          <a:solidFill>
            <a:srgbClr val="02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2617" y="3319779"/>
            <a:ext cx="4392930" cy="131191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16510">
              <a:lnSpc>
                <a:spcPct val="103699"/>
              </a:lnSpc>
              <a:spcBef>
                <a:spcPts val="25"/>
              </a:spcBef>
            </a:pPr>
            <a:r>
              <a:rPr dirty="0" sz="1600" spc="-10" b="1">
                <a:latin typeface="Calibri"/>
                <a:cs typeface="Calibri"/>
              </a:rPr>
              <a:t>réservoirs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</a:t>
            </a:r>
            <a:r>
              <a:rPr dirty="0" sz="1600" spc="-10" b="1">
                <a:latin typeface="Calibri"/>
                <a:cs typeface="Calibri"/>
              </a:rPr>
              <a:t> biodiversité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(échelle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intercommunale</a:t>
            </a:r>
            <a:r>
              <a:rPr dirty="0" sz="1600">
                <a:latin typeface="Calibri"/>
                <a:cs typeface="Calibri"/>
              </a:rPr>
              <a:t> /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communale)</a:t>
            </a:r>
            <a:r>
              <a:rPr dirty="0" sz="1600">
                <a:latin typeface="Calibri"/>
                <a:cs typeface="Calibri"/>
              </a:rPr>
              <a:t> :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tableau</a:t>
            </a:r>
            <a:r>
              <a:rPr dirty="0" sz="1600">
                <a:latin typeface="Calibri"/>
                <a:cs typeface="Calibri"/>
              </a:rPr>
              <a:t> +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repérage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cartographique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5">
                <a:latin typeface="Calibri"/>
                <a:cs typeface="Calibri"/>
              </a:rPr>
              <a:t>(</a:t>
            </a:r>
            <a:r>
              <a:rPr dirty="0" sz="1600" spc="-5" i="1">
                <a:latin typeface="Calibri"/>
                <a:cs typeface="Calibri"/>
              </a:rPr>
              <a:t>source</a:t>
            </a:r>
            <a:r>
              <a:rPr dirty="0" sz="1600" spc="-1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guide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tvb</a:t>
            </a:r>
            <a:r>
              <a:rPr dirty="0" sz="1600" spc="-5">
                <a:latin typeface="Calibri"/>
                <a:cs typeface="Calibri"/>
              </a:rPr>
              <a:t>)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600" spc="-10" b="1">
                <a:latin typeface="Calibri"/>
                <a:cs typeface="Calibri"/>
              </a:rPr>
              <a:t>continuités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écologiques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(sous-trames</a:t>
            </a:r>
            <a:r>
              <a:rPr dirty="0" sz="1600" spc="-5">
                <a:latin typeface="Calibri"/>
                <a:cs typeface="Calibri"/>
              </a:rPr>
              <a:t> des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spc="-10">
                <a:latin typeface="Calibri"/>
                <a:cs typeface="Calibri"/>
              </a:rPr>
              <a:t>composantes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verte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bleue,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continuités,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obstacles…)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17" y="4821061"/>
            <a:ext cx="4045585" cy="18923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milieux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naturels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20"/>
              </a:spcBef>
            </a:pPr>
            <a:r>
              <a:rPr dirty="0" sz="1600">
                <a:latin typeface="Calibri"/>
                <a:cs typeface="Calibri"/>
              </a:rPr>
              <a:t>ZNIEFF</a:t>
            </a:r>
            <a:r>
              <a:rPr dirty="0" sz="1600">
                <a:latin typeface="Calibri"/>
                <a:cs typeface="Calibri"/>
              </a:rPr>
              <a:t> 1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Natura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2000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(DOCOB),</a:t>
            </a:r>
            <a:r>
              <a:rPr dirty="0" sz="1600" spc="-5">
                <a:latin typeface="Calibri"/>
                <a:cs typeface="Calibri"/>
              </a:rPr>
              <a:t> ENS</a:t>
            </a:r>
            <a:r>
              <a:rPr dirty="0" sz="1600" spc="-5">
                <a:latin typeface="Calibri"/>
                <a:cs typeface="Calibri"/>
              </a:rPr>
              <a:t> acquis,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Arrêtés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Préfectoraux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Protection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Biotope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Zones</a:t>
            </a:r>
            <a:r>
              <a:rPr dirty="0" sz="1600" spc="-5">
                <a:latin typeface="Calibri"/>
                <a:cs typeface="Calibri"/>
              </a:rPr>
              <a:t> humides</a:t>
            </a:r>
            <a:r>
              <a:rPr dirty="0" sz="1600" spc="-5">
                <a:latin typeface="Calibri"/>
                <a:cs typeface="Calibri"/>
              </a:rPr>
              <a:t> et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prairies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remarquables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…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paysages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70">
                <a:latin typeface="Calibri"/>
                <a:cs typeface="Calibri"/>
              </a:rPr>
              <a:t>UP,</a:t>
            </a:r>
            <a:r>
              <a:rPr dirty="0" sz="1600" spc="-10">
                <a:latin typeface="Calibri"/>
                <a:cs typeface="Calibri"/>
              </a:rPr>
              <a:t> cônes</a:t>
            </a:r>
            <a:r>
              <a:rPr dirty="0" sz="1600" spc="-5">
                <a:latin typeface="Calibri"/>
                <a:cs typeface="Calibri"/>
              </a:rPr>
              <a:t> et</a:t>
            </a:r>
            <a:r>
              <a:rPr dirty="0" sz="1600" spc="-5">
                <a:latin typeface="Calibri"/>
                <a:cs typeface="Calibri"/>
              </a:rPr>
              <a:t> points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vue,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coupures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vertes…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30299" y="3562596"/>
            <a:ext cx="1033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Extrait</a:t>
            </a:r>
            <a:r>
              <a:rPr dirty="0" sz="1200" spc="-3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d’un</a:t>
            </a:r>
            <a:r>
              <a:rPr dirty="0" sz="1200" spc="-15" b="1">
                <a:latin typeface="Calibri"/>
                <a:cs typeface="Calibri"/>
              </a:rPr>
              <a:t> PLU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72009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/>
              <a:t> </a:t>
            </a:r>
            <a:r>
              <a:rPr dirty="0" spc="20"/>
              <a:t>de</a:t>
            </a:r>
            <a:r>
              <a:rPr dirty="0" spc="15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10728" y="39623"/>
            <a:ext cx="948055" cy="795655"/>
            <a:chOff x="8110728" y="39623"/>
            <a:chExt cx="948055" cy="7956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5627" y="932165"/>
            <a:ext cx="4139225" cy="55956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54789" y="6540500"/>
            <a:ext cx="280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Réservoirs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biodiversité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_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Extrait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d’un</a:t>
            </a:r>
            <a:r>
              <a:rPr dirty="0" sz="1200" spc="-5">
                <a:latin typeface="Calibri"/>
                <a:cs typeface="Calibri"/>
              </a:rPr>
              <a:t> SCoT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504" y="1033608"/>
            <a:ext cx="4001712" cy="558591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22113" y="6552703"/>
            <a:ext cx="2667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Continuités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écologiques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_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Extrait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d’un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PLUi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026" y="155651"/>
            <a:ext cx="4252595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 spc="-5"/>
              <a:t> </a:t>
            </a:r>
            <a:r>
              <a:rPr dirty="0" spc="20"/>
              <a:t>de</a:t>
            </a:r>
            <a:r>
              <a:rPr dirty="0" spc="10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39623"/>
            <a:ext cx="9153525" cy="2394585"/>
            <a:chOff x="-4762" y="39623"/>
            <a:chExt cx="9153525" cy="2394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672335"/>
              <a:ext cx="9144000" cy="757555"/>
            </a:xfrm>
            <a:custGeom>
              <a:avLst/>
              <a:gdLst/>
              <a:ahLst/>
              <a:cxnLst/>
              <a:rect l="l" t="t" r="r" b="b"/>
              <a:pathLst>
                <a:path w="9144000" h="757555">
                  <a:moveTo>
                    <a:pt x="0" y="757110"/>
                  </a:moveTo>
                  <a:lnTo>
                    <a:pt x="9144000" y="757110"/>
                  </a:lnTo>
                </a:path>
                <a:path w="9144000" h="757555">
                  <a:moveTo>
                    <a:pt x="9144000" y="0"/>
                  </a:moveTo>
                  <a:lnTo>
                    <a:pt x="0" y="0"/>
                  </a:lnTo>
                  <a:lnTo>
                    <a:pt x="0" y="75711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845934"/>
              <a:ext cx="9144000" cy="826769"/>
            </a:xfrm>
            <a:custGeom>
              <a:avLst/>
              <a:gdLst/>
              <a:ahLst/>
              <a:cxnLst/>
              <a:rect l="l" t="t" r="r" b="b"/>
              <a:pathLst>
                <a:path w="9144000" h="826769">
                  <a:moveTo>
                    <a:pt x="0" y="826395"/>
                  </a:moveTo>
                  <a:lnTo>
                    <a:pt x="9144000" y="82639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6395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730" y="867366"/>
            <a:ext cx="8976360" cy="15151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355"/>
              </a:spcBef>
            </a:pP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traduction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TVB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documents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d’urbanisme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un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PàC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incitatif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et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3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niveaux</a:t>
            </a:r>
            <a:r>
              <a:rPr dirty="0" sz="2350" spc="-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d’information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 intégrer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par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BE</a:t>
            </a:r>
            <a:endParaRPr sz="2350">
              <a:latin typeface="Calibri Light"/>
              <a:cs typeface="Calibri Light"/>
            </a:endParaRPr>
          </a:p>
          <a:p>
            <a:pPr marL="12700">
              <a:lnSpc>
                <a:spcPts val="1860"/>
              </a:lnSpc>
              <a:spcBef>
                <a:spcPts val="805"/>
              </a:spcBef>
            </a:pP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80" b="1">
                <a:solidFill>
                  <a:srgbClr val="ED7D31"/>
                </a:solidFill>
                <a:latin typeface="Arial"/>
                <a:cs typeface="Arial"/>
              </a:rPr>
              <a:t>H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85" b="1">
                <a:solidFill>
                  <a:srgbClr val="ED7D31"/>
                </a:solidFill>
                <a:latin typeface="Arial"/>
                <a:cs typeface="Arial"/>
              </a:rPr>
              <a:t>2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1009015">
              <a:lnSpc>
                <a:spcPts val="1700"/>
              </a:lnSpc>
              <a:spcBef>
                <a:spcPts val="180"/>
              </a:spcBef>
            </a:pP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DISPOSITIONS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ED7D31"/>
                </a:solidFill>
                <a:latin typeface="Arial"/>
                <a:cs typeface="Arial"/>
              </a:rPr>
              <a:t>PERTINENTES</a:t>
            </a:r>
            <a:r>
              <a:rPr dirty="0" sz="1600" spc="-6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ED7D31"/>
                </a:solidFill>
                <a:latin typeface="Arial"/>
                <a:cs typeface="Arial"/>
              </a:rPr>
              <a:t>(gris)</a:t>
            </a:r>
            <a:r>
              <a:rPr dirty="0" sz="1600" spc="-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INSERER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DANS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LE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VOLET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14" b="1">
                <a:solidFill>
                  <a:srgbClr val="ED7D31"/>
                </a:solidFill>
                <a:latin typeface="Arial"/>
                <a:cs typeface="Arial"/>
              </a:rPr>
              <a:t>PAS</a:t>
            </a:r>
            <a:r>
              <a:rPr dirty="0" sz="1600" spc="-114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240" b="1">
                <a:solidFill>
                  <a:srgbClr val="ED7D31"/>
                </a:solidFill>
                <a:latin typeface="Arial"/>
                <a:cs typeface="Arial"/>
              </a:rPr>
              <a:t>/</a:t>
            </a:r>
            <a:r>
              <a:rPr dirty="0" sz="1600" spc="2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PADD</a:t>
            </a: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DES </a:t>
            </a:r>
            <a:r>
              <a:rPr dirty="0" sz="1600" spc="-4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ED7D31"/>
                </a:solidFill>
                <a:latin typeface="Arial"/>
                <a:cs typeface="Arial"/>
              </a:rPr>
              <a:t>DOCUMENTS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ED7D31"/>
                </a:solidFill>
                <a:latin typeface="Arial"/>
                <a:cs typeface="Arial"/>
              </a:rPr>
              <a:t>DE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ED7D31"/>
                </a:solidFill>
                <a:latin typeface="Arial"/>
                <a:cs typeface="Arial"/>
              </a:rPr>
              <a:t>PLANIFICATION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3063" y="3079759"/>
            <a:ext cx="4675347" cy="36589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300" y="3057417"/>
            <a:ext cx="3607048" cy="294828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4763" y="2806700"/>
            <a:ext cx="29705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Ex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dispositions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pertinentes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_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section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«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TVB</a:t>
            </a:r>
            <a:r>
              <a:rPr dirty="0" sz="1200">
                <a:latin typeface="Calibri"/>
                <a:cs typeface="Calibri"/>
              </a:rPr>
              <a:t> 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1890" y="2806700"/>
            <a:ext cx="37230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Ex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dispositions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pertinentes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_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section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«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Milieux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naturels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»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026" y="155651"/>
            <a:ext cx="4252595" cy="4438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25"/>
              <a:t>PNR</a:t>
            </a:r>
            <a:r>
              <a:rPr dirty="0" spc="-5"/>
              <a:t> </a:t>
            </a:r>
            <a:r>
              <a:rPr dirty="0" spc="20"/>
              <a:t>de</a:t>
            </a:r>
            <a:r>
              <a:rPr dirty="0" spc="10"/>
              <a:t> </a:t>
            </a:r>
            <a:r>
              <a:rPr dirty="0" spc="25"/>
              <a:t>Lorraine-</a:t>
            </a:r>
            <a:r>
              <a:rPr dirty="0" spc="10"/>
              <a:t> </a:t>
            </a:r>
            <a:r>
              <a:rPr dirty="0" spc="-5"/>
              <a:t>Témoignage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4762" y="39623"/>
            <a:ext cx="9153525" cy="2394585"/>
            <a:chOff x="-4762" y="39623"/>
            <a:chExt cx="9153525" cy="2394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728" y="39623"/>
              <a:ext cx="947927" cy="795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7080" y="65328"/>
              <a:ext cx="843641" cy="6902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845934"/>
              <a:ext cx="9144000" cy="826769"/>
            </a:xfrm>
            <a:custGeom>
              <a:avLst/>
              <a:gdLst/>
              <a:ahLst/>
              <a:cxnLst/>
              <a:rect l="l" t="t" r="r" b="b"/>
              <a:pathLst>
                <a:path w="9144000" h="826769">
                  <a:moveTo>
                    <a:pt x="0" y="826395"/>
                  </a:moveTo>
                  <a:lnTo>
                    <a:pt x="9144000" y="82639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6395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672335"/>
              <a:ext cx="9144000" cy="757555"/>
            </a:xfrm>
            <a:custGeom>
              <a:avLst/>
              <a:gdLst/>
              <a:ahLst/>
              <a:cxnLst/>
              <a:rect l="l" t="t" r="r" b="b"/>
              <a:pathLst>
                <a:path w="9144000" h="757555">
                  <a:moveTo>
                    <a:pt x="0" y="757110"/>
                  </a:moveTo>
                  <a:lnTo>
                    <a:pt x="9144000" y="757110"/>
                  </a:lnTo>
                </a:path>
                <a:path w="9144000" h="757555">
                  <a:moveTo>
                    <a:pt x="9144000" y="0"/>
                  </a:moveTo>
                  <a:lnTo>
                    <a:pt x="0" y="0"/>
                  </a:lnTo>
                  <a:lnTo>
                    <a:pt x="0" y="75711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730" y="867366"/>
            <a:ext cx="8009890" cy="15151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355"/>
              </a:spcBef>
            </a:pP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traduction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de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la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TVB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dans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les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documents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d’urbanisme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: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un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PàC </a:t>
            </a:r>
            <a:r>
              <a:rPr dirty="0" sz="2350" spc="-5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incitatif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et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3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niveaux</a:t>
            </a:r>
            <a:r>
              <a:rPr dirty="0" sz="2350" spc="10">
                <a:solidFill>
                  <a:srgbClr val="028768"/>
                </a:solidFill>
                <a:latin typeface="Calibri Light"/>
                <a:cs typeface="Calibri Light"/>
              </a:rPr>
              <a:t> d’information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5">
                <a:solidFill>
                  <a:srgbClr val="028768"/>
                </a:solidFill>
                <a:latin typeface="Calibri Light"/>
                <a:cs typeface="Calibri Light"/>
              </a:rPr>
              <a:t>intégrer</a:t>
            </a:r>
            <a:r>
              <a:rPr dirty="0" sz="2350" spc="20">
                <a:solidFill>
                  <a:srgbClr val="028768"/>
                </a:solidFill>
                <a:latin typeface="Calibri Light"/>
                <a:cs typeface="Calibri Light"/>
              </a:rPr>
              <a:t> par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les</a:t>
            </a:r>
            <a:r>
              <a:rPr dirty="0" sz="2350" spc="15">
                <a:solidFill>
                  <a:srgbClr val="028768"/>
                </a:solidFill>
                <a:latin typeface="Calibri Light"/>
                <a:cs typeface="Calibri Light"/>
              </a:rPr>
              <a:t> </a:t>
            </a:r>
            <a:r>
              <a:rPr dirty="0" sz="2350" spc="25">
                <a:solidFill>
                  <a:srgbClr val="028768"/>
                </a:solidFill>
                <a:latin typeface="Calibri Light"/>
                <a:cs typeface="Calibri Light"/>
              </a:rPr>
              <a:t>BE</a:t>
            </a:r>
            <a:endParaRPr sz="2350">
              <a:latin typeface="Calibri Light"/>
              <a:cs typeface="Calibri Light"/>
            </a:endParaRPr>
          </a:p>
          <a:p>
            <a:pPr marL="12700">
              <a:lnSpc>
                <a:spcPts val="1860"/>
              </a:lnSpc>
              <a:spcBef>
                <a:spcPts val="805"/>
              </a:spcBef>
            </a:pPr>
            <a:r>
              <a:rPr dirty="0" sz="1600" spc="-125" b="1">
                <a:solidFill>
                  <a:srgbClr val="ED7D31"/>
                </a:solidFill>
                <a:latin typeface="Arial"/>
                <a:cs typeface="Arial"/>
              </a:rPr>
              <a:t>C</a:t>
            </a:r>
            <a:r>
              <a:rPr dirty="0" sz="1600" spc="80" b="1">
                <a:solidFill>
                  <a:srgbClr val="ED7D31"/>
                </a:solidFill>
                <a:latin typeface="Arial"/>
                <a:cs typeface="Arial"/>
              </a:rPr>
              <a:t>H</a:t>
            </a:r>
            <a:r>
              <a:rPr dirty="0" sz="1600" spc="40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P</a:t>
            </a:r>
            <a:r>
              <a:rPr dirty="0" sz="1600" spc="25" b="1">
                <a:solidFill>
                  <a:srgbClr val="ED7D31"/>
                </a:solidFill>
                <a:latin typeface="Arial"/>
                <a:cs typeface="Arial"/>
              </a:rPr>
              <a:t>I</a:t>
            </a:r>
            <a:r>
              <a:rPr dirty="0" sz="1600" spc="-60" b="1">
                <a:solidFill>
                  <a:srgbClr val="ED7D31"/>
                </a:solidFill>
                <a:latin typeface="Arial"/>
                <a:cs typeface="Arial"/>
              </a:rPr>
              <a:t>T</a:t>
            </a:r>
            <a:r>
              <a:rPr dirty="0" sz="1600" spc="-150" b="1">
                <a:solidFill>
                  <a:srgbClr val="ED7D31"/>
                </a:solidFill>
                <a:latin typeface="Arial"/>
                <a:cs typeface="Arial"/>
              </a:rPr>
              <a:t>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E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85" b="1">
                <a:solidFill>
                  <a:srgbClr val="ED7D31"/>
                </a:solidFill>
                <a:latin typeface="Arial"/>
                <a:cs typeface="Arial"/>
              </a:rPr>
              <a:t>3</a:t>
            </a:r>
            <a:r>
              <a:rPr dirty="0" sz="1600" spc="-5">
                <a:solidFill>
                  <a:srgbClr val="ED7D31"/>
                </a:solidFill>
                <a:latin typeface="Times New Roman"/>
                <a:cs typeface="Times New Roman"/>
              </a:rPr>
              <a:t> </a:t>
            </a:r>
            <a:r>
              <a:rPr dirty="0" sz="1600" spc="-120" b="1">
                <a:solidFill>
                  <a:srgbClr val="ED7D31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12700" marR="74295">
              <a:lnSpc>
                <a:spcPts val="1700"/>
              </a:lnSpc>
              <a:spcBef>
                <a:spcPts val="180"/>
              </a:spcBef>
            </a:pP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DECLINAISONS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A</a:t>
            </a:r>
            <a:r>
              <a:rPr dirty="0" sz="1600" spc="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INSERER</a:t>
            </a:r>
            <a:r>
              <a:rPr dirty="0" sz="1600" spc="-9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DANS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LE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VOLET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DOO</a:t>
            </a:r>
            <a:r>
              <a:rPr dirty="0" sz="1600" spc="7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</a:t>
            </a:r>
            <a:r>
              <a:rPr dirty="0" sz="1600" spc="-1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DES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SCoT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ET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DANS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LE</a:t>
            </a:r>
            <a:r>
              <a:rPr dirty="0" sz="1600" spc="-10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ED7D31"/>
                </a:solidFill>
                <a:latin typeface="Arial"/>
                <a:cs typeface="Arial"/>
              </a:rPr>
              <a:t>VOLET </a:t>
            </a:r>
            <a:r>
              <a:rPr dirty="0" sz="1600" spc="-43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REGLEMENTAIRE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ED7D31"/>
                </a:solidFill>
                <a:latin typeface="Arial"/>
                <a:cs typeface="Arial"/>
              </a:rPr>
              <a:t>DES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ED7D31"/>
                </a:solidFill>
                <a:latin typeface="Arial"/>
                <a:cs typeface="Arial"/>
              </a:rPr>
              <a:t>PLU(i)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«</a:t>
            </a:r>
            <a:r>
              <a:rPr dirty="0" sz="1600" spc="-5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REGLEMENT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75" b="1">
                <a:solidFill>
                  <a:srgbClr val="ED7D31"/>
                </a:solidFill>
                <a:latin typeface="Arial"/>
                <a:cs typeface="Arial"/>
              </a:rPr>
              <a:t>ECRIT,</a:t>
            </a:r>
            <a:r>
              <a:rPr dirty="0" sz="1600" spc="-45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ED7D31"/>
                </a:solidFill>
                <a:latin typeface="Arial"/>
                <a:cs typeface="Arial"/>
              </a:rPr>
              <a:t>GRAPHIQUE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80" b="1">
                <a:solidFill>
                  <a:srgbClr val="ED7D31"/>
                </a:solidFill>
                <a:latin typeface="Arial"/>
                <a:cs typeface="Arial"/>
              </a:rPr>
              <a:t>ET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55" b="1">
                <a:solidFill>
                  <a:srgbClr val="ED7D31"/>
                </a:solidFill>
                <a:latin typeface="Arial"/>
                <a:cs typeface="Arial"/>
              </a:rPr>
              <a:t>LES</a:t>
            </a:r>
            <a:r>
              <a:rPr dirty="0" sz="1600" spc="-4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ED7D31"/>
                </a:solidFill>
                <a:latin typeface="Arial"/>
                <a:cs typeface="Arial"/>
              </a:rPr>
              <a:t>OAP</a:t>
            </a:r>
            <a:r>
              <a:rPr dirty="0" sz="1600" spc="-50" b="1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dirty="0" sz="1600" spc="-135" b="1">
                <a:solidFill>
                  <a:srgbClr val="ED7D31"/>
                </a:solidFill>
                <a:latin typeface="Arial"/>
                <a:cs typeface="Arial"/>
              </a:rPr>
              <a:t>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4173" y="2571053"/>
            <a:ext cx="5317490" cy="4135120"/>
          </a:xfrm>
          <a:custGeom>
            <a:avLst/>
            <a:gdLst/>
            <a:ahLst/>
            <a:cxnLst/>
            <a:rect l="l" t="t" r="r" b="b"/>
            <a:pathLst>
              <a:path w="5317490" h="4135120">
                <a:moveTo>
                  <a:pt x="5317134" y="0"/>
                </a:moveTo>
                <a:lnTo>
                  <a:pt x="0" y="0"/>
                </a:lnTo>
                <a:lnTo>
                  <a:pt x="0" y="4134992"/>
                </a:lnTo>
                <a:lnTo>
                  <a:pt x="5317134" y="4134992"/>
                </a:lnTo>
                <a:lnTo>
                  <a:pt x="5317134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02893" y="2566452"/>
            <a:ext cx="5160645" cy="4055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84150" marR="5080" indent="-171450">
              <a:lnSpc>
                <a:spcPct val="1218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Gérer,</a:t>
            </a: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animer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poursuivre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mise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œuvre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réseau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Natura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2000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: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intégrer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orientations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DOCOB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PLU(i)</a:t>
            </a:r>
            <a:endParaRPr sz="1100">
              <a:latin typeface="Calibri"/>
              <a:cs typeface="Calibri"/>
            </a:endParaRPr>
          </a:p>
          <a:p>
            <a:pPr algn="just" marL="184150" marR="5715" indent="-171450">
              <a:lnSpc>
                <a:spcPct val="112700"/>
              </a:lnSpc>
              <a:spcBef>
                <a:spcPts val="2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restaurer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humides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étangs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ordinaires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forte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valeur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écologique</a:t>
            </a:r>
            <a:endParaRPr sz="1100">
              <a:latin typeface="Calibri"/>
              <a:cs typeface="Calibri"/>
            </a:endParaRPr>
          </a:p>
          <a:p>
            <a:pPr algn="just" lvl="1" marL="641350" marR="5715" indent="-171450">
              <a:lnSpc>
                <a:spcPct val="112700"/>
              </a:lnSpc>
              <a:spcBef>
                <a:spcPts val="20"/>
              </a:spcBef>
              <a:buFont typeface="Wingdings"/>
              <a:buChar char=""/>
              <a:tabLst>
                <a:tab pos="641985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humides,</a:t>
            </a:r>
            <a:r>
              <a:rPr dirty="0" sz="11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étangs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(anciennes)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gravières,</a:t>
            </a:r>
            <a:r>
              <a:rPr dirty="0" sz="11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mares</a:t>
            </a:r>
            <a:r>
              <a:rPr dirty="0" sz="11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1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cours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d’eau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par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classement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(ou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As)</a:t>
            </a:r>
            <a:endParaRPr sz="1100">
              <a:latin typeface="Calibri"/>
              <a:cs typeface="Calibri"/>
            </a:endParaRPr>
          </a:p>
          <a:p>
            <a:pPr algn="just" lvl="1" marL="641350" marR="5080" indent="-171450">
              <a:lnSpc>
                <a:spcPts val="1580"/>
              </a:lnSpc>
              <a:spcBef>
                <a:spcPts val="30"/>
              </a:spcBef>
              <a:buFont typeface="Wingdings"/>
              <a:buChar char=""/>
              <a:tabLst>
                <a:tab pos="641985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Identifier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préserver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humides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et/ou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mares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ne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trouvant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u="sng" sz="1100" spc="-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et/ou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qui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sont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pas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inscrite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SDAGE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au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titre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l’article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L151-23</a:t>
            </a:r>
            <a:endParaRPr sz="1100">
              <a:latin typeface="Calibri"/>
              <a:cs typeface="Calibri"/>
            </a:endParaRPr>
          </a:p>
          <a:p>
            <a:pPr algn="just" marL="184150" indent="-172085">
              <a:lnSpc>
                <a:spcPts val="1310"/>
              </a:lnSpc>
              <a:spcBef>
                <a:spcPts val="60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restaurer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cours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Calibri"/>
                <a:cs typeface="Calibri"/>
              </a:rPr>
              <a:t>d’eau,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leur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lit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majeur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têtes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bassin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lvl="1" marL="640715" marR="5080" indent="-171450">
              <a:lnSpc>
                <a:spcPts val="1300"/>
              </a:lnSpc>
              <a:spcBef>
                <a:spcPts val="50"/>
              </a:spcBef>
              <a:buFont typeface="Wingdings"/>
              <a:buChar char=""/>
              <a:tabLst>
                <a:tab pos="641985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Assurer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préservation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cours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d’eau</a:t>
            </a:r>
            <a:r>
              <a:rPr dirty="0" sz="11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rendant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inconstructible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une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bande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10m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part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et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d’autre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berges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compris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l’enveloppe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urbaine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la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commune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(zones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AU)</a:t>
            </a:r>
            <a:endParaRPr sz="1100">
              <a:latin typeface="Calibri"/>
              <a:cs typeface="Calibri"/>
            </a:endParaRPr>
          </a:p>
          <a:p>
            <a:pPr algn="just" lvl="1" marL="641350" marR="5715" indent="-171450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641985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ripisylves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(boisements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rives)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les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restaurer</a:t>
            </a:r>
            <a:r>
              <a:rPr dirty="0" sz="11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besoin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L151- </a:t>
            </a:r>
            <a:r>
              <a:rPr dirty="0" sz="11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EBC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183515" marR="5715" indent="-171450">
              <a:lnSpc>
                <a:spcPts val="1300"/>
              </a:lnSpc>
              <a:spcBef>
                <a:spcPts val="325"/>
              </a:spcBef>
              <a:buFont typeface="Arial MT"/>
              <a:buChar char="•"/>
              <a:tabLst>
                <a:tab pos="184150" algn="l"/>
              </a:tabLst>
            </a:pP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Prendre</a:t>
            </a:r>
            <a:r>
              <a:rPr dirty="0" sz="11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compte</a:t>
            </a:r>
            <a:r>
              <a:rPr dirty="0" sz="1100" spc="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1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préserver</a:t>
            </a:r>
            <a:r>
              <a:rPr dirty="0" sz="11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prairies</a:t>
            </a:r>
            <a:r>
              <a:rPr dirty="0" sz="11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Calibri"/>
                <a:cs typeface="Calibri"/>
              </a:rPr>
              <a:t>remarquables</a:t>
            </a:r>
            <a:r>
              <a:rPr dirty="0" sz="11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1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territoire</a:t>
            </a:r>
            <a:r>
              <a:rPr dirty="0" sz="11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1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11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classement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adapté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constructible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(N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As)</a:t>
            </a:r>
            <a:endParaRPr sz="1100">
              <a:latin typeface="Calibri"/>
              <a:cs typeface="Calibri"/>
            </a:endParaRPr>
          </a:p>
          <a:p>
            <a:pPr lvl="1" marL="641350" indent="-172085">
              <a:lnSpc>
                <a:spcPts val="1275"/>
              </a:lnSpc>
              <a:buFont typeface="Wingdings"/>
              <a:buChar char=""/>
              <a:tabLst>
                <a:tab pos="641350" algn="l"/>
                <a:tab pos="1367790" algn="l"/>
                <a:tab pos="1650364" algn="l"/>
                <a:tab pos="2326640" algn="l"/>
                <a:tab pos="2710815" algn="l"/>
                <a:tab pos="3290570" algn="l"/>
                <a:tab pos="4006215" algn="l"/>
                <a:tab pos="4352290" algn="l"/>
                <a:tab pos="5047615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Mai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ampli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è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100">
              <a:latin typeface="Calibri"/>
              <a:cs typeface="Calibri"/>
            </a:endParaRPr>
          </a:p>
          <a:p>
            <a:pPr marL="640715" marR="6350">
              <a:lnSpc>
                <a:spcPts val="1300"/>
              </a:lnSpc>
              <a:spcBef>
                <a:spcPts val="135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multifonctionnalité</a:t>
            </a:r>
            <a:r>
              <a:rPr dirty="0" sz="11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1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forêt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par</a:t>
            </a:r>
            <a:r>
              <a:rPr dirty="0" sz="11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11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classement</a:t>
            </a:r>
            <a:r>
              <a:rPr dirty="0" sz="11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zone</a:t>
            </a:r>
            <a:r>
              <a:rPr dirty="0" sz="11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1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permettant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dirty="0" sz="1100" spc="-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gestion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raisonnée.</a:t>
            </a:r>
            <a:endParaRPr sz="1100">
              <a:latin typeface="Calibri"/>
              <a:cs typeface="Calibri"/>
            </a:endParaRPr>
          </a:p>
          <a:p>
            <a:pPr lvl="1" marL="641350" indent="-172085">
              <a:lnSpc>
                <a:spcPts val="1240"/>
              </a:lnSpc>
              <a:buFont typeface="Wingdings"/>
              <a:buChar char=""/>
              <a:tabLst>
                <a:tab pos="641350" algn="l"/>
              </a:tabLst>
            </a:pP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Assurer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r>
              <a:rPr dirty="0" sz="11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1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espaces</a:t>
            </a:r>
            <a:r>
              <a:rPr dirty="0" sz="11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forestiers</a:t>
            </a:r>
            <a:r>
              <a:rPr dirty="0" sz="11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1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11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documents</a:t>
            </a:r>
            <a:r>
              <a:rPr dirty="0" sz="11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d’urbanisme</a:t>
            </a:r>
            <a:endParaRPr sz="1100">
              <a:latin typeface="Calibri"/>
              <a:cs typeface="Calibri"/>
            </a:endParaRPr>
          </a:p>
          <a:p>
            <a:pPr marL="640715" marR="5715">
              <a:lnSpc>
                <a:spcPts val="1320"/>
              </a:lnSpc>
              <a:spcBef>
                <a:spcPts val="3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grâce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1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mise</a:t>
            </a:r>
            <a:r>
              <a:rPr dirty="0" sz="11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d'un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zonage</a:t>
            </a:r>
            <a:r>
              <a:rPr dirty="0" sz="11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N,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d'une</a:t>
            </a:r>
            <a:r>
              <a:rPr dirty="0" sz="11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prescription</a:t>
            </a:r>
            <a:r>
              <a:rPr dirty="0" sz="11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graphique</a:t>
            </a:r>
            <a:r>
              <a:rPr dirty="0" sz="11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EBC</a:t>
            </a:r>
            <a:r>
              <a:rPr dirty="0" sz="11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ou </a:t>
            </a:r>
            <a:r>
              <a:rPr dirty="0" sz="1100" spc="-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bosquets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100" y="2552752"/>
            <a:ext cx="4009390" cy="4048125"/>
            <a:chOff x="38100" y="2552752"/>
            <a:chExt cx="4009390" cy="404812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2552752"/>
              <a:ext cx="3624783" cy="40160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6424" y="3147637"/>
              <a:ext cx="694690" cy="1039494"/>
            </a:xfrm>
            <a:custGeom>
              <a:avLst/>
              <a:gdLst/>
              <a:ahLst/>
              <a:cxnLst/>
              <a:rect l="l" t="t" r="r" b="b"/>
              <a:pathLst>
                <a:path w="694689" h="1039495">
                  <a:moveTo>
                    <a:pt x="347090" y="0"/>
                  </a:moveTo>
                  <a:lnTo>
                    <a:pt x="347090" y="259759"/>
                  </a:lnTo>
                  <a:lnTo>
                    <a:pt x="0" y="259759"/>
                  </a:lnTo>
                  <a:lnTo>
                    <a:pt x="0" y="779240"/>
                  </a:lnTo>
                  <a:lnTo>
                    <a:pt x="347090" y="779240"/>
                  </a:lnTo>
                  <a:lnTo>
                    <a:pt x="347090" y="1038974"/>
                  </a:lnTo>
                  <a:lnTo>
                    <a:pt x="694207" y="519487"/>
                  </a:lnTo>
                  <a:lnTo>
                    <a:pt x="347090" y="0"/>
                  </a:lnTo>
                  <a:close/>
                </a:path>
              </a:pathLst>
            </a:custGeom>
            <a:solidFill>
              <a:srgbClr val="4472C4">
                <a:alpha val="368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6424" y="3147637"/>
              <a:ext cx="694690" cy="1039494"/>
            </a:xfrm>
            <a:custGeom>
              <a:avLst/>
              <a:gdLst/>
              <a:ahLst/>
              <a:cxnLst/>
              <a:rect l="l" t="t" r="r" b="b"/>
              <a:pathLst>
                <a:path w="694689" h="1039495">
                  <a:moveTo>
                    <a:pt x="0" y="259759"/>
                  </a:moveTo>
                  <a:lnTo>
                    <a:pt x="347090" y="259759"/>
                  </a:lnTo>
                  <a:lnTo>
                    <a:pt x="347090" y="0"/>
                  </a:lnTo>
                  <a:lnTo>
                    <a:pt x="694207" y="519487"/>
                  </a:lnTo>
                  <a:lnTo>
                    <a:pt x="347090" y="1038974"/>
                  </a:lnTo>
                  <a:lnTo>
                    <a:pt x="347090" y="779240"/>
                  </a:lnTo>
                  <a:lnTo>
                    <a:pt x="0" y="779240"/>
                  </a:lnTo>
                  <a:lnTo>
                    <a:pt x="0" y="259759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46551" y="5555233"/>
              <a:ext cx="694690" cy="1039494"/>
            </a:xfrm>
            <a:custGeom>
              <a:avLst/>
              <a:gdLst/>
              <a:ahLst/>
              <a:cxnLst/>
              <a:rect l="l" t="t" r="r" b="b"/>
              <a:pathLst>
                <a:path w="694689" h="1039495">
                  <a:moveTo>
                    <a:pt x="347116" y="0"/>
                  </a:moveTo>
                  <a:lnTo>
                    <a:pt x="347116" y="259753"/>
                  </a:lnTo>
                  <a:lnTo>
                    <a:pt x="0" y="259753"/>
                  </a:lnTo>
                  <a:lnTo>
                    <a:pt x="0" y="779238"/>
                  </a:lnTo>
                  <a:lnTo>
                    <a:pt x="347116" y="779238"/>
                  </a:lnTo>
                  <a:lnTo>
                    <a:pt x="347116" y="1038967"/>
                  </a:lnTo>
                  <a:lnTo>
                    <a:pt x="694207" y="519480"/>
                  </a:lnTo>
                  <a:lnTo>
                    <a:pt x="347116" y="0"/>
                  </a:lnTo>
                  <a:close/>
                </a:path>
              </a:pathLst>
            </a:custGeom>
            <a:solidFill>
              <a:srgbClr val="4472C4">
                <a:alpha val="368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46551" y="5555233"/>
              <a:ext cx="694690" cy="1039494"/>
            </a:xfrm>
            <a:custGeom>
              <a:avLst/>
              <a:gdLst/>
              <a:ahLst/>
              <a:cxnLst/>
              <a:rect l="l" t="t" r="r" b="b"/>
              <a:pathLst>
                <a:path w="694689" h="1039495">
                  <a:moveTo>
                    <a:pt x="0" y="259753"/>
                  </a:moveTo>
                  <a:lnTo>
                    <a:pt x="347116" y="259753"/>
                  </a:lnTo>
                  <a:lnTo>
                    <a:pt x="347116" y="0"/>
                  </a:lnTo>
                  <a:lnTo>
                    <a:pt x="694207" y="519480"/>
                  </a:lnTo>
                  <a:lnTo>
                    <a:pt x="347116" y="1038967"/>
                  </a:lnTo>
                  <a:lnTo>
                    <a:pt x="347116" y="779238"/>
                  </a:lnTo>
                  <a:lnTo>
                    <a:pt x="0" y="779238"/>
                  </a:lnTo>
                  <a:lnTo>
                    <a:pt x="0" y="259753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2021-11-10T17:58:03Z</dcterms:created>
  <dcterms:modified xsi:type="dcterms:W3CDTF">2021-11-10T17:58:03Z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2021-07-22T00:00:00Z</vt:filetime>
  </property>
  <property fmtid="{D5CDD505-2E9C-101B-9397-08002B2CF9AE}" pid="3" name="LastSaved">
    <vt:filetime>2021-11-10T00:00:00Z</vt:filetime>
  </property>
</Properties>
</file>