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43B0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43B0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43856"/>
            <a:ext cx="2056638" cy="191185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922520"/>
            <a:ext cx="2057400" cy="1935480"/>
          </a:xfrm>
          <a:custGeom>
            <a:avLst/>
            <a:gdLst/>
            <a:ahLst/>
            <a:cxnLst/>
            <a:rect l="l" t="t" r="r" b="b"/>
            <a:pathLst>
              <a:path w="2057400" h="1935479">
                <a:moveTo>
                  <a:pt x="381000" y="0"/>
                </a:moveTo>
                <a:lnTo>
                  <a:pt x="332435" y="689"/>
                </a:lnTo>
                <a:lnTo>
                  <a:pt x="284213" y="2747"/>
                </a:lnTo>
                <a:lnTo>
                  <a:pt x="236353" y="6153"/>
                </a:lnTo>
                <a:lnTo>
                  <a:pt x="188871" y="10889"/>
                </a:lnTo>
                <a:lnTo>
                  <a:pt x="141788" y="16937"/>
                </a:lnTo>
                <a:lnTo>
                  <a:pt x="95123" y="24277"/>
                </a:lnTo>
                <a:lnTo>
                  <a:pt x="48892" y="32892"/>
                </a:lnTo>
                <a:lnTo>
                  <a:pt x="3116" y="42763"/>
                </a:lnTo>
                <a:lnTo>
                  <a:pt x="0" y="43527"/>
                </a:lnTo>
                <a:lnTo>
                  <a:pt x="0" y="1935478"/>
                </a:lnTo>
                <a:lnTo>
                  <a:pt x="2037336" y="1935478"/>
                </a:lnTo>
                <a:lnTo>
                  <a:pt x="2040462" y="1915611"/>
                </a:lnTo>
                <a:lnTo>
                  <a:pt x="2046510" y="1868528"/>
                </a:lnTo>
                <a:lnTo>
                  <a:pt x="2051246" y="1821046"/>
                </a:lnTo>
                <a:lnTo>
                  <a:pt x="2054652" y="1773186"/>
                </a:lnTo>
                <a:lnTo>
                  <a:pt x="2056710" y="1724964"/>
                </a:lnTo>
                <a:lnTo>
                  <a:pt x="2057400" y="1676399"/>
                </a:lnTo>
                <a:lnTo>
                  <a:pt x="2056710" y="1627835"/>
                </a:lnTo>
                <a:lnTo>
                  <a:pt x="2054652" y="1579613"/>
                </a:lnTo>
                <a:lnTo>
                  <a:pt x="2051246" y="1531753"/>
                </a:lnTo>
                <a:lnTo>
                  <a:pt x="2046510" y="1484271"/>
                </a:lnTo>
                <a:lnTo>
                  <a:pt x="2040462" y="1437188"/>
                </a:lnTo>
                <a:lnTo>
                  <a:pt x="2033121" y="1390523"/>
                </a:lnTo>
                <a:lnTo>
                  <a:pt x="2024506" y="1344292"/>
                </a:lnTo>
                <a:lnTo>
                  <a:pt x="2014635" y="1298516"/>
                </a:lnTo>
                <a:lnTo>
                  <a:pt x="2003527" y="1253213"/>
                </a:lnTo>
                <a:lnTo>
                  <a:pt x="1991201" y="1208401"/>
                </a:lnTo>
                <a:lnTo>
                  <a:pt x="1977676" y="1164099"/>
                </a:lnTo>
                <a:lnTo>
                  <a:pt x="1962969" y="1120326"/>
                </a:lnTo>
                <a:lnTo>
                  <a:pt x="1947100" y="1077101"/>
                </a:lnTo>
                <a:lnTo>
                  <a:pt x="1930087" y="1034441"/>
                </a:lnTo>
                <a:lnTo>
                  <a:pt x="1911948" y="992366"/>
                </a:lnTo>
                <a:lnTo>
                  <a:pt x="1892704" y="950895"/>
                </a:lnTo>
                <a:lnTo>
                  <a:pt x="1872371" y="910045"/>
                </a:lnTo>
                <a:lnTo>
                  <a:pt x="1850970" y="869836"/>
                </a:lnTo>
                <a:lnTo>
                  <a:pt x="1828517" y="830286"/>
                </a:lnTo>
                <a:lnTo>
                  <a:pt x="1805033" y="791414"/>
                </a:lnTo>
                <a:lnTo>
                  <a:pt x="1780535" y="753238"/>
                </a:lnTo>
                <a:lnTo>
                  <a:pt x="1755043" y="715778"/>
                </a:lnTo>
                <a:lnTo>
                  <a:pt x="1728575" y="679051"/>
                </a:lnTo>
                <a:lnTo>
                  <a:pt x="1701149" y="643077"/>
                </a:lnTo>
                <a:lnTo>
                  <a:pt x="1672785" y="607874"/>
                </a:lnTo>
                <a:lnTo>
                  <a:pt x="1643500" y="573460"/>
                </a:lnTo>
                <a:lnTo>
                  <a:pt x="1613314" y="539855"/>
                </a:lnTo>
                <a:lnTo>
                  <a:pt x="1582245" y="507077"/>
                </a:lnTo>
                <a:lnTo>
                  <a:pt x="1550312" y="475144"/>
                </a:lnTo>
                <a:lnTo>
                  <a:pt x="1517534" y="444076"/>
                </a:lnTo>
                <a:lnTo>
                  <a:pt x="1483928" y="413890"/>
                </a:lnTo>
                <a:lnTo>
                  <a:pt x="1449514" y="384606"/>
                </a:lnTo>
                <a:lnTo>
                  <a:pt x="1414311" y="356242"/>
                </a:lnTo>
                <a:lnTo>
                  <a:pt x="1378337" y="328817"/>
                </a:lnTo>
                <a:lnTo>
                  <a:pt x="1341610" y="302349"/>
                </a:lnTo>
                <a:lnTo>
                  <a:pt x="1304149" y="276857"/>
                </a:lnTo>
                <a:lnTo>
                  <a:pt x="1265974" y="252360"/>
                </a:lnTo>
                <a:lnTo>
                  <a:pt x="1227102" y="228876"/>
                </a:lnTo>
                <a:lnTo>
                  <a:pt x="1187552" y="206424"/>
                </a:lnTo>
                <a:lnTo>
                  <a:pt x="1147343" y="185023"/>
                </a:lnTo>
                <a:lnTo>
                  <a:pt x="1106493" y="164691"/>
                </a:lnTo>
                <a:lnTo>
                  <a:pt x="1065022" y="145447"/>
                </a:lnTo>
                <a:lnTo>
                  <a:pt x="1022947" y="127309"/>
                </a:lnTo>
                <a:lnTo>
                  <a:pt x="980288" y="110296"/>
                </a:lnTo>
                <a:lnTo>
                  <a:pt x="937063" y="94428"/>
                </a:lnTo>
                <a:lnTo>
                  <a:pt x="893290" y="79721"/>
                </a:lnTo>
                <a:lnTo>
                  <a:pt x="848989" y="66196"/>
                </a:lnTo>
                <a:lnTo>
                  <a:pt x="804178" y="53870"/>
                </a:lnTo>
                <a:lnTo>
                  <a:pt x="758875" y="42763"/>
                </a:lnTo>
                <a:lnTo>
                  <a:pt x="713100" y="32892"/>
                </a:lnTo>
                <a:lnTo>
                  <a:pt x="666870" y="24277"/>
                </a:lnTo>
                <a:lnTo>
                  <a:pt x="620205" y="16937"/>
                </a:lnTo>
                <a:lnTo>
                  <a:pt x="573123" y="10889"/>
                </a:lnTo>
                <a:lnTo>
                  <a:pt x="525643" y="6153"/>
                </a:lnTo>
                <a:lnTo>
                  <a:pt x="477783" y="2747"/>
                </a:lnTo>
                <a:lnTo>
                  <a:pt x="429562" y="689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36" y="5718047"/>
            <a:ext cx="504444" cy="72085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60" y="6457189"/>
            <a:ext cx="704088" cy="8534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6023" y="6155439"/>
            <a:ext cx="2603754" cy="70027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792994" y="6169050"/>
            <a:ext cx="2313305" cy="688975"/>
          </a:xfrm>
          <a:custGeom>
            <a:avLst/>
            <a:gdLst/>
            <a:ahLst/>
            <a:cxnLst/>
            <a:rect l="l" t="t" r="r" b="b"/>
            <a:pathLst>
              <a:path w="2313304" h="688975">
                <a:moveTo>
                  <a:pt x="2061709" y="0"/>
                </a:moveTo>
                <a:lnTo>
                  <a:pt x="67682" y="209588"/>
                </a:lnTo>
                <a:lnTo>
                  <a:pt x="0" y="688948"/>
                </a:lnTo>
                <a:lnTo>
                  <a:pt x="2312981" y="688948"/>
                </a:lnTo>
                <a:lnTo>
                  <a:pt x="20617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792994" y="6169050"/>
            <a:ext cx="2313305" cy="688975"/>
          </a:xfrm>
          <a:custGeom>
            <a:avLst/>
            <a:gdLst/>
            <a:ahLst/>
            <a:cxnLst/>
            <a:rect l="l" t="t" r="r" b="b"/>
            <a:pathLst>
              <a:path w="2313304" h="688975">
                <a:moveTo>
                  <a:pt x="0" y="688948"/>
                </a:moveTo>
                <a:lnTo>
                  <a:pt x="67682" y="209588"/>
                </a:lnTo>
                <a:lnTo>
                  <a:pt x="2061709" y="0"/>
                </a:lnTo>
                <a:lnTo>
                  <a:pt x="2312981" y="688948"/>
                </a:lnTo>
              </a:path>
            </a:pathLst>
          </a:custGeom>
          <a:ln w="255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898379" cy="571804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57771" y="0"/>
            <a:ext cx="3348228" cy="12451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843B0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8596" y="220472"/>
            <a:ext cx="8988806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843B0C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289" y="1517396"/>
            <a:ext cx="9345421" cy="172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jpg"/><Relationship Id="rId11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1543" y="1338198"/>
            <a:ext cx="1267460" cy="514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565150">
              <a:lnSpc>
                <a:spcPct val="101899"/>
              </a:lnSpc>
              <a:spcBef>
                <a:spcPts val="95"/>
              </a:spcBef>
            </a:pP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0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dirty="0" sz="1050" spc="-5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el  </a:t>
            </a:r>
            <a:r>
              <a:rPr dirty="0" sz="1050" b="1">
                <a:solidFill>
                  <a:srgbClr val="FFFFFF"/>
                </a:solidFill>
                <a:latin typeface="Calibri"/>
                <a:cs typeface="Calibri"/>
              </a:rPr>
              <a:t>régional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des Boucles </a:t>
            </a: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0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10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Calibri"/>
                <a:cs typeface="Calibri"/>
              </a:rPr>
              <a:t>Seine</a:t>
            </a:r>
            <a:r>
              <a:rPr dirty="0" sz="10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50" spc="10" b="1">
                <a:solidFill>
                  <a:srgbClr val="FFFFFF"/>
                </a:solidFill>
                <a:latin typeface="Calibri"/>
                <a:cs typeface="Calibri"/>
              </a:rPr>
              <a:t>Normande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1644" y="368808"/>
            <a:ext cx="8549640" cy="6448425"/>
            <a:chOff x="961644" y="368808"/>
            <a:chExt cx="8549640" cy="6448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7603" y="368808"/>
              <a:ext cx="950976" cy="9555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9132" y="5939636"/>
              <a:ext cx="899160" cy="7405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644" y="5754623"/>
              <a:ext cx="1869948" cy="899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60548" y="5908548"/>
              <a:ext cx="1737360" cy="6111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023" y="5875019"/>
              <a:ext cx="772668" cy="8991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8139" y="5888734"/>
              <a:ext cx="853440" cy="8991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3272" y="5913118"/>
              <a:ext cx="1024127" cy="9037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8284" y="374904"/>
              <a:ext cx="1595627" cy="8671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21991" y="2985515"/>
              <a:ext cx="7289200" cy="2293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64379" y="1397508"/>
              <a:ext cx="1444752" cy="9570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439404" y="299161"/>
            <a:ext cx="9105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Mars</a:t>
            </a:r>
            <a:r>
              <a:rPr dirty="0" sz="16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6885" y="1119581"/>
            <a:ext cx="38779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 i="1">
                <a:solidFill>
                  <a:srgbClr val="FFFFFF"/>
                </a:solidFill>
                <a:latin typeface="Calibri"/>
                <a:cs typeface="Calibri"/>
              </a:rPr>
              <a:t>Atelier </a:t>
            </a:r>
            <a:r>
              <a:rPr dirty="0" sz="3600" spc="-5" b="1" i="1">
                <a:solidFill>
                  <a:srgbClr val="FFFFFF"/>
                </a:solidFill>
                <a:latin typeface="Calibri"/>
                <a:cs typeface="Calibri"/>
              </a:rPr>
              <a:t>hors</a:t>
            </a:r>
            <a:r>
              <a:rPr dirty="0" sz="3600" spc="-3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 i="1">
                <a:solidFill>
                  <a:srgbClr val="FFFFFF"/>
                </a:solidFill>
                <a:latin typeface="Calibri"/>
                <a:cs typeface="Calibri"/>
              </a:rPr>
              <a:t>les</a:t>
            </a:r>
            <a:r>
              <a:rPr dirty="0" sz="3600" spc="-25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5" b="1" i="1">
                <a:solidFill>
                  <a:srgbClr val="FFFFFF"/>
                </a:solidFill>
                <a:latin typeface="Calibri"/>
                <a:cs typeface="Calibri"/>
              </a:rPr>
              <a:t>murs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47" y="681302"/>
            <a:ext cx="9548054" cy="46482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2917" y="5380735"/>
            <a:ext cx="5236845" cy="1091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SzPct val="61111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800" spc="-10" b="1">
                <a:latin typeface="Calibri"/>
                <a:cs typeface="Calibri"/>
              </a:rPr>
              <a:t>Premier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contact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lors d’une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visio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la </a:t>
            </a:r>
            <a:r>
              <a:rPr dirty="0" sz="1800" spc="-10" b="1">
                <a:latin typeface="Calibri"/>
                <a:cs typeface="Calibri"/>
              </a:rPr>
              <a:t>Fédé </a:t>
            </a:r>
            <a:r>
              <a:rPr dirty="0" sz="1800" spc="-5" b="1">
                <a:latin typeface="Calibri"/>
                <a:cs typeface="Calibri"/>
              </a:rPr>
              <a:t>des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parcs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5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SzPct val="61111"/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dirty="0" sz="1800" b="1">
                <a:latin typeface="Calibri"/>
                <a:cs typeface="Calibri"/>
              </a:rPr>
              <a:t>Un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partenariat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développé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sur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deux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années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47356" y="220472"/>
            <a:ext cx="23990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LE</a:t>
            </a:r>
            <a:r>
              <a:rPr dirty="0" spc="-60"/>
              <a:t> </a:t>
            </a:r>
            <a:r>
              <a:rPr dirty="0" spc="-45"/>
              <a:t>PARTENARIAT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036298" y="5405628"/>
            <a:ext cx="1091565" cy="1334770"/>
            <a:chOff x="6036298" y="5405628"/>
            <a:chExt cx="1091565" cy="13347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7836" y="5405628"/>
              <a:ext cx="819912" cy="1170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6298" y="6611491"/>
              <a:ext cx="1073426" cy="128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6664" y="181102"/>
            <a:ext cx="76098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RECHERCHE</a:t>
            </a:r>
            <a:r>
              <a:rPr dirty="0" spc="15"/>
              <a:t> </a:t>
            </a:r>
            <a:r>
              <a:rPr dirty="0" spc="-5"/>
              <a:t>DE</a:t>
            </a:r>
            <a:r>
              <a:rPr dirty="0" spc="5"/>
              <a:t> </a:t>
            </a:r>
            <a:r>
              <a:rPr dirty="0" spc="-10"/>
              <a:t>VILLES</a:t>
            </a:r>
            <a:r>
              <a:rPr dirty="0" spc="5"/>
              <a:t> </a:t>
            </a:r>
            <a:r>
              <a:rPr dirty="0" spc="-40"/>
              <a:t>VOLONTAIRES</a:t>
            </a:r>
            <a:r>
              <a:rPr dirty="0" spc="5"/>
              <a:t> </a:t>
            </a:r>
            <a:r>
              <a:rPr dirty="0" spc="-5"/>
              <a:t>POUR</a:t>
            </a:r>
            <a:r>
              <a:rPr dirty="0" spc="35"/>
              <a:t> </a:t>
            </a:r>
            <a:r>
              <a:rPr dirty="0" spc="-95"/>
              <a:t>L’ATELIER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184" y="1629155"/>
            <a:ext cx="5613904" cy="37962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9110" y="1437894"/>
            <a:ext cx="12388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1235" algn="l"/>
              </a:tabLst>
            </a:pPr>
            <a:r>
              <a:rPr dirty="0" sz="1800" spc="-5">
                <a:latin typeface="Calibri"/>
                <a:cs typeface="Calibri"/>
              </a:rPr>
              <a:t>Sou</a:t>
            </a:r>
            <a:r>
              <a:rPr dirty="0" sz="1800">
                <a:latin typeface="Calibri"/>
                <a:cs typeface="Calibri"/>
              </a:rPr>
              <a:t>hait	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8414" y="1437894"/>
            <a:ext cx="2044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1797050" algn="l"/>
              </a:tabLst>
            </a:pPr>
            <a:r>
              <a:rPr dirty="0" sz="1800">
                <a:latin typeface="Calibri"/>
                <a:cs typeface="Calibri"/>
              </a:rPr>
              <a:t>se	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ap</a:t>
            </a:r>
            <a:r>
              <a:rPr dirty="0" sz="1800" spc="5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h</a:t>
            </a:r>
            <a:r>
              <a:rPr dirty="0" sz="1800">
                <a:latin typeface="Calibri"/>
                <a:cs typeface="Calibri"/>
              </a:rPr>
              <a:t>er	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110" y="1712214"/>
            <a:ext cx="3540125" cy="40055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9525">
              <a:lnSpc>
                <a:spcPct val="114999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communes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sélectionnées</a:t>
            </a:r>
            <a:r>
              <a:rPr dirty="0" sz="1800">
                <a:latin typeface="Calibri"/>
                <a:cs typeface="Calibri"/>
              </a:rPr>
              <a:t> «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Petites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demain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libri"/>
              <a:cs typeface="Calibri"/>
            </a:endParaRPr>
          </a:p>
          <a:p>
            <a:pPr algn="just" marL="12700" marR="5080">
              <a:lnSpc>
                <a:spcPct val="114999"/>
              </a:lnSpc>
              <a:spcBef>
                <a:spcPts val="5"/>
              </a:spcBef>
              <a:tabLst>
                <a:tab pos="1577975" algn="l"/>
                <a:tab pos="2362835" algn="l"/>
              </a:tabLst>
            </a:pPr>
            <a:r>
              <a:rPr dirty="0" sz="1800" spc="-5">
                <a:latin typeface="Calibri"/>
                <a:cs typeface="Calibri"/>
              </a:rPr>
              <a:t>Deux </a:t>
            </a:r>
            <a:r>
              <a:rPr dirty="0" sz="1800">
                <a:latin typeface="Calibri"/>
                <a:cs typeface="Calibri"/>
              </a:rPr>
              <a:t>communes </a:t>
            </a:r>
            <a:r>
              <a:rPr dirty="0" sz="1800" spc="-5">
                <a:latin typeface="Calibri"/>
                <a:cs typeface="Calibri"/>
              </a:rPr>
              <a:t>situées </a:t>
            </a:r>
            <a:r>
              <a:rPr dirty="0" sz="1800">
                <a:latin typeface="Calibri"/>
                <a:cs typeface="Calibri"/>
              </a:rPr>
              <a:t>en </a:t>
            </a:r>
            <a:r>
              <a:rPr dirty="0" sz="1800" spc="-20">
                <a:latin typeface="Calibri"/>
                <a:cs typeface="Calibri"/>
              </a:rPr>
              <a:t>Vallée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Seine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contactées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compte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tenu</a:t>
            </a:r>
            <a:r>
              <a:rPr dirty="0" sz="1800" spc="4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leurs</a:t>
            </a:r>
            <a:r>
              <a:rPr dirty="0" sz="1800" spc="-5">
                <a:latin typeface="Calibri"/>
                <a:cs typeface="Calibri"/>
              </a:rPr>
              <a:t> particularités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(lien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l’eau, 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</a:t>
            </a:r>
            <a:r>
              <a:rPr dirty="0" sz="1800" spc="5">
                <a:latin typeface="Calibri"/>
                <a:cs typeface="Calibri"/>
              </a:rPr>
              <a:t>a</a:t>
            </a:r>
            <a:r>
              <a:rPr dirty="0" sz="1800" spc="-10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 spc="-15">
                <a:latin typeface="Calibri"/>
                <a:cs typeface="Calibri"/>
              </a:rPr>
              <a:t>a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>
                <a:latin typeface="Calibri"/>
                <a:cs typeface="Calibri"/>
              </a:rPr>
              <a:t>n	au	c</a:t>
            </a:r>
            <a:r>
              <a:rPr dirty="0" sz="1800" spc="10">
                <a:latin typeface="Calibri"/>
                <a:cs typeface="Calibri"/>
              </a:rPr>
              <a:t>h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gem</a:t>
            </a:r>
            <a:r>
              <a:rPr dirty="0" sz="1800" spc="5">
                <a:latin typeface="Calibri"/>
                <a:cs typeface="Calibri"/>
              </a:rPr>
              <a:t>e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  </a:t>
            </a:r>
            <a:r>
              <a:rPr dirty="0" sz="1800" spc="-5">
                <a:latin typeface="Calibri"/>
                <a:cs typeface="Calibri"/>
              </a:rPr>
              <a:t>climatique)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Calibri"/>
              <a:cs typeface="Calibri"/>
            </a:endParaRPr>
          </a:p>
          <a:p>
            <a:pPr algn="just" marL="12700" marR="8890">
              <a:lnSpc>
                <a:spcPct val="114999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deux </a:t>
            </a:r>
            <a:r>
              <a:rPr dirty="0" sz="1800" spc="-5">
                <a:latin typeface="Calibri"/>
                <a:cs typeface="Calibri"/>
              </a:rPr>
              <a:t>communes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intéressées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par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démarche.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3919" y="220472"/>
            <a:ext cx="42532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RECHERCHE</a:t>
            </a:r>
            <a:r>
              <a:rPr dirty="0" spc="-20"/>
              <a:t> </a:t>
            </a:r>
            <a:r>
              <a:rPr dirty="0" spc="-5"/>
              <a:t>DE</a:t>
            </a:r>
            <a:r>
              <a:rPr dirty="0" spc="-25"/>
              <a:t> PARTENAIRES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0155" y="1348485"/>
            <a:ext cx="788225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Partenaires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techniques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financiers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acteurs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travaillent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territoires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afin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réaliser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atelier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ancré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contexte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local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-15">
                <a:latin typeface="Calibri"/>
                <a:cs typeface="Calibri"/>
              </a:rPr>
              <a:t> DDTM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76,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l’EPFN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libri"/>
              <a:buChar char="-"/>
            </a:pPr>
            <a:endParaRPr sz="17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SGAR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Normandie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155" y="4641342"/>
            <a:ext cx="57003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D’autres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partenaires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associés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démarche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Syndicat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Bassin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Versant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Caux Seine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Agglomération</a:t>
            </a:r>
            <a:r>
              <a:rPr dirty="0" sz="1800">
                <a:latin typeface="Calibri"/>
                <a:cs typeface="Calibri"/>
              </a:rPr>
              <a:t> et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Métropole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Rouen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Normandie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275" y="1217167"/>
            <a:ext cx="9264015" cy="414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Développer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réflexions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écologique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durable,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entre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approche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7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bâti,</a:t>
            </a:r>
            <a:r>
              <a:rPr dirty="0" sz="1800" spc="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l’espace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urbain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végétal.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Tendre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vers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écologique.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Sensibiliser les étudiants </a:t>
            </a:r>
            <a:r>
              <a:rPr dirty="0" sz="1800">
                <a:latin typeface="Calibri"/>
                <a:cs typeface="Calibri"/>
              </a:rPr>
              <a:t>aux enjeux </a:t>
            </a:r>
            <a:r>
              <a:rPr dirty="0" sz="1800" spc="-5">
                <a:latin typeface="Calibri"/>
                <a:cs typeface="Calibri"/>
              </a:rPr>
              <a:t>actuels </a:t>
            </a:r>
            <a:r>
              <a:rPr dirty="0" sz="1800" spc="-15">
                <a:latin typeface="Calibri"/>
                <a:cs typeface="Calibri"/>
              </a:rPr>
              <a:t>d’aménagement </a:t>
            </a:r>
            <a:r>
              <a:rPr dirty="0" sz="1800" spc="-5">
                <a:latin typeface="Calibri"/>
                <a:cs typeface="Calibri"/>
              </a:rPr>
              <a:t>et </a:t>
            </a:r>
            <a:r>
              <a:rPr dirty="0" sz="1800" spc="-10">
                <a:latin typeface="Calibri"/>
                <a:cs typeface="Calibri"/>
              </a:rPr>
              <a:t>réflexions </a:t>
            </a:r>
            <a:r>
              <a:rPr dirty="0" sz="1800">
                <a:latin typeface="Calibri"/>
                <a:cs typeface="Calibri"/>
              </a:rPr>
              <a:t>menées </a:t>
            </a:r>
            <a:r>
              <a:rPr dirty="0" sz="1800" spc="-5">
                <a:latin typeface="Calibri"/>
                <a:cs typeface="Calibri"/>
              </a:rPr>
              <a:t>dans </a:t>
            </a:r>
            <a:r>
              <a:rPr dirty="0" sz="1800">
                <a:latin typeface="Calibri"/>
                <a:cs typeface="Calibri"/>
              </a:rPr>
              <a:t>une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commune </a:t>
            </a:r>
            <a:r>
              <a:rPr dirty="0" sz="1800" spc="-5">
                <a:latin typeface="Calibri"/>
                <a:cs typeface="Calibri"/>
              </a:rPr>
              <a:t>appartenant </a:t>
            </a:r>
            <a:r>
              <a:rPr dirty="0" sz="1800">
                <a:latin typeface="Calibri"/>
                <a:cs typeface="Calibri"/>
              </a:rPr>
              <a:t>au </a:t>
            </a:r>
            <a:r>
              <a:rPr dirty="0" sz="1800" spc="-10">
                <a:latin typeface="Calibri"/>
                <a:cs typeface="Calibri"/>
              </a:rPr>
              <a:t>parc naturel régional </a:t>
            </a:r>
            <a:r>
              <a:rPr dirty="0" sz="1800">
                <a:latin typeface="Calibri"/>
                <a:cs typeface="Calibri"/>
              </a:rPr>
              <a:t>des </a:t>
            </a:r>
            <a:r>
              <a:rPr dirty="0" sz="1800" spc="-5">
                <a:latin typeface="Calibri"/>
                <a:cs typeface="Calibri"/>
              </a:rPr>
              <a:t>Boucles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la Seine </a:t>
            </a:r>
            <a:r>
              <a:rPr dirty="0" sz="1800">
                <a:latin typeface="Calibri"/>
                <a:cs typeface="Calibri"/>
              </a:rPr>
              <a:t>Normande, labellisée 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petite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demain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permettre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comprendre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rôle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différents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acteurs.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algn="just" marL="299085" marR="9525" indent="-287020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Mobiliser </a:t>
            </a:r>
            <a:r>
              <a:rPr dirty="0" sz="1800">
                <a:latin typeface="Calibri"/>
                <a:cs typeface="Calibri"/>
              </a:rPr>
              <a:t>des </a:t>
            </a:r>
            <a:r>
              <a:rPr dirty="0" sz="1800" spc="-5">
                <a:latin typeface="Calibri"/>
                <a:cs typeface="Calibri"/>
              </a:rPr>
              <a:t>équipes </a:t>
            </a:r>
            <a:r>
              <a:rPr dirty="0" sz="1800" spc="-15">
                <a:latin typeface="Calibri"/>
                <a:cs typeface="Calibri"/>
              </a:rPr>
              <a:t>d’étudiants,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disciplines </a:t>
            </a:r>
            <a:r>
              <a:rPr dirty="0" sz="1800" spc="-15">
                <a:latin typeface="Calibri"/>
                <a:cs typeface="Calibri"/>
              </a:rPr>
              <a:t>différentes </a:t>
            </a:r>
            <a:r>
              <a:rPr dirty="0" sz="1800" spc="-10">
                <a:latin typeface="Calibri"/>
                <a:cs typeface="Calibri"/>
              </a:rPr>
              <a:t>afin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développer </a:t>
            </a:r>
            <a:r>
              <a:rPr dirty="0" sz="1800">
                <a:latin typeface="Calibri"/>
                <a:cs typeface="Calibri"/>
              </a:rPr>
              <a:t>une </a:t>
            </a:r>
            <a:r>
              <a:rPr dirty="0" sz="1800" spc="-5">
                <a:latin typeface="Calibri"/>
                <a:cs typeface="Calibri"/>
              </a:rPr>
              <a:t>approche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pluridisciplinaire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 </a:t>
            </a:r>
            <a:r>
              <a:rPr dirty="0" sz="1800" spc="-10">
                <a:latin typeface="Calibri"/>
                <a:cs typeface="Calibri"/>
              </a:rPr>
              <a:t>croisée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1700">
              <a:latin typeface="Calibri"/>
              <a:cs typeface="Calibri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Dialoguer </a:t>
            </a:r>
            <a:r>
              <a:rPr dirty="0" sz="1800" spc="-10">
                <a:latin typeface="Calibri"/>
                <a:cs typeface="Calibri"/>
              </a:rPr>
              <a:t>avec </a:t>
            </a:r>
            <a:r>
              <a:rPr dirty="0" sz="1800">
                <a:latin typeface="Calibri"/>
                <a:cs typeface="Calibri"/>
              </a:rPr>
              <a:t>les élus </a:t>
            </a:r>
            <a:r>
              <a:rPr dirty="0" sz="1800" spc="-5">
                <a:latin typeface="Calibri"/>
                <a:cs typeface="Calibri"/>
              </a:rPr>
              <a:t>et habitants et développer </a:t>
            </a:r>
            <a:r>
              <a:rPr dirty="0" sz="1800">
                <a:latin typeface="Calibri"/>
                <a:cs typeface="Calibri"/>
              </a:rPr>
              <a:t>une </a:t>
            </a:r>
            <a:r>
              <a:rPr dirty="0" sz="1800" spc="-10">
                <a:latin typeface="Calibri"/>
                <a:cs typeface="Calibri"/>
              </a:rPr>
              <a:t>réflexion </a:t>
            </a:r>
            <a:r>
              <a:rPr dirty="0" sz="1800">
                <a:latin typeface="Calibri"/>
                <a:cs typeface="Calibri"/>
              </a:rPr>
              <a:t>sur </a:t>
            </a:r>
            <a:r>
              <a:rPr dirty="0" sz="1800" spc="-15">
                <a:latin typeface="Calibri"/>
                <a:cs typeface="Calibri"/>
              </a:rPr>
              <a:t>différents </a:t>
            </a:r>
            <a:r>
              <a:rPr dirty="0" sz="1800" spc="-10">
                <a:latin typeface="Calibri"/>
                <a:cs typeface="Calibri"/>
              </a:rPr>
              <a:t>sites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projets 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aussi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bien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formes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d’urbanisation,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densité,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que sur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espaces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publics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communs.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71968" y="220472"/>
            <a:ext cx="207391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LES</a:t>
            </a:r>
            <a:r>
              <a:rPr dirty="0" spc="-60"/>
              <a:t> </a:t>
            </a:r>
            <a:r>
              <a:rPr dirty="0" spc="-15"/>
              <a:t>OBJECTIFS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242" y="220472"/>
            <a:ext cx="73818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LA METHODE</a:t>
            </a:r>
            <a:r>
              <a:rPr dirty="0" spc="25"/>
              <a:t> </a:t>
            </a:r>
            <a:r>
              <a:rPr dirty="0" spc="-15"/>
              <a:t>DEVELOPPEE</a:t>
            </a:r>
            <a:r>
              <a:rPr dirty="0" spc="15"/>
              <a:t> </a:t>
            </a:r>
            <a:r>
              <a:rPr dirty="0" spc="-75"/>
              <a:t>PAR</a:t>
            </a:r>
            <a:r>
              <a:rPr dirty="0" spc="25"/>
              <a:t> </a:t>
            </a:r>
            <a:r>
              <a:rPr dirty="0" spc="-15"/>
              <a:t>LES</a:t>
            </a:r>
            <a:r>
              <a:rPr dirty="0" spc="-5"/>
              <a:t> </a:t>
            </a:r>
            <a:r>
              <a:rPr dirty="0" spc="-15"/>
              <a:t>PROFESSEURS</a:t>
            </a:r>
            <a:r>
              <a:rPr dirty="0" spc="10"/>
              <a:t> </a:t>
            </a:r>
            <a:r>
              <a:rPr dirty="0" spc="-5"/>
              <a:t>:</a:t>
            </a:r>
          </a:p>
          <a:p>
            <a:pPr marL="4397375">
              <a:lnSpc>
                <a:spcPct val="100000"/>
              </a:lnSpc>
            </a:pPr>
            <a:r>
              <a:rPr dirty="0" spc="-5"/>
              <a:t>La</a:t>
            </a:r>
            <a:r>
              <a:rPr dirty="0" spc="-20"/>
              <a:t> </a:t>
            </a:r>
            <a:r>
              <a:rPr dirty="0" spc="-10"/>
              <a:t>ville </a:t>
            </a:r>
            <a:r>
              <a:rPr dirty="0" spc="-5"/>
              <a:t>par</a:t>
            </a:r>
            <a:r>
              <a:rPr dirty="0" spc="-15"/>
              <a:t> </a:t>
            </a:r>
            <a:r>
              <a:rPr dirty="0" spc="-30"/>
              <a:t>l’écologie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190" y="1460449"/>
            <a:ext cx="915289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approche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transversale</a:t>
            </a:r>
            <a:r>
              <a:rPr dirty="0" sz="1800" spc="-5">
                <a:latin typeface="Calibri"/>
                <a:cs typeface="Calibri"/>
              </a:rPr>
              <a:t> 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interdisciplinaire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l’analyse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(avant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l’atelier),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sites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projets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(durant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l’atelier)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proposition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scénarios.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Formation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groupes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thématiques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mêlant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architectes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ingénieurs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vivable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Ville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 se </a:t>
            </a:r>
            <a:r>
              <a:rPr dirty="0" sz="1800" spc="-15">
                <a:latin typeface="Calibri"/>
                <a:cs typeface="Calibri"/>
              </a:rPr>
              <a:t>recycle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mobile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accueillante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Ville </a:t>
            </a:r>
            <a:r>
              <a:rPr dirty="0" sz="1800" spc="-10">
                <a:latin typeface="Calibri"/>
                <a:cs typeface="Calibri"/>
              </a:rPr>
              <a:t>nourricière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Ville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qui </a:t>
            </a:r>
            <a:r>
              <a:rPr dirty="0" sz="1800" spc="-10">
                <a:latin typeface="Calibri"/>
                <a:cs typeface="Calibri"/>
              </a:rPr>
              <a:t>prend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soin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3902" y="2976372"/>
            <a:ext cx="2158755" cy="19795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7172" y="5739485"/>
            <a:ext cx="7096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Restitution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intermédiaire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restitution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finale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collective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avec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deux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écoles.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7528" y="2824451"/>
            <a:ext cx="4443739" cy="22253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381" y="220472"/>
            <a:ext cx="25876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LES</a:t>
            </a:r>
            <a:r>
              <a:rPr dirty="0" spc="-35"/>
              <a:t> </a:t>
            </a:r>
            <a:r>
              <a:rPr dirty="0" spc="-5"/>
              <a:t>TEMPS</a:t>
            </a:r>
            <a:r>
              <a:rPr dirty="0" spc="-25"/>
              <a:t> </a:t>
            </a:r>
            <a:r>
              <a:rPr dirty="0" spc="-20"/>
              <a:t>FORTS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63440" marR="5080" indent="-342900">
              <a:lnSpc>
                <a:spcPct val="100000"/>
              </a:lnSpc>
              <a:spcBef>
                <a:spcPts val="100"/>
              </a:spcBef>
              <a:buSzPct val="61111"/>
              <a:buChar char="-"/>
              <a:tabLst>
                <a:tab pos="4662805" algn="l"/>
                <a:tab pos="4663440" algn="l"/>
              </a:tabLst>
            </a:pPr>
            <a:r>
              <a:rPr dirty="0" spc="-10"/>
              <a:t>première</a:t>
            </a:r>
            <a:r>
              <a:rPr dirty="0" spc="310"/>
              <a:t> </a:t>
            </a:r>
            <a:r>
              <a:rPr dirty="0" spc="-10"/>
              <a:t>visite</a:t>
            </a:r>
            <a:r>
              <a:rPr dirty="0" spc="320"/>
              <a:t> </a:t>
            </a:r>
            <a:r>
              <a:rPr dirty="0"/>
              <a:t>de</a:t>
            </a:r>
            <a:r>
              <a:rPr dirty="0" spc="315"/>
              <a:t> </a:t>
            </a:r>
            <a:r>
              <a:rPr dirty="0" spc="-10"/>
              <a:t>site</a:t>
            </a:r>
            <a:r>
              <a:rPr dirty="0" spc="310"/>
              <a:t> </a:t>
            </a:r>
            <a:r>
              <a:rPr dirty="0" spc="-5"/>
              <a:t>le</a:t>
            </a:r>
            <a:r>
              <a:rPr dirty="0" spc="315"/>
              <a:t> </a:t>
            </a:r>
            <a:r>
              <a:rPr dirty="0" spc="-5" b="1">
                <a:latin typeface="Calibri"/>
                <a:cs typeface="Calibri"/>
              </a:rPr>
              <a:t>18</a:t>
            </a:r>
            <a:r>
              <a:rPr dirty="0" spc="305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octobre</a:t>
            </a:r>
            <a:r>
              <a:rPr dirty="0" spc="315" b="1">
                <a:latin typeface="Calibri"/>
                <a:cs typeface="Calibri"/>
              </a:rPr>
              <a:t> </a:t>
            </a:r>
            <a:r>
              <a:rPr dirty="0" spc="-5" b="1">
                <a:latin typeface="Calibri"/>
                <a:cs typeface="Calibri"/>
              </a:rPr>
              <a:t>2021</a:t>
            </a:r>
            <a:r>
              <a:rPr dirty="0" spc="310" b="1">
                <a:latin typeface="Calibri"/>
                <a:cs typeface="Calibri"/>
              </a:rPr>
              <a:t> </a:t>
            </a:r>
            <a:r>
              <a:rPr dirty="0" spc="-5"/>
              <a:t>pour </a:t>
            </a:r>
            <a:r>
              <a:rPr dirty="0" spc="-395"/>
              <a:t> </a:t>
            </a:r>
            <a:r>
              <a:rPr dirty="0" spc="-10"/>
              <a:t>immersion</a:t>
            </a:r>
            <a:r>
              <a:rPr dirty="0" spc="10"/>
              <a:t> </a:t>
            </a:r>
            <a:r>
              <a:rPr dirty="0"/>
              <a:t>des</a:t>
            </a:r>
            <a:r>
              <a:rPr dirty="0" spc="5"/>
              <a:t> </a:t>
            </a:r>
            <a:r>
              <a:rPr dirty="0" spc="-5"/>
              <a:t>étudiants</a:t>
            </a:r>
          </a:p>
          <a:p>
            <a:pPr marL="4307840">
              <a:lnSpc>
                <a:spcPct val="100000"/>
              </a:lnSpc>
              <a:buFont typeface="Calibri"/>
              <a:buChar char="-"/>
            </a:pPr>
          </a:p>
          <a:p>
            <a:pPr marL="4307840">
              <a:lnSpc>
                <a:spcPct val="100000"/>
              </a:lnSpc>
              <a:spcBef>
                <a:spcPts val="55"/>
              </a:spcBef>
              <a:buFont typeface="Calibri"/>
              <a:buChar char="-"/>
            </a:pPr>
          </a:p>
          <a:p>
            <a:pPr marL="4320540" marR="177800">
              <a:lnSpc>
                <a:spcPct val="107200"/>
              </a:lnSpc>
              <a:spcBef>
                <a:spcPts val="5"/>
              </a:spcBef>
              <a:buSzPct val="61111"/>
              <a:buChar char="-"/>
              <a:tabLst>
                <a:tab pos="4662805" algn="l"/>
                <a:tab pos="4663440" algn="l"/>
              </a:tabLst>
            </a:pPr>
            <a:r>
              <a:rPr dirty="0"/>
              <a:t>un</a:t>
            </a:r>
            <a:r>
              <a:rPr dirty="0" spc="10"/>
              <a:t> </a:t>
            </a:r>
            <a:r>
              <a:rPr dirty="0" spc="-10"/>
              <a:t>atelier</a:t>
            </a:r>
            <a:r>
              <a:rPr dirty="0" spc="5"/>
              <a:t> </a:t>
            </a:r>
            <a:r>
              <a:rPr dirty="0"/>
              <a:t>sur</a:t>
            </a:r>
            <a:r>
              <a:rPr dirty="0" spc="-10"/>
              <a:t> </a:t>
            </a:r>
            <a:r>
              <a:rPr dirty="0" spc="-5"/>
              <a:t>place</a:t>
            </a:r>
            <a:r>
              <a:rPr dirty="0" spc="15"/>
              <a:t> </a:t>
            </a:r>
            <a:r>
              <a:rPr dirty="0"/>
              <a:t>du</a:t>
            </a:r>
            <a:r>
              <a:rPr dirty="0" spc="10"/>
              <a:t> </a:t>
            </a:r>
            <a:r>
              <a:rPr dirty="0" spc="-5"/>
              <a:t>15 </a:t>
            </a:r>
            <a:r>
              <a:rPr dirty="0"/>
              <a:t>au</a:t>
            </a:r>
            <a:r>
              <a:rPr dirty="0" spc="10"/>
              <a:t> </a:t>
            </a:r>
            <a:r>
              <a:rPr dirty="0" spc="-5"/>
              <a:t>20</a:t>
            </a:r>
            <a:r>
              <a:rPr dirty="0"/>
              <a:t> </a:t>
            </a:r>
            <a:r>
              <a:rPr dirty="0" spc="-10"/>
              <a:t>novembre</a:t>
            </a:r>
            <a:r>
              <a:rPr dirty="0" spc="10"/>
              <a:t> </a:t>
            </a:r>
            <a:r>
              <a:rPr dirty="0" spc="-5"/>
              <a:t>2021. </a:t>
            </a:r>
            <a:r>
              <a:rPr dirty="0" spc="-395"/>
              <a:t> </a:t>
            </a:r>
            <a:r>
              <a:rPr dirty="0"/>
              <a:t>un</a:t>
            </a:r>
            <a:r>
              <a:rPr dirty="0" spc="10"/>
              <a:t> </a:t>
            </a:r>
            <a:r>
              <a:rPr dirty="0" spc="-10"/>
              <a:t>stand</a:t>
            </a:r>
            <a:r>
              <a:rPr dirty="0"/>
              <a:t> au</a:t>
            </a:r>
            <a:r>
              <a:rPr dirty="0" spc="10"/>
              <a:t> </a:t>
            </a:r>
            <a:r>
              <a:rPr dirty="0" spc="-10"/>
              <a:t>marché</a:t>
            </a:r>
            <a:r>
              <a:rPr dirty="0"/>
              <a:t> </a:t>
            </a:r>
            <a:r>
              <a:rPr dirty="0" spc="-5"/>
              <a:t>et</a:t>
            </a:r>
            <a:r>
              <a:rPr dirty="0" spc="5"/>
              <a:t> </a:t>
            </a:r>
            <a:r>
              <a:rPr dirty="0"/>
              <a:t>un</a:t>
            </a:r>
            <a:r>
              <a:rPr dirty="0" spc="-5"/>
              <a:t> workshop</a:t>
            </a:r>
            <a:r>
              <a:rPr dirty="0" spc="-10"/>
              <a:t> avec </a:t>
            </a:r>
            <a:r>
              <a:rPr dirty="0" spc="-5"/>
              <a:t>les</a:t>
            </a:r>
            <a:r>
              <a:rPr dirty="0" spc="5"/>
              <a:t> </a:t>
            </a:r>
            <a:r>
              <a:rPr dirty="0"/>
              <a:t>élus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8255" y="4099686"/>
            <a:ext cx="5038725" cy="20821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7200"/>
              </a:lnSpc>
              <a:spcBef>
                <a:spcPts val="100"/>
              </a:spcBef>
              <a:buSzPct val="61111"/>
              <a:buChar char="-"/>
              <a:tabLst>
                <a:tab pos="354965" algn="l"/>
                <a:tab pos="355600" algn="l"/>
                <a:tab pos="4955540" algn="l"/>
              </a:tabLst>
            </a:pP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n</a:t>
            </a:r>
            <a:r>
              <a:rPr dirty="0" sz="1800" spc="-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oj</a:t>
            </a:r>
            <a:r>
              <a:rPr dirty="0" sz="1800" spc="-10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ts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é</a:t>
            </a:r>
            <a:r>
              <a:rPr dirty="0" sz="1800">
                <a:latin typeface="Calibri"/>
                <a:cs typeface="Calibri"/>
              </a:rPr>
              <a:t>tudia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ts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début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202</a:t>
            </a:r>
            <a:r>
              <a:rPr dirty="0" sz="1800">
                <a:latin typeface="Calibri"/>
                <a:cs typeface="Calibri"/>
              </a:rPr>
              <a:t>2	-  </a:t>
            </a:r>
            <a:r>
              <a:rPr dirty="0" sz="1800" spc="-5">
                <a:latin typeface="Calibri"/>
                <a:cs typeface="Calibri"/>
              </a:rPr>
              <a:t>pour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 </a:t>
            </a:r>
            <a:r>
              <a:rPr dirty="0" sz="1800" spc="-5">
                <a:latin typeface="Calibri"/>
                <a:cs typeface="Calibri"/>
              </a:rPr>
              <a:t>écoles.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Char char="-"/>
            </a:pPr>
            <a:endParaRPr sz="1950">
              <a:latin typeface="Calibri"/>
              <a:cs typeface="Calibri"/>
            </a:endParaRPr>
          </a:p>
          <a:p>
            <a:pPr marL="355600" marR="5715" indent="-342900">
              <a:lnSpc>
                <a:spcPct val="106700"/>
              </a:lnSpc>
              <a:buSzPct val="61111"/>
              <a:buChar char="-"/>
              <a:tabLst>
                <a:tab pos="354965" algn="l"/>
                <a:tab pos="355600" algn="l"/>
                <a:tab pos="3495040" algn="l"/>
              </a:tabLst>
            </a:pP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présentation</a:t>
            </a:r>
            <a:r>
              <a:rPr dirty="0" sz="1800" spc="3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résultats	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2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31</a:t>
            </a:r>
            <a:r>
              <a:rPr dirty="0" sz="1800" spc="2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avril</a:t>
            </a:r>
            <a:r>
              <a:rPr dirty="0" sz="1800" spc="2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2022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auprès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élus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habitants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présence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marché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55"/>
              </a:spcBef>
            </a:pPr>
            <a:r>
              <a:rPr dirty="0" sz="1800">
                <a:latin typeface="Calibri"/>
                <a:cs typeface="Calibri"/>
              </a:rPr>
              <a:t>+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exposition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388363"/>
            <a:ext cx="3825145" cy="21686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" y="4265676"/>
            <a:ext cx="4504943" cy="19964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893310">
              <a:lnSpc>
                <a:spcPct val="100000"/>
              </a:lnSpc>
              <a:spcBef>
                <a:spcPts val="95"/>
              </a:spcBef>
            </a:pPr>
            <a:r>
              <a:rPr dirty="0" spc="-25"/>
              <a:t>L’INTERET </a:t>
            </a:r>
            <a:r>
              <a:rPr dirty="0" spc="-10"/>
              <a:t>DE</a:t>
            </a:r>
            <a:r>
              <a:rPr dirty="0" spc="-15"/>
              <a:t> </a:t>
            </a:r>
            <a:r>
              <a:rPr dirty="0" spc="-5"/>
              <a:t>LA</a:t>
            </a:r>
            <a:r>
              <a:rPr dirty="0" spc="-30"/>
              <a:t> </a:t>
            </a:r>
            <a:r>
              <a:rPr dirty="0" spc="-10"/>
              <a:t>DEMARCHE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661" y="894715"/>
            <a:ext cx="8428355" cy="4949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>
              <a:lnSpc>
                <a:spcPct val="107200"/>
              </a:lnSpc>
              <a:spcBef>
                <a:spcPts val="100"/>
              </a:spcBef>
              <a:tabLst>
                <a:tab pos="772795" algn="l"/>
                <a:tab pos="2111375" algn="l"/>
                <a:tab pos="2684145" algn="l"/>
                <a:tab pos="3071495" algn="l"/>
                <a:tab pos="4079240" algn="l"/>
                <a:tab pos="4271010" algn="l"/>
                <a:tab pos="5314950" algn="l"/>
                <a:tab pos="5770880" algn="l"/>
                <a:tab pos="6336030" algn="l"/>
                <a:tab pos="7147559" algn="l"/>
                <a:tab pos="7519034" algn="l"/>
              </a:tabLst>
            </a:pP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é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 spc="-10">
                <a:latin typeface="Calibri"/>
                <a:cs typeface="Calibri"/>
              </a:rPr>
              <a:t>ê</a:t>
            </a:r>
            <a:r>
              <a:rPr dirty="0" sz="1800">
                <a:latin typeface="Calibri"/>
                <a:cs typeface="Calibri"/>
              </a:rPr>
              <a:t>t	pédago</a:t>
            </a:r>
            <a:r>
              <a:rPr dirty="0" sz="1800" spc="5">
                <a:latin typeface="Calibri"/>
                <a:cs typeface="Calibri"/>
              </a:rPr>
              <a:t>g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que	</a:t>
            </a:r>
            <a:r>
              <a:rPr dirty="0" sz="1800" spc="-5">
                <a:latin typeface="Calibri"/>
                <a:cs typeface="Calibri"/>
              </a:rPr>
              <a:t>pou</a:t>
            </a:r>
            <a:r>
              <a:rPr dirty="0" sz="1800">
                <a:latin typeface="Calibri"/>
                <a:cs typeface="Calibri"/>
              </a:rPr>
              <a:t>r	</a:t>
            </a:r>
            <a:r>
              <a:rPr dirty="0" sz="1800" spc="-5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es	</a:t>
            </a:r>
            <a:r>
              <a:rPr dirty="0" sz="1800" spc="-10">
                <a:latin typeface="Calibri"/>
                <a:cs typeface="Calibri"/>
              </a:rPr>
              <a:t>é</a:t>
            </a:r>
            <a:r>
              <a:rPr dirty="0" sz="1800">
                <a:latin typeface="Calibri"/>
                <a:cs typeface="Calibri"/>
              </a:rPr>
              <a:t>tudia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ts	:	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15">
                <a:latin typeface="Calibri"/>
                <a:cs typeface="Calibri"/>
              </a:rPr>
              <a:t>e</a:t>
            </a:r>
            <a:r>
              <a:rPr dirty="0" sz="1800" spc="-5">
                <a:latin typeface="Calibri"/>
                <a:cs typeface="Calibri"/>
              </a:rPr>
              <a:t>n</a:t>
            </a:r>
            <a:r>
              <a:rPr dirty="0" sz="1800" spc="-20">
                <a:latin typeface="Calibri"/>
                <a:cs typeface="Calibri"/>
              </a:rPr>
              <a:t>c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</a:t>
            </a:r>
            <a:r>
              <a:rPr dirty="0" sz="1800" spc="-3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	des	é</a:t>
            </a:r>
            <a:r>
              <a:rPr dirty="0" sz="1800" spc="5">
                <a:latin typeface="Calibri"/>
                <a:cs typeface="Calibri"/>
              </a:rPr>
              <a:t>l</a:t>
            </a:r>
            <a:r>
              <a:rPr dirty="0" sz="1800" spc="-5">
                <a:latin typeface="Calibri"/>
                <a:cs typeface="Calibri"/>
              </a:rPr>
              <a:t>u</a:t>
            </a:r>
            <a:r>
              <a:rPr dirty="0" sz="1800">
                <a:latin typeface="Calibri"/>
                <a:cs typeface="Calibri"/>
              </a:rPr>
              <a:t>s,	ac</a:t>
            </a:r>
            <a:r>
              <a:rPr dirty="0" sz="1800" spc="-25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15">
                <a:latin typeface="Calibri"/>
                <a:cs typeface="Calibri"/>
              </a:rPr>
              <a:t>u</a:t>
            </a:r>
            <a:r>
              <a:rPr dirty="0" sz="1800" spc="-4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s	du	</a:t>
            </a:r>
            <a:r>
              <a:rPr dirty="0" sz="1800" spc="-3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err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15">
                <a:latin typeface="Calibri"/>
                <a:cs typeface="Calibri"/>
              </a:rPr>
              <a:t>t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i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25">
                <a:latin typeface="Calibri"/>
                <a:cs typeface="Calibri"/>
              </a:rPr>
              <a:t>e</a:t>
            </a:r>
            <a:r>
              <a:rPr dirty="0" sz="1800">
                <a:latin typeface="Calibri"/>
                <a:cs typeface="Calibri"/>
              </a:rPr>
              <a:t>,  </a:t>
            </a:r>
            <a:r>
              <a:rPr dirty="0" sz="1800" spc="-5">
                <a:latin typeface="Calibri"/>
                <a:cs typeface="Calibri"/>
              </a:rPr>
              <a:t>habitants.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Présence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5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jours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permet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une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vraie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appropriation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lieux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2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</a:t>
            </a:r>
            <a:r>
              <a:rPr dirty="0" sz="1800" spc="2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vrai</a:t>
            </a:r>
            <a:r>
              <a:rPr dirty="0" sz="1800" spc="20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dialogue</a:t>
            </a:r>
            <a:r>
              <a:rPr dirty="0" sz="1800" spc="2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entre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ingénieurs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architectes.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contruction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diagnostic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pistes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d’actions.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Calibri"/>
                <a:cs typeface="Calibri"/>
              </a:rPr>
              <a:t>Présenter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projets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qui</a:t>
            </a:r>
            <a:r>
              <a:rPr dirty="0" sz="1800" spc="114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font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réfléchir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élus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à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long</a:t>
            </a:r>
            <a:r>
              <a:rPr dirty="0" sz="1800" spc="1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terme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parfois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aborder</a:t>
            </a:r>
            <a:r>
              <a:rPr dirty="0" sz="1800" spc="1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1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sujets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800">
                <a:latin typeface="Calibri"/>
                <a:cs typeface="Calibri"/>
              </a:rPr>
              <a:t>sur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lesquels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ils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 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projettent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Déclencher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débat</a:t>
            </a:r>
            <a:r>
              <a:rPr dirty="0" sz="1800" spc="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sur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changement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climatique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place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de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voiture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dans</a:t>
            </a:r>
            <a:r>
              <a:rPr dirty="0" sz="1800" spc="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</a:t>
            </a:r>
            <a:r>
              <a:rPr dirty="0" sz="1800" spc="1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mobilités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douces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 place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nature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dans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ville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Difficultés</a:t>
            </a:r>
            <a:r>
              <a:rPr dirty="0" sz="1800" spc="4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:</a:t>
            </a:r>
            <a:r>
              <a:rPr dirty="0" sz="1800" spc="4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coordonner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les</a:t>
            </a:r>
            <a:r>
              <a:rPr dirty="0" sz="1800" spc="4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plannings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r>
              <a:rPr dirty="0" sz="1800" spc="4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disponibilité</a:t>
            </a:r>
            <a:r>
              <a:rPr dirty="0" sz="1800" spc="4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étudiants</a:t>
            </a:r>
            <a:r>
              <a:rPr dirty="0" sz="1800" spc="4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suite</a:t>
            </a:r>
            <a:r>
              <a:rPr dirty="0" sz="1800" spc="484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restitution</a:t>
            </a:r>
            <a:r>
              <a:rPr dirty="0" sz="1800" spc="4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800" spc="-10">
                <a:latin typeface="Calibri"/>
                <a:cs typeface="Calibri"/>
              </a:rPr>
              <a:t>multiplication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partenaires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rend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lourd</a:t>
            </a:r>
            <a:r>
              <a:rPr dirty="0" sz="1800" spc="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côté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administratif.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Astrid Bigault-Dam</dc:creator>
  <dc:title>Présentation PowerPoint</dc:title>
  <dcterms:created xsi:type="dcterms:W3CDTF">2022-03-31T15:11:56Z</dcterms:created>
  <dcterms:modified xsi:type="dcterms:W3CDTF">2022-03-31T15:11:56Z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2022-03-31T00:00:00Z</vt:filetime>
  </property>
</Properties>
</file>