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535"/>
            <a:ext cx="12191999" cy="65714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5571" y="1213866"/>
            <a:ext cx="1062085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535"/>
            <a:ext cx="12191999" cy="65714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535"/>
            <a:ext cx="12191999" cy="65714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5434" y="2179701"/>
            <a:ext cx="4643120" cy="423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75628" y="2087321"/>
            <a:ext cx="5386705" cy="415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FAC4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8139" y="1183004"/>
            <a:ext cx="348805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388" y="2494279"/>
            <a:ext cx="11101222" cy="3194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3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3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4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4" y="4849495"/>
            <a:ext cx="63620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6FAC46"/>
                </a:solidFill>
                <a:latin typeface="Calibri"/>
                <a:cs typeface="Calibri"/>
              </a:rPr>
              <a:t>Webinaire</a:t>
            </a:r>
            <a:r>
              <a:rPr dirty="0" sz="1800" spc="1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Urbanisme,</a:t>
            </a:r>
            <a:r>
              <a:rPr dirty="0" sz="1800" spc="1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6FAC46"/>
                </a:solidFill>
                <a:latin typeface="Calibri"/>
                <a:cs typeface="Calibri"/>
              </a:rPr>
              <a:t>Paysage,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Climat</a:t>
            </a:r>
            <a:r>
              <a:rPr dirty="0" sz="180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et</a:t>
            </a:r>
            <a:r>
              <a:rPr dirty="0" sz="180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AC46"/>
                </a:solidFill>
                <a:latin typeface="Calibri"/>
                <a:cs typeface="Calibri"/>
              </a:rPr>
              <a:t>Energie</a:t>
            </a:r>
            <a:r>
              <a:rPr dirty="0" sz="1800" spc="1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du</a:t>
            </a:r>
            <a:r>
              <a:rPr dirty="0" sz="1800">
                <a:solidFill>
                  <a:srgbClr val="6FAC46"/>
                </a:solidFill>
                <a:latin typeface="Calibri"/>
                <a:cs typeface="Calibri"/>
              </a:rPr>
              <a:t> 26</a:t>
            </a:r>
            <a:r>
              <a:rPr dirty="0" sz="1800" spc="1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janvier</a:t>
            </a:r>
            <a:r>
              <a:rPr dirty="0" sz="1800" spc="-15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AC46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6FAC46"/>
                </a:solidFill>
                <a:latin typeface="Calibri"/>
                <a:cs typeface="Calibri"/>
              </a:rPr>
              <a:t>«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Comment</a:t>
            </a:r>
            <a:r>
              <a:rPr dirty="0" sz="1800" spc="1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le</a:t>
            </a:r>
            <a:r>
              <a:rPr dirty="0" sz="1800" spc="5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AC46"/>
                </a:solidFill>
                <a:latin typeface="Calibri"/>
                <a:cs typeface="Calibri"/>
              </a:rPr>
              <a:t>paysage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 peut-il</a:t>
            </a:r>
            <a:r>
              <a:rPr dirty="0" sz="1800" spc="5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FAC46"/>
                </a:solidFill>
                <a:latin typeface="Calibri"/>
                <a:cs typeface="Calibri"/>
              </a:rPr>
              <a:t>contribuer</a:t>
            </a:r>
            <a:r>
              <a:rPr dirty="0" sz="1800" spc="25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AC46"/>
                </a:solidFill>
                <a:latin typeface="Calibri"/>
                <a:cs typeface="Calibri"/>
              </a:rPr>
              <a:t>à </a:t>
            </a:r>
            <a:r>
              <a:rPr dirty="0" sz="1800" spc="-10">
                <a:solidFill>
                  <a:srgbClr val="6FAC46"/>
                </a:solidFill>
                <a:latin typeface="Calibri"/>
                <a:cs typeface="Calibri"/>
              </a:rPr>
              <a:t>renaturer</a:t>
            </a:r>
            <a:r>
              <a:rPr dirty="0" sz="1800" spc="15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un</a:t>
            </a:r>
            <a:r>
              <a:rPr dirty="0" sz="1800" spc="5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6FAC46"/>
                </a:solidFill>
                <a:latin typeface="Calibri"/>
                <a:cs typeface="Calibri"/>
              </a:rPr>
              <a:t>espace</a:t>
            </a:r>
            <a:r>
              <a:rPr dirty="0" sz="1800" spc="25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FAC46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8010" y="3108197"/>
            <a:ext cx="59366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Les expériences</a:t>
            </a:r>
            <a:r>
              <a:rPr dirty="0" sz="2400" spc="-10">
                <a:latin typeface="Calibri"/>
                <a:cs typeface="Calibri"/>
              </a:rPr>
              <a:t> opérationnelles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restauration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écologique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Parc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naturel</a:t>
            </a:r>
            <a:r>
              <a:rPr dirty="0" sz="2400" spc="-5">
                <a:latin typeface="Calibri"/>
                <a:cs typeface="Calibri"/>
              </a:rPr>
              <a:t> régional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</a:t>
            </a:r>
            <a:r>
              <a:rPr dirty="0" sz="2400" spc="-10">
                <a:latin typeface="Calibri"/>
                <a:cs typeface="Calibri"/>
              </a:rPr>
              <a:t> Queyras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571" y="1213866"/>
            <a:ext cx="727773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Bilan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2018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différents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procédés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restauration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571" y="1734388"/>
            <a:ext cx="49580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Données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Conseil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départemental des </a:t>
            </a:r>
            <a:r>
              <a:rPr dirty="0" sz="1800">
                <a:latin typeface="Calibri"/>
                <a:cs typeface="Calibri"/>
              </a:rPr>
              <a:t>Hautes-Alpes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5468" y="1203960"/>
            <a:ext cx="11066145" cy="5570220"/>
            <a:chOff x="315468" y="1203960"/>
            <a:chExt cx="11066145" cy="55702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468" y="2065018"/>
              <a:ext cx="7947659" cy="47091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9911" y="1203960"/>
              <a:ext cx="2941320" cy="4962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571" y="1213866"/>
            <a:ext cx="34042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Quelques</a:t>
            </a:r>
            <a:r>
              <a:rPr dirty="0" spc="5"/>
              <a:t> </a:t>
            </a:r>
            <a:r>
              <a:rPr dirty="0" spc="-5"/>
              <a:t>idée</a:t>
            </a:r>
            <a:r>
              <a:rPr dirty="0" spc="-10"/>
              <a:t> </a:t>
            </a:r>
            <a:r>
              <a:rPr dirty="0" spc="-5"/>
              <a:t>de</a:t>
            </a:r>
            <a:r>
              <a:rPr dirty="0" spc="-25"/>
              <a:t> </a:t>
            </a:r>
            <a:r>
              <a:rPr dirty="0" spc="-10"/>
              <a:t>coûts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571" y="1742008"/>
            <a:ext cx="67678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Surface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initiale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estimée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à </a:t>
            </a:r>
            <a:r>
              <a:rPr dirty="0" sz="1400" spc="-10">
                <a:latin typeface="Calibri"/>
                <a:cs typeface="Calibri"/>
              </a:rPr>
              <a:t>revégétaliser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-5">
                <a:latin typeface="Calibri"/>
                <a:cs typeface="Calibri"/>
              </a:rPr>
              <a:t> 488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m²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(surface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finalement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revégétalisée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supérieure)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2203551"/>
            <a:ext cx="3326129" cy="170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Commande filets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coco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et</a:t>
            </a:r>
            <a:r>
              <a:rPr dirty="0" sz="1400" spc="-5" b="1">
                <a:latin typeface="Calibri"/>
                <a:cs typeface="Calibri"/>
              </a:rPr>
              <a:t> piquets bois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pour </a:t>
            </a:r>
            <a:r>
              <a:rPr dirty="0" sz="1400" spc="-30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fixation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: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AQUATERRA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latin typeface="Calibri"/>
                <a:cs typeface="Calibri"/>
              </a:rPr>
              <a:t>Géotextile</a:t>
            </a:r>
            <a:r>
              <a:rPr dirty="0" sz="1400" spc="1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coco</a:t>
            </a:r>
            <a:r>
              <a:rPr dirty="0" sz="1400" spc="1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740</a:t>
            </a:r>
            <a:r>
              <a:rPr dirty="0" sz="1400" spc="130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g/m²</a:t>
            </a:r>
            <a:r>
              <a:rPr dirty="0" sz="1400" spc="1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 spc="1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Dimensions</a:t>
            </a:r>
            <a:r>
              <a:rPr dirty="0" sz="1400" spc="1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50x2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10">
                <a:latin typeface="Calibri"/>
                <a:cs typeface="Calibri"/>
              </a:rPr>
              <a:t>mètres.</a:t>
            </a:r>
            <a:endParaRPr sz="1400">
              <a:latin typeface="Calibri"/>
              <a:cs typeface="Calibri"/>
            </a:endParaRPr>
          </a:p>
          <a:p>
            <a:pPr marL="12700" marR="6350">
              <a:lnSpc>
                <a:spcPct val="107100"/>
              </a:lnSpc>
              <a:spcBef>
                <a:spcPts val="204"/>
              </a:spcBef>
            </a:pPr>
            <a:r>
              <a:rPr dirty="0" sz="1400" spc="-10">
                <a:latin typeface="Calibri"/>
                <a:cs typeface="Calibri"/>
              </a:rPr>
              <a:t>Pour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couvrir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244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ml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sur</a:t>
            </a:r>
            <a:r>
              <a:rPr dirty="0" sz="1400" spc="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large,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prévoir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5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pièces.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Calibri"/>
                <a:cs typeface="Calibri"/>
              </a:rPr>
              <a:t>171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€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/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pièce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4157902"/>
            <a:ext cx="3326129" cy="1421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Clous/piquets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bois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PEFC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avec</a:t>
            </a:r>
            <a:r>
              <a:rPr dirty="0" sz="1400" spc="-5">
                <a:latin typeface="Calibri"/>
                <a:cs typeface="Calibri"/>
              </a:rPr>
              <a:t> tourillons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tête</a:t>
            </a:r>
            <a:r>
              <a:rPr dirty="0" sz="1400" spc="-5">
                <a:latin typeface="Calibri"/>
                <a:cs typeface="Calibri"/>
              </a:rPr>
              <a:t> pour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fixation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tapis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anti-érosifs.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Longueur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30 cm.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Carton de </a:t>
            </a:r>
            <a:r>
              <a:rPr dirty="0" sz="1400">
                <a:latin typeface="Calibri"/>
                <a:cs typeface="Calibri"/>
              </a:rPr>
              <a:t>250 </a:t>
            </a:r>
            <a:r>
              <a:rPr dirty="0" sz="1400" spc="-5">
                <a:latin typeface="Calibri"/>
                <a:cs typeface="Calibri"/>
              </a:rPr>
              <a:t>unités.</a:t>
            </a:r>
            <a:r>
              <a:rPr dirty="0" sz="1400" spc="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Pour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fixation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et</a:t>
            </a:r>
            <a:r>
              <a:rPr dirty="0" sz="1400">
                <a:latin typeface="Calibri"/>
                <a:cs typeface="Calibri"/>
              </a:rPr>
              <a:t> plaquage</a:t>
            </a:r>
            <a:r>
              <a:rPr dirty="0" sz="1400" spc="5">
                <a:latin typeface="Calibri"/>
                <a:cs typeface="Calibri"/>
              </a:rPr>
              <a:t> au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</a:t>
            </a:r>
            <a:r>
              <a:rPr dirty="0" sz="1400" spc="3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du</a:t>
            </a:r>
            <a:r>
              <a:rPr dirty="0" sz="1400" spc="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géofilet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coco.</a:t>
            </a: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latin typeface="Calibri"/>
                <a:cs typeface="Calibri"/>
              </a:rPr>
              <a:t>73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€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/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carton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250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unités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932" y="5847689"/>
            <a:ext cx="16871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308,60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€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TTC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au</a:t>
            </a:r>
            <a:r>
              <a:rPr dirty="0" sz="1400" spc="-10">
                <a:latin typeface="Calibri"/>
                <a:cs typeface="Calibri"/>
              </a:rPr>
              <a:t> total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674234" y="3246120"/>
          <a:ext cx="3489960" cy="303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5385"/>
                <a:gridCol w="1024889"/>
              </a:tblGrid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Poids</a:t>
                      </a: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total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Bef>
                          <a:spcPts val="105"/>
                        </a:spcBef>
                      </a:pP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(g)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marL="51435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Surface</a:t>
                      </a:r>
                      <a:r>
                        <a:rPr dirty="0" sz="13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(m²)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9583">
                <a:tc>
                  <a:txBody>
                    <a:bodyPr/>
                    <a:lstStyle/>
                    <a:p>
                      <a:pPr marL="51435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Achillea</a:t>
                      </a:r>
                      <a:r>
                        <a:rPr dirty="0" sz="13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millefolium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marL="51435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Anthyllis</a:t>
                      </a:r>
                      <a:r>
                        <a:rPr dirty="0" sz="13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vulneraria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9582">
                <a:tc>
                  <a:txBody>
                    <a:bodyPr/>
                    <a:lstStyle/>
                    <a:p>
                      <a:pPr marL="51435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Cerastium</a:t>
                      </a:r>
                      <a:r>
                        <a:rPr dirty="0" sz="13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arvense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marL="51435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Festuca</a:t>
                      </a:r>
                      <a:r>
                        <a:rPr dirty="0" sz="13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laevigata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40"/>
                        </a:lnSpc>
                        <a:spcBef>
                          <a:spcPts val="9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230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9582">
                <a:tc>
                  <a:txBody>
                    <a:bodyPr/>
                    <a:lstStyle/>
                    <a:p>
                      <a:pPr marL="51435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Festuca</a:t>
                      </a:r>
                      <a:r>
                        <a:rPr dirty="0" sz="13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violacea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143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marL="51435">
                        <a:lnSpc>
                          <a:spcPts val="1515"/>
                        </a:lnSpc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Onobrychis</a:t>
                      </a:r>
                      <a:r>
                        <a:rPr dirty="0" sz="13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viciifolia</a:t>
                      </a:r>
                      <a:r>
                        <a:rPr dirty="0" sz="13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ssp.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ts val="1535"/>
                        </a:lnSpc>
                        <a:spcBef>
                          <a:spcPts val="110"/>
                        </a:spcBef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montana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6390">
                        <a:lnSpc>
                          <a:spcPts val="1535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200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marL="51435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dirty="0" sz="13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Poa 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alpina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9646">
                <a:tc>
                  <a:txBody>
                    <a:bodyPr/>
                    <a:lstStyle/>
                    <a:p>
                      <a:pPr marL="51435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Alopecurus</a:t>
                      </a:r>
                      <a:r>
                        <a:rPr dirty="0" sz="13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alpinus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800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19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19646">
                <a:tc>
                  <a:txBody>
                    <a:bodyPr/>
                    <a:lstStyle/>
                    <a:p>
                      <a:pPr marL="51435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dirty="0" sz="13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ts val="1535"/>
                        </a:lnSpc>
                        <a:spcBef>
                          <a:spcPts val="90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581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670552" y="2218182"/>
            <a:ext cx="285115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Commande semences </a:t>
            </a:r>
            <a:r>
              <a:rPr dirty="0" sz="1400" b="1">
                <a:latin typeface="Calibri"/>
                <a:cs typeface="Calibri"/>
              </a:rPr>
              <a:t>: </a:t>
            </a:r>
            <a:r>
              <a:rPr dirty="0" sz="1400" spc="-10" b="1">
                <a:latin typeface="Calibri"/>
                <a:cs typeface="Calibri"/>
              </a:rPr>
              <a:t>PHYTOSEM 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0" i="1">
                <a:latin typeface="Calibri"/>
                <a:cs typeface="Calibri"/>
              </a:rPr>
              <a:t>Tableau</a:t>
            </a:r>
            <a:r>
              <a:rPr dirty="0" sz="1400" spc="60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final</a:t>
            </a:r>
            <a:r>
              <a:rPr dirty="0" sz="1400" spc="6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des</a:t>
            </a:r>
            <a:r>
              <a:rPr dirty="0" sz="1400" spc="4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espèces</a:t>
            </a:r>
            <a:r>
              <a:rPr dirty="0" sz="1400" spc="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semées</a:t>
            </a:r>
            <a:r>
              <a:rPr dirty="0" sz="1400" spc="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: 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Coût</a:t>
            </a:r>
            <a:r>
              <a:rPr dirty="0" sz="1400" spc="28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275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la</a:t>
            </a:r>
            <a:r>
              <a:rPr dirty="0" sz="1400" spc="2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fourniture</a:t>
            </a:r>
            <a:r>
              <a:rPr dirty="0" sz="1400" spc="2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des</a:t>
            </a:r>
            <a:r>
              <a:rPr dirty="0" sz="1400" spc="2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lots</a:t>
            </a:r>
            <a:r>
              <a:rPr dirty="0" sz="1400" spc="275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0552" y="2858516"/>
            <a:ext cx="28505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semences</a:t>
            </a:r>
            <a:r>
              <a:rPr dirty="0" sz="1400">
                <a:latin typeface="Calibri"/>
                <a:cs typeface="Calibri"/>
              </a:rPr>
              <a:t> 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5">
                <a:latin typeface="Calibri"/>
                <a:cs typeface="Calibri"/>
              </a:rPr>
              <a:t> 360 </a:t>
            </a:r>
            <a:r>
              <a:rPr dirty="0" sz="1400">
                <a:latin typeface="Calibri"/>
                <a:cs typeface="Calibri"/>
              </a:rPr>
              <a:t>€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HT,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soit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496</a:t>
            </a:r>
            <a:r>
              <a:rPr dirty="0" sz="1400">
                <a:latin typeface="Calibri"/>
                <a:cs typeface="Calibri"/>
              </a:rPr>
              <a:t> €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TTC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9423" y="1188567"/>
            <a:ext cx="3312160" cy="200533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400" spc="-5" b="1">
                <a:latin typeface="Calibri"/>
                <a:cs typeface="Calibri"/>
              </a:rPr>
              <a:t>Location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minipelle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: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BELLICAUD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7100"/>
              </a:lnSpc>
              <a:spcBef>
                <a:spcPts val="204"/>
              </a:spcBef>
            </a:pPr>
            <a:r>
              <a:rPr dirty="0" sz="1400" spc="-5">
                <a:latin typeface="Calibri"/>
                <a:cs typeface="Calibri"/>
              </a:rPr>
              <a:t>PERIODE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DU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31/08</a:t>
            </a:r>
            <a:r>
              <a:rPr dirty="0" sz="1400" spc="17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AU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04/09/2020</a:t>
            </a:r>
            <a:r>
              <a:rPr dirty="0" sz="1400" spc="16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SOIT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3.5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JOURS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>
                <a:latin typeface="Calibri"/>
                <a:cs typeface="Calibri"/>
              </a:rPr>
              <a:t>MINI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PELLE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5T</a:t>
            </a:r>
            <a:endParaRPr sz="1400">
              <a:latin typeface="Calibri"/>
              <a:cs typeface="Calibri"/>
            </a:endParaRPr>
          </a:p>
          <a:p>
            <a:pPr marL="12700" marR="590550">
              <a:lnSpc>
                <a:spcPct val="118600"/>
              </a:lnSpc>
              <a:spcBef>
                <a:spcPts val="10"/>
              </a:spcBef>
            </a:pPr>
            <a:r>
              <a:rPr dirty="0" sz="1400" spc="-5">
                <a:latin typeface="Calibri"/>
                <a:cs typeface="Calibri"/>
              </a:rPr>
              <a:t>LIVRAISON par camion </a:t>
            </a:r>
            <a:r>
              <a:rPr dirty="0" sz="1400" spc="-10">
                <a:latin typeface="Calibri"/>
                <a:cs typeface="Calibri"/>
              </a:rPr>
              <a:t>COL </a:t>
            </a:r>
            <a:r>
              <a:rPr dirty="0" sz="1400" spc="-5">
                <a:latin typeface="Calibri"/>
                <a:cs typeface="Calibri"/>
              </a:rPr>
              <a:t>AGNEL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ENLEVEMENT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par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camion </a:t>
            </a:r>
            <a:r>
              <a:rPr dirty="0" sz="1400" spc="-10">
                <a:latin typeface="Calibri"/>
                <a:cs typeface="Calibri"/>
              </a:rPr>
              <a:t>COL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AGNEL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59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507,20</a:t>
            </a:r>
            <a:r>
              <a:rPr dirty="0" sz="1400" spc="6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€</a:t>
            </a:r>
            <a:r>
              <a:rPr dirty="0" sz="1400" spc="5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HT</a:t>
            </a:r>
            <a:r>
              <a:rPr dirty="0" sz="1400" spc="6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soit</a:t>
            </a:r>
            <a:r>
              <a:rPr dirty="0" sz="1400" spc="6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5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808,64</a:t>
            </a:r>
            <a:r>
              <a:rPr dirty="0" sz="1400" spc="6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€</a:t>
            </a:r>
            <a:r>
              <a:rPr dirty="0" sz="1400" spc="6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TTC</a:t>
            </a:r>
            <a:r>
              <a:rPr dirty="0" sz="1400" spc="6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(+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10">
                <a:latin typeface="Calibri"/>
                <a:cs typeface="Calibri"/>
              </a:rPr>
              <a:t>carburant </a:t>
            </a: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215,69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€)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99423" y="3462273"/>
            <a:ext cx="11811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4885" algn="l"/>
              </a:tabLst>
            </a:pPr>
            <a:r>
              <a:rPr dirty="0" sz="1400" spc="-75" b="1">
                <a:latin typeface="Calibri"/>
                <a:cs typeface="Calibri"/>
              </a:rPr>
              <a:t>T</a:t>
            </a:r>
            <a:r>
              <a:rPr dirty="0" sz="1400" spc="-35" b="1">
                <a:latin typeface="Calibri"/>
                <a:cs typeface="Calibri"/>
              </a:rPr>
              <a:t>r</a:t>
            </a:r>
            <a:r>
              <a:rPr dirty="0" sz="1400" spc="-25" b="1">
                <a:latin typeface="Calibri"/>
                <a:cs typeface="Calibri"/>
              </a:rPr>
              <a:t>a</a:t>
            </a:r>
            <a:r>
              <a:rPr dirty="0" sz="1400" spc="-30" b="1">
                <a:latin typeface="Calibri"/>
                <a:cs typeface="Calibri"/>
              </a:rPr>
              <a:t>v</a:t>
            </a:r>
            <a:r>
              <a:rPr dirty="0" sz="1400" spc="-10" b="1">
                <a:latin typeface="Calibri"/>
                <a:cs typeface="Calibri"/>
              </a:rPr>
              <a:t>au</a:t>
            </a:r>
            <a:r>
              <a:rPr dirty="0" sz="1400" b="1">
                <a:latin typeface="Calibri"/>
                <a:cs typeface="Calibri"/>
              </a:rPr>
              <a:t>x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10" b="1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9423" y="3690873"/>
            <a:ext cx="15811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9225" algn="l"/>
              </a:tabLst>
            </a:pPr>
            <a:r>
              <a:rPr dirty="0" sz="1400" spc="-10" b="1">
                <a:latin typeface="Calibri"/>
                <a:cs typeface="Calibri"/>
              </a:rPr>
              <a:t>s</a:t>
            </a:r>
            <a:r>
              <a:rPr dirty="0" sz="1400" spc="-20" b="1">
                <a:latin typeface="Calibri"/>
                <a:cs typeface="Calibri"/>
              </a:rPr>
              <a:t>t</a:t>
            </a:r>
            <a:r>
              <a:rPr dirty="0" sz="1400" spc="-10" b="1">
                <a:latin typeface="Calibri"/>
                <a:cs typeface="Calibri"/>
              </a:rPr>
              <a:t>a</a:t>
            </a:r>
            <a:r>
              <a:rPr dirty="0" sz="1400" b="1">
                <a:latin typeface="Calibri"/>
                <a:cs typeface="Calibri"/>
              </a:rPr>
              <a:t>ti</a:t>
            </a:r>
            <a:r>
              <a:rPr dirty="0" sz="1400" spc="-10" b="1">
                <a:latin typeface="Calibri"/>
                <a:cs typeface="Calibri"/>
              </a:rPr>
              <a:t>o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1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e</a:t>
            </a:r>
            <a:r>
              <a:rPr dirty="0" sz="1400" spc="-15" b="1">
                <a:latin typeface="Calibri"/>
                <a:cs typeface="Calibri"/>
              </a:rPr>
              <a:t>me</a:t>
            </a:r>
            <a:r>
              <a:rPr dirty="0" sz="1400" spc="-10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ts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15" b="1">
                <a:latin typeface="Calibri"/>
                <a:cs typeface="Calibri"/>
              </a:rPr>
              <a:t>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56952" y="3447643"/>
            <a:ext cx="1755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985" marR="5080" indent="-248920">
              <a:lnSpc>
                <a:spcPct val="107100"/>
              </a:lnSpc>
              <a:spcBef>
                <a:spcPts val="100"/>
              </a:spcBef>
              <a:tabLst>
                <a:tab pos="1484630" algn="l"/>
                <a:tab pos="1692275" algn="l"/>
              </a:tabLst>
            </a:pPr>
            <a:r>
              <a:rPr dirty="0" sz="1400" spc="-10" b="1">
                <a:latin typeface="Calibri"/>
                <a:cs typeface="Calibri"/>
              </a:rPr>
              <a:t>c</a:t>
            </a:r>
            <a:r>
              <a:rPr dirty="0" sz="1400" b="1">
                <a:latin typeface="Calibri"/>
                <a:cs typeface="Calibri"/>
              </a:rPr>
              <a:t>o</a:t>
            </a:r>
            <a:r>
              <a:rPr dirty="0" sz="1400" spc="5" b="1">
                <a:latin typeface="Calibri"/>
                <a:cs typeface="Calibri"/>
              </a:rPr>
              <a:t>n</a:t>
            </a:r>
            <a:r>
              <a:rPr dirty="0" sz="1400" spc="-10" b="1">
                <a:latin typeface="Calibri"/>
                <a:cs typeface="Calibri"/>
              </a:rPr>
              <a:t>d</a:t>
            </a:r>
            <a:r>
              <a:rPr dirty="0" sz="1400" b="1">
                <a:latin typeface="Calibri"/>
                <a:cs typeface="Calibri"/>
              </a:rPr>
              <a:t>a</a:t>
            </a:r>
            <a:r>
              <a:rPr dirty="0" sz="1400" spc="-15" b="1">
                <a:latin typeface="Calibri"/>
                <a:cs typeface="Calibri"/>
              </a:rPr>
              <a:t>m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20" b="1">
                <a:latin typeface="Calibri"/>
                <a:cs typeface="Calibri"/>
              </a:rPr>
              <a:t>a</a:t>
            </a:r>
            <a:r>
              <a:rPr dirty="0" sz="1400" b="1">
                <a:latin typeface="Calibri"/>
                <a:cs typeface="Calibri"/>
              </a:rPr>
              <a:t>ti</a:t>
            </a:r>
            <a:r>
              <a:rPr dirty="0" sz="1400" spc="-10" b="1">
                <a:latin typeface="Calibri"/>
                <a:cs typeface="Calibri"/>
              </a:rPr>
              <a:t>o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b="1">
                <a:latin typeface="Calibri"/>
                <a:cs typeface="Calibri"/>
              </a:rPr>
              <a:t>des  </a:t>
            </a:r>
            <a:r>
              <a:rPr dirty="0" sz="1400" spc="-10" b="1">
                <a:latin typeface="Calibri"/>
                <a:cs typeface="Calibri"/>
              </a:rPr>
              <a:t>r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-30" b="1">
                <a:latin typeface="Calibri"/>
                <a:cs typeface="Calibri"/>
              </a:rPr>
              <a:t>v</a:t>
            </a:r>
            <a:r>
              <a:rPr dirty="0" sz="1400" spc="-5" b="1">
                <a:latin typeface="Calibri"/>
                <a:cs typeface="Calibri"/>
              </a:rPr>
              <a:t>é</a:t>
            </a:r>
            <a:r>
              <a:rPr dirty="0" sz="1400" spc="-20" b="1">
                <a:latin typeface="Calibri"/>
                <a:cs typeface="Calibri"/>
              </a:rPr>
              <a:t>g</a:t>
            </a:r>
            <a:r>
              <a:rPr dirty="0" sz="1400" spc="-25" b="1">
                <a:latin typeface="Calibri"/>
                <a:cs typeface="Calibri"/>
              </a:rPr>
              <a:t>é</a:t>
            </a:r>
            <a:r>
              <a:rPr dirty="0" sz="1400" spc="-10" b="1">
                <a:latin typeface="Calibri"/>
                <a:cs typeface="Calibri"/>
              </a:rPr>
              <a:t>t</a:t>
            </a:r>
            <a:r>
              <a:rPr dirty="0" sz="1400" b="1">
                <a:latin typeface="Calibri"/>
                <a:cs typeface="Calibri"/>
              </a:rPr>
              <a:t>ali</a:t>
            </a:r>
            <a:r>
              <a:rPr dirty="0" sz="1400" spc="-10" b="1">
                <a:latin typeface="Calibri"/>
                <a:cs typeface="Calibri"/>
              </a:rPr>
              <a:t>sa</a:t>
            </a:r>
            <a:r>
              <a:rPr dirty="0" sz="1400" b="1">
                <a:latin typeface="Calibri"/>
                <a:cs typeface="Calibri"/>
              </a:rPr>
              <a:t>t</a:t>
            </a:r>
            <a:r>
              <a:rPr dirty="0" sz="1400" spc="-10" b="1">
                <a:latin typeface="Calibri"/>
                <a:cs typeface="Calibri"/>
              </a:rPr>
              <a:t>i</a:t>
            </a:r>
            <a:r>
              <a:rPr dirty="0" sz="1400" b="1">
                <a:latin typeface="Calibri"/>
                <a:cs typeface="Calibri"/>
              </a:rPr>
              <a:t>on</a:t>
            </a:r>
            <a:r>
              <a:rPr dirty="0" sz="1400" b="1">
                <a:latin typeface="Calibri"/>
                <a:cs typeface="Calibri"/>
              </a:rPr>
              <a:t>		</a:t>
            </a:r>
            <a:r>
              <a:rPr dirty="0" sz="1400" b="1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99423" y="3904843"/>
            <a:ext cx="3312160" cy="1701164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400" spc="-5" b="1">
                <a:latin typeface="Calibri"/>
                <a:cs typeface="Calibri"/>
              </a:rPr>
              <a:t>Communauté</a:t>
            </a:r>
            <a:r>
              <a:rPr dirty="0" sz="1400" spc="18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</a:t>
            </a:r>
            <a:r>
              <a:rPr dirty="0" sz="1400" spc="204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communes</a:t>
            </a:r>
            <a:r>
              <a:rPr dirty="0" sz="1400" spc="2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du</a:t>
            </a:r>
            <a:r>
              <a:rPr dirty="0" sz="1400" spc="19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Guillestrois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Queyras</a:t>
            </a:r>
            <a:endParaRPr sz="1400">
              <a:latin typeface="Calibri"/>
              <a:cs typeface="Calibri"/>
            </a:endParaRPr>
          </a:p>
          <a:p>
            <a:pPr marL="12700" marR="8255">
              <a:lnSpc>
                <a:spcPct val="107100"/>
              </a:lnSpc>
              <a:spcBef>
                <a:spcPts val="190"/>
              </a:spcBef>
            </a:pPr>
            <a:r>
              <a:rPr dirty="0" sz="1400" spc="-5">
                <a:latin typeface="Calibri"/>
                <a:cs typeface="Calibri"/>
              </a:rPr>
              <a:t>Intervention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1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deux</a:t>
            </a:r>
            <a:r>
              <a:rPr dirty="0" sz="1400" spc="16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agents</a:t>
            </a:r>
            <a:r>
              <a:rPr dirty="0" sz="1400" spc="1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sur</a:t>
            </a:r>
            <a:r>
              <a:rPr dirty="0" sz="1400" spc="1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3,5</a:t>
            </a:r>
            <a:r>
              <a:rPr dirty="0" sz="1400" spc="1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jours</a:t>
            </a:r>
            <a:r>
              <a:rPr dirty="0" sz="1400" spc="16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et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 trois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agents</a:t>
            </a:r>
            <a:r>
              <a:rPr dirty="0" sz="1400">
                <a:latin typeface="Calibri"/>
                <a:cs typeface="Calibri"/>
              </a:rPr>
              <a:t> le </a:t>
            </a:r>
            <a:r>
              <a:rPr dirty="0" sz="1400" spc="-5">
                <a:latin typeface="Calibri"/>
                <a:cs typeface="Calibri"/>
              </a:rPr>
              <a:t>10/09</a:t>
            </a:r>
            <a:endParaRPr sz="1400">
              <a:latin typeface="Calibri"/>
              <a:cs typeface="Calibri"/>
            </a:endParaRPr>
          </a:p>
          <a:p>
            <a:pPr marL="12700" marR="5715">
              <a:lnSpc>
                <a:spcPct val="107100"/>
              </a:lnSpc>
              <a:spcBef>
                <a:spcPts val="195"/>
              </a:spcBef>
            </a:pPr>
            <a:r>
              <a:rPr dirty="0" sz="1400">
                <a:latin typeface="Calibri"/>
                <a:cs typeface="Calibri"/>
              </a:rPr>
              <a:t>Mise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à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disposition</a:t>
            </a:r>
            <a:r>
              <a:rPr dirty="0" sz="1400" spc="1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du</a:t>
            </a:r>
            <a:r>
              <a:rPr dirty="0" sz="1400" spc="1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pick-up</a:t>
            </a:r>
            <a:r>
              <a:rPr dirty="0" sz="1400" spc="1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sur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période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 </a:t>
            </a:r>
            <a:r>
              <a:rPr dirty="0" sz="1400" spc="-10">
                <a:latin typeface="Calibri"/>
                <a:cs typeface="Calibri"/>
              </a:rPr>
              <a:t>travail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agents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718,94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€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9423" y="5872073"/>
            <a:ext cx="23012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latin typeface="Calibri"/>
                <a:cs typeface="Calibri"/>
              </a:rPr>
              <a:t>TOTAL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GLOBAL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: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6</a:t>
            </a:r>
            <a:r>
              <a:rPr dirty="0" sz="1400" spc="-5" b="1">
                <a:latin typeface="Calibri"/>
                <a:cs typeface="Calibri"/>
              </a:rPr>
              <a:t> 547,87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€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TTC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535"/>
            <a:ext cx="12192000" cy="6684645"/>
            <a:chOff x="0" y="97535"/>
            <a:chExt cx="12192000" cy="6684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35"/>
              <a:ext cx="12191999" cy="65714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5" y="1261871"/>
              <a:ext cx="6172200" cy="54437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656" y="1356360"/>
              <a:ext cx="5673852" cy="37825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9536" y="5207506"/>
              <a:ext cx="1810512" cy="15742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71030" y="5232653"/>
            <a:ext cx="169163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Photo </a:t>
            </a:r>
            <a:r>
              <a:rPr dirty="0" sz="1200">
                <a:latin typeface="Calibri"/>
                <a:cs typeface="Calibri"/>
              </a:rPr>
              <a:t>du </a:t>
            </a:r>
            <a:r>
              <a:rPr dirty="0" sz="1200" spc="-5">
                <a:latin typeface="Calibri"/>
                <a:cs typeface="Calibri"/>
              </a:rPr>
              <a:t>Pré Michel </a:t>
            </a:r>
            <a:r>
              <a:rPr dirty="0" sz="1200">
                <a:latin typeface="Calibri"/>
                <a:cs typeface="Calibri"/>
              </a:rPr>
              <a:t>par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Pierre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Castro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2019,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OPP </a:t>
            </a:r>
            <a:r>
              <a:rPr dirty="0" sz="1200" spc="-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PNR</a:t>
            </a:r>
            <a:r>
              <a:rPr dirty="0" sz="1200" spc="-10">
                <a:latin typeface="Calibri"/>
                <a:cs typeface="Calibri"/>
              </a:rPr>
              <a:t> Queyras.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395" y="1261872"/>
            <a:ext cx="3939540" cy="1165860"/>
          </a:xfrm>
          <a:custGeom>
            <a:avLst/>
            <a:gdLst/>
            <a:ahLst/>
            <a:cxnLst/>
            <a:rect l="l" t="t" r="r" b="b"/>
            <a:pathLst>
              <a:path w="3939540" h="1165860">
                <a:moveTo>
                  <a:pt x="3939540" y="0"/>
                </a:moveTo>
                <a:lnTo>
                  <a:pt x="0" y="0"/>
                </a:lnTo>
                <a:lnTo>
                  <a:pt x="0" y="1165860"/>
                </a:lnTo>
                <a:lnTo>
                  <a:pt x="3939540" y="1165860"/>
                </a:lnTo>
                <a:lnTo>
                  <a:pt x="3939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8008" y="1272031"/>
            <a:ext cx="32124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Exemple</a:t>
            </a:r>
            <a:r>
              <a:rPr dirty="0" spc="-10"/>
              <a:t> </a:t>
            </a:r>
            <a:r>
              <a:rPr dirty="0" spc="-5"/>
              <a:t>2</a:t>
            </a:r>
            <a:r>
              <a:rPr dirty="0" spc="5"/>
              <a:t> </a:t>
            </a:r>
            <a:r>
              <a:rPr dirty="0" spc="-5"/>
              <a:t>: </a:t>
            </a:r>
            <a:r>
              <a:rPr dirty="0" spc="-15"/>
              <a:t>Prairie </a:t>
            </a:r>
            <a:r>
              <a:rPr dirty="0" spc="-10"/>
              <a:t> </a:t>
            </a:r>
            <a:r>
              <a:rPr dirty="0" spc="-15"/>
              <a:t>pâturée</a:t>
            </a:r>
            <a:r>
              <a:rPr dirty="0" spc="-10"/>
              <a:t> </a:t>
            </a:r>
            <a:r>
              <a:rPr dirty="0" spc="-5"/>
              <a:t>de</a:t>
            </a:r>
            <a:r>
              <a:rPr dirty="0" spc="-20"/>
              <a:t> </a:t>
            </a:r>
            <a:r>
              <a:rPr dirty="0" spc="-5"/>
              <a:t>la</a:t>
            </a:r>
            <a:r>
              <a:rPr dirty="0" spc="-15"/>
              <a:t> Lauzière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15455" y="0"/>
            <a:ext cx="4404360" cy="6819900"/>
            <a:chOff x="6315455" y="0"/>
            <a:chExt cx="440436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6227" y="109998"/>
              <a:ext cx="4323587" cy="67098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15455" y="0"/>
              <a:ext cx="495300" cy="647700"/>
            </a:xfrm>
            <a:custGeom>
              <a:avLst/>
              <a:gdLst/>
              <a:ahLst/>
              <a:cxnLst/>
              <a:rect l="l" t="t" r="r" b="b"/>
              <a:pathLst>
                <a:path w="495300" h="647700">
                  <a:moveTo>
                    <a:pt x="0" y="647700"/>
                  </a:moveTo>
                  <a:lnTo>
                    <a:pt x="495300" y="647700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906" y="1347342"/>
            <a:ext cx="3119120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Restauration</a:t>
            </a:r>
            <a:r>
              <a:rPr dirty="0" spc="5"/>
              <a:t> </a:t>
            </a:r>
            <a:r>
              <a:rPr dirty="0" spc="-5"/>
              <a:t>: les </a:t>
            </a:r>
            <a:r>
              <a:rPr dirty="0"/>
              <a:t> </a:t>
            </a:r>
            <a:r>
              <a:rPr dirty="0" spc="-25"/>
              <a:t>différentes </a:t>
            </a:r>
            <a:r>
              <a:rPr dirty="0" spc="-5"/>
              <a:t>méthodes </a:t>
            </a:r>
            <a:r>
              <a:rPr dirty="0" spc="-620"/>
              <a:t> </a:t>
            </a:r>
            <a:r>
              <a:rPr dirty="0" spc="-15"/>
              <a:t>d’intervention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5153" y="1100207"/>
              <a:ext cx="2206358" cy="5602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" y="3485388"/>
              <a:ext cx="3461004" cy="3136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535"/>
            <a:ext cx="12191999" cy="65714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666" y="1305560"/>
            <a:ext cx="95529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Restauration</a:t>
            </a:r>
            <a:r>
              <a:rPr dirty="0" spc="15"/>
              <a:t> </a:t>
            </a:r>
            <a:r>
              <a:rPr dirty="0" spc="-5"/>
              <a:t>:</a:t>
            </a:r>
            <a:r>
              <a:rPr dirty="0" spc="10"/>
              <a:t> </a:t>
            </a:r>
            <a:r>
              <a:rPr dirty="0" spc="-10"/>
              <a:t>suivi</a:t>
            </a:r>
            <a:r>
              <a:rPr dirty="0" spc="15"/>
              <a:t> </a:t>
            </a:r>
            <a:r>
              <a:rPr dirty="0" spc="-20"/>
              <a:t>environnemental</a:t>
            </a:r>
            <a:r>
              <a:rPr dirty="0" spc="4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la</a:t>
            </a:r>
            <a:r>
              <a:rPr dirty="0" spc="5"/>
              <a:t> </a:t>
            </a:r>
            <a:r>
              <a:rPr dirty="0" spc="-15"/>
              <a:t>reprise</a:t>
            </a:r>
            <a:r>
              <a:rPr dirty="0" spc="20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la</a:t>
            </a:r>
            <a:r>
              <a:rPr dirty="0" spc="5"/>
              <a:t> </a:t>
            </a:r>
            <a:r>
              <a:rPr dirty="0" spc="-15"/>
              <a:t>végétation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3756" y="1933955"/>
            <a:ext cx="7962900" cy="4791710"/>
            <a:chOff x="333756" y="1933955"/>
            <a:chExt cx="7962900" cy="4791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6" y="1933955"/>
              <a:ext cx="3200399" cy="1371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756" y="3305555"/>
              <a:ext cx="4067555" cy="34198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3856" y="2228087"/>
              <a:ext cx="3352800" cy="1770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3856" y="4824983"/>
              <a:ext cx="3305555" cy="13715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76893" y="2245867"/>
            <a:ext cx="330835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Suivi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complémentaire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orthoptères</a:t>
            </a:r>
            <a:endParaRPr sz="1800">
              <a:latin typeface="Calibri"/>
              <a:cs typeface="Calibri"/>
            </a:endParaRPr>
          </a:p>
          <a:p>
            <a:pPr marL="12700" marR="7112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-&gt; </a:t>
            </a:r>
            <a:r>
              <a:rPr dirty="0" sz="1800" spc="-5">
                <a:latin typeface="Calibri"/>
                <a:cs typeface="Calibri"/>
              </a:rPr>
              <a:t>Certaines espèces </a:t>
            </a:r>
            <a:r>
              <a:rPr dirty="0" sz="1800" spc="-20">
                <a:latin typeface="Calibri"/>
                <a:cs typeface="Calibri"/>
              </a:rPr>
              <a:t>d’orthoptères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(criquets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sauterelles)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caractère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bioindicateur.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démarche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entreprise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suivre </a:t>
            </a:r>
            <a:r>
              <a:rPr dirty="0" sz="1800" spc="-5">
                <a:latin typeface="Calibri"/>
                <a:cs typeface="Calibri"/>
              </a:rPr>
              <a:t> des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peuplements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d’orthoptères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fonction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structure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composition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végétation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évolution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après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travaux </a:t>
            </a:r>
            <a:r>
              <a:rPr dirty="0" sz="1800" spc="-5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réhabilitation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mettant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œuvre</a:t>
            </a:r>
            <a:endParaRPr sz="1800">
              <a:latin typeface="Calibri"/>
              <a:cs typeface="Calibri"/>
            </a:endParaRPr>
          </a:p>
          <a:p>
            <a:pPr marL="12700" marR="37973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protocole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l’Indice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Linéaire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d’Abondance.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535"/>
            <a:ext cx="12191999" cy="65714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Exemple </a:t>
            </a:r>
            <a:r>
              <a:rPr dirty="0" spc="-5"/>
              <a:t>3</a:t>
            </a:r>
            <a:r>
              <a:rPr dirty="0"/>
              <a:t> </a:t>
            </a:r>
            <a:r>
              <a:rPr dirty="0" spc="-5"/>
              <a:t>:</a:t>
            </a:r>
            <a:r>
              <a:rPr dirty="0" spc="-10"/>
              <a:t> </a:t>
            </a:r>
            <a:r>
              <a:rPr dirty="0" spc="-5"/>
              <a:t>le</a:t>
            </a:r>
            <a:r>
              <a:rPr dirty="0" spc="-15"/>
              <a:t> col </a:t>
            </a:r>
            <a:r>
              <a:rPr dirty="0" spc="-20"/>
              <a:t>Izoard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5876" y="1284732"/>
            <a:ext cx="6096000" cy="4572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7327" y="1618995"/>
            <a:ext cx="5421630" cy="507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020">
              <a:lnSpc>
                <a:spcPct val="119300"/>
              </a:lnSpc>
              <a:spcBef>
                <a:spcPts val="100"/>
              </a:spcBef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Chantier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en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7E7E7E"/>
                </a:solidFill>
                <a:latin typeface="Calibri"/>
                <a:cs typeface="Calibri"/>
              </a:rPr>
              <a:t>cours:</a:t>
            </a:r>
            <a:r>
              <a:rPr dirty="0" sz="180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7E7E7E"/>
                </a:solidFill>
                <a:latin typeface="Calibri"/>
                <a:cs typeface="Calibri"/>
              </a:rPr>
              <a:t>travaux 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réalisé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avec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8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CD05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et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800" spc="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CBNA </a:t>
            </a:r>
            <a:r>
              <a:rPr dirty="0" sz="1800" spc="-3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Etat</a:t>
            </a:r>
            <a:r>
              <a:rPr dirty="0" sz="1800" spc="-5">
                <a:latin typeface="Calibri"/>
                <a:cs typeface="Calibri"/>
              </a:rPr>
              <a:t> 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lieux:</a:t>
            </a:r>
            <a:endParaRPr sz="1800">
              <a:latin typeface="Calibri"/>
              <a:cs typeface="Calibri"/>
            </a:endParaRPr>
          </a:p>
          <a:p>
            <a:pPr marL="12700" marR="832485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Site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très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dégradé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suite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forte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fréquentation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touristique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maîtrisée,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tous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usages</a:t>
            </a:r>
            <a:r>
              <a:rPr dirty="0" sz="1800" spc="-10">
                <a:latin typeface="Calibri"/>
                <a:cs typeface="Calibri"/>
              </a:rPr>
              <a:t> confondus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(voiture,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vélos,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motos, </a:t>
            </a:r>
            <a:r>
              <a:rPr dirty="0" sz="1800" spc="-10">
                <a:latin typeface="Calibri"/>
                <a:cs typeface="Calibri"/>
              </a:rPr>
              <a:t>piétons)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Sol </a:t>
            </a:r>
            <a:r>
              <a:rPr dirty="0" sz="1800" spc="-10">
                <a:latin typeface="Calibri"/>
                <a:cs typeface="Calibri"/>
              </a:rPr>
              <a:t>érodé,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multiples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divagations, diverses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modifications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site</a:t>
            </a:r>
            <a:r>
              <a:rPr dirty="0" sz="1800">
                <a:latin typeface="Calibri"/>
                <a:cs typeface="Calibri"/>
              </a:rPr>
              <a:t> à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travers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(passage</a:t>
            </a:r>
            <a:r>
              <a:rPr dirty="0" sz="1800">
                <a:latin typeface="Calibri"/>
                <a:cs typeface="Calibri"/>
              </a:rPr>
              <a:t> du </a:t>
            </a:r>
            <a:r>
              <a:rPr dirty="0" sz="1800" spc="-45">
                <a:latin typeface="Calibri"/>
                <a:cs typeface="Calibri"/>
              </a:rPr>
              <a:t>Tour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France)…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Objectif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canaliser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fréquentation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identifiant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aires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d’accueil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cheminements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restaurer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parties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dégradées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utilisées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Difficultés:</a:t>
            </a:r>
            <a:endParaRPr sz="1800">
              <a:latin typeface="Calibri"/>
              <a:cs typeface="Calibri"/>
            </a:endParaRPr>
          </a:p>
          <a:p>
            <a:pPr marL="12700" marR="13271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300 m </a:t>
            </a:r>
            <a:r>
              <a:rPr dirty="0" sz="1800" spc="-15">
                <a:latin typeface="Calibri"/>
                <a:cs typeface="Calibri"/>
              </a:rPr>
              <a:t>d’altitude,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site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accessible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uniquement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sur une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courte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période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juin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5">
                <a:latin typeface="Calibri"/>
                <a:cs typeface="Calibri"/>
              </a:rPr>
              <a:t> mi-octobre,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forte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pente,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érosion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humaine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accentuée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différents</a:t>
            </a:r>
            <a:r>
              <a:rPr dirty="0" sz="1800" spc="-5">
                <a:latin typeface="Calibri"/>
                <a:cs typeface="Calibri"/>
              </a:rPr>
              <a:t> intempéries,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site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très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fréquenté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l’été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-&gt;</a:t>
            </a:r>
            <a:r>
              <a:rPr dirty="0" sz="1800" spc="-5">
                <a:latin typeface="Calibri"/>
                <a:cs typeface="Calibri"/>
              </a:rPr>
              <a:t> chantier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difficile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4546" y="809244"/>
              <a:ext cx="3537453" cy="51907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8139" y="1131265"/>
            <a:ext cx="72066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 spc="-15"/>
              <a:t> </a:t>
            </a:r>
            <a:r>
              <a:rPr dirty="0" spc="-10"/>
              <a:t>col </a:t>
            </a:r>
            <a:r>
              <a:rPr dirty="0" spc="-20"/>
              <a:t>Izoard:</a:t>
            </a:r>
            <a:r>
              <a:rPr dirty="0" spc="-25"/>
              <a:t> </a:t>
            </a:r>
            <a:r>
              <a:rPr dirty="0" spc="-10"/>
              <a:t>définition</a:t>
            </a:r>
            <a:r>
              <a:rPr dirty="0" spc="10"/>
              <a:t> </a:t>
            </a:r>
            <a:r>
              <a:rPr dirty="0" spc="-5"/>
              <a:t>du</a:t>
            </a:r>
            <a:r>
              <a:rPr dirty="0"/>
              <a:t> </a:t>
            </a:r>
            <a:r>
              <a:rPr dirty="0" spc="-15"/>
              <a:t>projet</a:t>
            </a:r>
            <a:r>
              <a:rPr dirty="0" spc="10"/>
              <a:t> </a:t>
            </a:r>
            <a:r>
              <a:rPr dirty="0" spc="-25"/>
              <a:t>d’aménagement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463" y="1645918"/>
            <a:ext cx="8040624" cy="50993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139" y="1131265"/>
            <a:ext cx="72066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 spc="-15"/>
              <a:t> </a:t>
            </a:r>
            <a:r>
              <a:rPr dirty="0" spc="-10"/>
              <a:t>col </a:t>
            </a:r>
            <a:r>
              <a:rPr dirty="0" spc="-20"/>
              <a:t>Izoard:</a:t>
            </a:r>
            <a:r>
              <a:rPr dirty="0" spc="-25"/>
              <a:t> </a:t>
            </a:r>
            <a:r>
              <a:rPr dirty="0" spc="-10"/>
              <a:t>définition</a:t>
            </a:r>
            <a:r>
              <a:rPr dirty="0" spc="10"/>
              <a:t> </a:t>
            </a:r>
            <a:r>
              <a:rPr dirty="0" spc="-5"/>
              <a:t>du</a:t>
            </a:r>
            <a:r>
              <a:rPr dirty="0"/>
              <a:t> </a:t>
            </a:r>
            <a:r>
              <a:rPr dirty="0" spc="-15"/>
              <a:t>projet</a:t>
            </a:r>
            <a:r>
              <a:rPr dirty="0" spc="10"/>
              <a:t> </a:t>
            </a:r>
            <a:r>
              <a:rPr dirty="0" spc="-25"/>
              <a:t>d’aménagement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76" y="1600200"/>
              <a:ext cx="8011668" cy="5108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9264" y="672083"/>
              <a:ext cx="3468624" cy="2583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9264" y="3319271"/>
              <a:ext cx="3468624" cy="2587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139" y="1131265"/>
            <a:ext cx="72066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 spc="-15"/>
              <a:t> </a:t>
            </a:r>
            <a:r>
              <a:rPr dirty="0" spc="-10"/>
              <a:t>col </a:t>
            </a:r>
            <a:r>
              <a:rPr dirty="0" spc="-20"/>
              <a:t>Izoard:</a:t>
            </a:r>
            <a:r>
              <a:rPr dirty="0" spc="-25"/>
              <a:t> </a:t>
            </a:r>
            <a:r>
              <a:rPr dirty="0" spc="-10"/>
              <a:t>définition</a:t>
            </a:r>
            <a:r>
              <a:rPr dirty="0" spc="10"/>
              <a:t> </a:t>
            </a:r>
            <a:r>
              <a:rPr dirty="0" spc="-5"/>
              <a:t>du</a:t>
            </a:r>
            <a:r>
              <a:rPr dirty="0"/>
              <a:t> </a:t>
            </a:r>
            <a:r>
              <a:rPr dirty="0" spc="-15"/>
              <a:t>projet</a:t>
            </a:r>
            <a:r>
              <a:rPr dirty="0" spc="10"/>
              <a:t> </a:t>
            </a:r>
            <a:r>
              <a:rPr dirty="0" spc="-25"/>
              <a:t>d’aménagement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9264" y="672083"/>
              <a:ext cx="3468624" cy="2583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9264" y="3319271"/>
              <a:ext cx="3468624" cy="25877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2" y="1694688"/>
              <a:ext cx="8058911" cy="4962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535"/>
            <a:ext cx="12191999" cy="65714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0971" y="4060063"/>
            <a:ext cx="1884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Remodelage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du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site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6511" y="2034539"/>
            <a:ext cx="11562715" cy="4756785"/>
            <a:chOff x="286511" y="2034539"/>
            <a:chExt cx="11562715" cy="47567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2034539"/>
              <a:ext cx="3172967" cy="22753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9123" y="2034539"/>
              <a:ext cx="2778252" cy="19949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511" y="4410454"/>
              <a:ext cx="3172967" cy="23804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719" y="2372867"/>
              <a:ext cx="4183379" cy="22753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8327" y="4410454"/>
              <a:ext cx="3174492" cy="238048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5680" y="1218641"/>
            <a:ext cx="78130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Restauration</a:t>
            </a:r>
            <a:r>
              <a:rPr dirty="0" spc="20"/>
              <a:t> </a:t>
            </a:r>
            <a:r>
              <a:rPr dirty="0" spc="-5"/>
              <a:t>:</a:t>
            </a:r>
            <a:r>
              <a:rPr dirty="0" spc="15"/>
              <a:t> </a:t>
            </a:r>
            <a:r>
              <a:rPr dirty="0" spc="-5"/>
              <a:t>les</a:t>
            </a:r>
            <a:r>
              <a:rPr dirty="0"/>
              <a:t> </a:t>
            </a:r>
            <a:r>
              <a:rPr dirty="0" spc="-25"/>
              <a:t>différentes</a:t>
            </a:r>
            <a:r>
              <a:rPr dirty="0" spc="20"/>
              <a:t> </a:t>
            </a:r>
            <a:r>
              <a:rPr dirty="0" spc="-10"/>
              <a:t>méthodes</a:t>
            </a:r>
            <a:r>
              <a:rPr dirty="0" spc="25"/>
              <a:t> </a:t>
            </a:r>
            <a:r>
              <a:rPr dirty="0" spc="-15"/>
              <a:t>d’intervention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81721" y="1744471"/>
            <a:ext cx="42983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Semis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graines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locales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projetées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l’Hydroseeder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protection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toile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642" y="1719453"/>
            <a:ext cx="18789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Transfert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mottes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45730" y="4743450"/>
            <a:ext cx="4107179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Attention</a:t>
            </a:r>
            <a:r>
              <a:rPr dirty="0" u="sng" sz="14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grosse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erreur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à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</a:t>
            </a:r>
            <a:r>
              <a:rPr dirty="0" u="sng" sz="1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pas</a:t>
            </a:r>
            <a:r>
              <a:rPr dirty="0" u="sng" sz="14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commettre</a:t>
            </a:r>
            <a:r>
              <a:rPr dirty="0" u="sng" sz="14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apporter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>
                <a:latin typeface="Calibri"/>
                <a:cs typeface="Calibri"/>
              </a:rPr>
              <a:t> la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terre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végétale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d’ailleurs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-&gt;</a:t>
            </a:r>
            <a:r>
              <a:rPr dirty="0" sz="1400" spc="-10">
                <a:latin typeface="Calibri"/>
                <a:cs typeface="Calibri"/>
              </a:rPr>
              <a:t> toute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terre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est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une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banque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graines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!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Il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vaut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mieux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contenter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>
                <a:latin typeface="Calibri"/>
                <a:cs typeface="Calibri"/>
              </a:rPr>
              <a:t> ce </a:t>
            </a:r>
            <a:r>
              <a:rPr dirty="0" sz="1400" spc="-5">
                <a:latin typeface="Calibri"/>
                <a:cs typeface="Calibri"/>
              </a:rPr>
              <a:t>que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l’on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 sur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site,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même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si</a:t>
            </a:r>
            <a:r>
              <a:rPr dirty="0" sz="1400">
                <a:latin typeface="Calibri"/>
                <a:cs typeface="Calibri"/>
              </a:rPr>
              <a:t> la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terre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n’est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pas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riche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!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Exit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également tout engrais ou </a:t>
            </a:r>
            <a:r>
              <a:rPr dirty="0" sz="1400" spc="-10">
                <a:latin typeface="Calibri"/>
                <a:cs typeface="Calibri"/>
              </a:rPr>
              <a:t>compost </a:t>
            </a:r>
            <a:r>
              <a:rPr dirty="0" sz="1400" spc="-5">
                <a:latin typeface="Calibri"/>
                <a:cs typeface="Calibri"/>
              </a:rPr>
              <a:t>pour booster </a:t>
            </a:r>
            <a:r>
              <a:rPr dirty="0" sz="1400">
                <a:latin typeface="Calibri"/>
                <a:cs typeface="Calibri"/>
              </a:rPr>
              <a:t>les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semis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si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5">
                <a:latin typeface="Calibri"/>
                <a:cs typeface="Calibri"/>
              </a:rPr>
              <a:t> veut</a:t>
            </a:r>
            <a:r>
              <a:rPr dirty="0" sz="1400">
                <a:latin typeface="Calibri"/>
                <a:cs typeface="Calibri"/>
              </a:rPr>
              <a:t> se</a:t>
            </a:r>
            <a:r>
              <a:rPr dirty="0" sz="1400" spc="-10">
                <a:latin typeface="Calibri"/>
                <a:cs typeface="Calibri"/>
              </a:rPr>
              <a:t> rapprocher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l’écosystème</a:t>
            </a:r>
            <a:r>
              <a:rPr dirty="0" sz="1400" spc="-5">
                <a:latin typeface="Calibri"/>
                <a:cs typeface="Calibri"/>
              </a:rPr>
              <a:t> de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référence.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86"/>
            <a:ext cx="12191999" cy="65685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5628" y="952246"/>
            <a:ext cx="50031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Restaurer</a:t>
            </a:r>
            <a:r>
              <a:rPr dirty="0"/>
              <a:t> </a:t>
            </a:r>
            <a:r>
              <a:rPr dirty="0" spc="-10"/>
              <a:t>des</a:t>
            </a:r>
            <a:r>
              <a:rPr dirty="0" spc="10"/>
              <a:t> </a:t>
            </a:r>
            <a:r>
              <a:rPr dirty="0" spc="-5"/>
              <a:t>espaces</a:t>
            </a:r>
            <a:r>
              <a:rPr dirty="0" spc="10"/>
              <a:t> </a:t>
            </a:r>
            <a:r>
              <a:rPr dirty="0" spc="-5"/>
              <a:t>artificialisés</a:t>
            </a:r>
          </a:p>
          <a:p>
            <a:pPr marL="12700">
              <a:lnSpc>
                <a:spcPct val="100000"/>
              </a:lnSpc>
              <a:tabLst>
                <a:tab pos="2125345" algn="l"/>
              </a:tabLst>
            </a:pPr>
            <a:r>
              <a:rPr dirty="0" spc="-5"/>
              <a:t>qui</a:t>
            </a:r>
            <a:r>
              <a:rPr dirty="0" spc="5"/>
              <a:t> </a:t>
            </a:r>
            <a:r>
              <a:rPr dirty="0" spc="-55"/>
              <a:t>n’ont</a:t>
            </a:r>
            <a:r>
              <a:rPr dirty="0" spc="25"/>
              <a:t> </a:t>
            </a:r>
            <a:r>
              <a:rPr dirty="0" spc="-10"/>
              <a:t>plus	besoin</a:t>
            </a:r>
            <a:r>
              <a:rPr dirty="0" spc="5"/>
              <a:t> </a:t>
            </a:r>
            <a:r>
              <a:rPr dirty="0" spc="-5"/>
              <a:t>de</a:t>
            </a:r>
            <a:r>
              <a:rPr dirty="0" spc="-25"/>
              <a:t> </a:t>
            </a:r>
            <a:r>
              <a:rPr dirty="0" spc="-45"/>
              <a:t>l’être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Quel(s)</a:t>
            </a:r>
            <a:r>
              <a:rPr dirty="0" spc="10"/>
              <a:t> </a:t>
            </a:r>
            <a:r>
              <a:rPr dirty="0" spc="-5"/>
              <a:t>objectif(s)</a:t>
            </a:r>
            <a:r>
              <a:rPr dirty="0" spc="15"/>
              <a:t> </a:t>
            </a:r>
            <a:r>
              <a:rPr dirty="0" spc="-5"/>
              <a:t>pour</a:t>
            </a:r>
            <a:r>
              <a:rPr dirty="0" spc="5"/>
              <a:t> </a:t>
            </a:r>
            <a:r>
              <a:rPr dirty="0"/>
              <a:t>mon</a:t>
            </a:r>
            <a:r>
              <a:rPr dirty="0" spc="-5"/>
              <a:t> </a:t>
            </a:r>
            <a:r>
              <a:rPr dirty="0" spc="-15"/>
              <a:t>site</a:t>
            </a:r>
            <a:r>
              <a:rPr dirty="0" spc="10"/>
              <a:t> </a:t>
            </a:r>
            <a:r>
              <a:rPr dirty="0" spc="-10"/>
              <a:t>dégradé</a:t>
            </a:r>
            <a:r>
              <a:rPr dirty="0"/>
              <a:t> </a:t>
            </a:r>
            <a:r>
              <a:rPr dirty="0" spc="-5"/>
              <a:t>*?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pc="-15">
                <a:solidFill>
                  <a:srgbClr val="000000"/>
                </a:solidFill>
              </a:rPr>
              <a:t>Retour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à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l’écosystème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de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référence</a:t>
            </a: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pc="-15">
                <a:solidFill>
                  <a:srgbClr val="000000"/>
                </a:solidFill>
              </a:rPr>
              <a:t>Réaffectation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vers</a:t>
            </a:r>
            <a:r>
              <a:rPr dirty="0" spc="-5">
                <a:solidFill>
                  <a:srgbClr val="000000"/>
                </a:solidFill>
              </a:rPr>
              <a:t> un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autre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type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de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milieux</a:t>
            </a: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pc="-10">
                <a:solidFill>
                  <a:srgbClr val="000000"/>
                </a:solidFill>
              </a:rPr>
              <a:t>Réhabilitation</a:t>
            </a:r>
            <a:r>
              <a:rPr dirty="0" spc="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avec </a:t>
            </a:r>
            <a:r>
              <a:rPr dirty="0" spc="-5">
                <a:solidFill>
                  <a:srgbClr val="000000"/>
                </a:solidFill>
              </a:rPr>
              <a:t>des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services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écologiques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différents</a:t>
            </a:r>
          </a:p>
          <a:p>
            <a:pPr marL="299085">
              <a:lnSpc>
                <a:spcPct val="100000"/>
              </a:lnSpc>
            </a:pPr>
            <a:r>
              <a:rPr dirty="0" spc="-5">
                <a:solidFill>
                  <a:srgbClr val="000000"/>
                </a:solidFill>
              </a:rPr>
              <a:t>de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celui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de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l’écosystème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de </a:t>
            </a:r>
            <a:r>
              <a:rPr dirty="0" spc="-15">
                <a:solidFill>
                  <a:srgbClr val="000000"/>
                </a:solidFill>
              </a:rPr>
              <a:t>référence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/>
              <a:t>*</a:t>
            </a:r>
            <a:r>
              <a:rPr dirty="0" sz="1400" spc="-10"/>
              <a:t> Pour</a:t>
            </a:r>
            <a:r>
              <a:rPr dirty="0" sz="1400" spc="-5"/>
              <a:t> </a:t>
            </a:r>
            <a:r>
              <a:rPr dirty="0" sz="1400" spc="-10"/>
              <a:t>répondre</a:t>
            </a:r>
            <a:r>
              <a:rPr dirty="0" sz="1400" spc="20"/>
              <a:t> </a:t>
            </a:r>
            <a:r>
              <a:rPr dirty="0" sz="1400"/>
              <a:t>à</a:t>
            </a:r>
            <a:r>
              <a:rPr dirty="0" sz="1400" spc="-5"/>
              <a:t> </a:t>
            </a:r>
            <a:r>
              <a:rPr dirty="0" sz="1400" spc="-15"/>
              <a:t>cette</a:t>
            </a:r>
            <a:r>
              <a:rPr dirty="0" sz="1400" spc="15"/>
              <a:t> </a:t>
            </a:r>
            <a:r>
              <a:rPr dirty="0" sz="1400" spc="-5"/>
              <a:t>question</a:t>
            </a:r>
            <a:r>
              <a:rPr dirty="0" sz="1400" spc="20"/>
              <a:t> </a:t>
            </a:r>
            <a:r>
              <a:rPr dirty="0" sz="1400"/>
              <a:t>il </a:t>
            </a:r>
            <a:r>
              <a:rPr dirty="0" sz="1400" spc="-10"/>
              <a:t>faut</a:t>
            </a:r>
            <a:r>
              <a:rPr dirty="0" sz="1400" spc="-5"/>
              <a:t> </a:t>
            </a:r>
            <a:r>
              <a:rPr dirty="0" sz="1400" spc="-10"/>
              <a:t>avoir</a:t>
            </a:r>
            <a:r>
              <a:rPr dirty="0" sz="1400"/>
              <a:t> </a:t>
            </a:r>
            <a:r>
              <a:rPr dirty="0" sz="1400" spc="-5"/>
              <a:t>en</a:t>
            </a:r>
            <a:r>
              <a:rPr dirty="0" sz="1400"/>
              <a:t> </a:t>
            </a:r>
            <a:r>
              <a:rPr dirty="0" sz="1400" spc="-10"/>
              <a:t>tête</a:t>
            </a:r>
            <a:r>
              <a:rPr dirty="0" sz="1400" spc="20"/>
              <a:t> </a:t>
            </a:r>
            <a:r>
              <a:rPr dirty="0" sz="1400"/>
              <a:t>le</a:t>
            </a:r>
            <a:r>
              <a:rPr dirty="0" sz="1400" spc="-5"/>
              <a:t> mode de</a:t>
            </a:r>
            <a:r>
              <a:rPr dirty="0" sz="1400"/>
              <a:t> </a:t>
            </a:r>
            <a:r>
              <a:rPr dirty="0" sz="1400" spc="-5"/>
              <a:t>gestion</a:t>
            </a:r>
            <a:endParaRPr sz="1400"/>
          </a:p>
          <a:p>
            <a:pPr marL="12700">
              <a:lnSpc>
                <a:spcPct val="100000"/>
              </a:lnSpc>
            </a:pPr>
            <a:r>
              <a:rPr dirty="0" sz="1400" spc="-5"/>
              <a:t>qui </a:t>
            </a:r>
            <a:r>
              <a:rPr dirty="0" sz="1400" spc="-10"/>
              <a:t>sera</a:t>
            </a:r>
            <a:r>
              <a:rPr dirty="0" sz="1400" spc="-20"/>
              <a:t> </a:t>
            </a:r>
            <a:r>
              <a:rPr dirty="0" sz="1400" spc="-5"/>
              <a:t>mené</a:t>
            </a:r>
            <a:r>
              <a:rPr dirty="0" sz="1400" spc="-10"/>
              <a:t> </a:t>
            </a:r>
            <a:r>
              <a:rPr dirty="0" sz="1400" spc="-5"/>
              <a:t>sur</a:t>
            </a:r>
            <a:r>
              <a:rPr dirty="0" sz="1400" spc="-10"/>
              <a:t> </a:t>
            </a:r>
            <a:r>
              <a:rPr dirty="0" sz="1400"/>
              <a:t>le</a:t>
            </a:r>
            <a:r>
              <a:rPr dirty="0" sz="1400" spc="-20"/>
              <a:t> </a:t>
            </a:r>
            <a:r>
              <a:rPr dirty="0" sz="1400" spc="-5"/>
              <a:t>site</a:t>
            </a:r>
            <a:endParaRPr sz="1400"/>
          </a:p>
          <a:p>
            <a:pPr marL="12700" marR="306070">
              <a:lnSpc>
                <a:spcPct val="100000"/>
              </a:lnSpc>
              <a:spcBef>
                <a:spcPts val="1055"/>
              </a:spcBef>
            </a:pPr>
            <a:r>
              <a:rPr dirty="0" spc="-5" b="1">
                <a:latin typeface="Calibri"/>
                <a:cs typeface="Calibri"/>
              </a:rPr>
              <a:t>La </a:t>
            </a:r>
            <a:r>
              <a:rPr dirty="0" spc="-15" b="1">
                <a:latin typeface="Calibri"/>
                <a:cs typeface="Calibri"/>
              </a:rPr>
              <a:t>Restauration </a:t>
            </a:r>
            <a:r>
              <a:rPr dirty="0" spc="-5" b="1">
                <a:latin typeface="Calibri"/>
                <a:cs typeface="Calibri"/>
              </a:rPr>
              <a:t>écologique </a:t>
            </a:r>
            <a:r>
              <a:rPr dirty="0" spc="-10">
                <a:solidFill>
                  <a:srgbClr val="000000"/>
                </a:solidFill>
              </a:rPr>
              <a:t>est </a:t>
            </a:r>
            <a:r>
              <a:rPr dirty="0" spc="-5">
                <a:solidFill>
                  <a:srgbClr val="000000"/>
                </a:solidFill>
              </a:rPr>
              <a:t>un processus qui </a:t>
            </a:r>
            <a:r>
              <a:rPr dirty="0">
                <a:solidFill>
                  <a:srgbClr val="000000"/>
                </a:solidFill>
              </a:rPr>
              <a:t>vise à </a:t>
            </a:r>
            <a:r>
              <a:rPr dirty="0" spc="-39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faciliter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le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rétablissement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ou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la </a:t>
            </a:r>
            <a:r>
              <a:rPr dirty="0" spc="-10">
                <a:solidFill>
                  <a:srgbClr val="000000"/>
                </a:solidFill>
              </a:rPr>
              <a:t>réparation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d’un 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écosystème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endommagé.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pc="-15"/>
              <a:t>Pourquoi</a:t>
            </a:r>
            <a:r>
              <a:rPr dirty="0" spc="20"/>
              <a:t> </a:t>
            </a:r>
            <a:r>
              <a:rPr dirty="0"/>
              <a:t>?</a:t>
            </a:r>
            <a:r>
              <a:rPr dirty="0" spc="15"/>
              <a:t> </a:t>
            </a:r>
            <a:r>
              <a:rPr dirty="0" spc="-5">
                <a:solidFill>
                  <a:srgbClr val="000000"/>
                </a:solidFill>
              </a:rPr>
              <a:t>En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faveur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de</a:t>
            </a:r>
            <a:r>
              <a:rPr dirty="0">
                <a:solidFill>
                  <a:srgbClr val="000000"/>
                </a:solidFill>
              </a:rPr>
              <a:t> la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biodiversité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,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de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la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restauration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-5">
                <a:solidFill>
                  <a:srgbClr val="000000"/>
                </a:solidFill>
              </a:rPr>
              <a:t>des </a:t>
            </a:r>
            <a:r>
              <a:rPr dirty="0" spc="-15">
                <a:solidFill>
                  <a:srgbClr val="000000"/>
                </a:solidFill>
              </a:rPr>
              <a:t>écosystèmes </a:t>
            </a:r>
            <a:r>
              <a:rPr dirty="0" spc="-5">
                <a:solidFill>
                  <a:srgbClr val="000000"/>
                </a:solidFill>
              </a:rPr>
              <a:t>et pour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le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paysage</a:t>
            </a:r>
          </a:p>
          <a:p>
            <a:pPr marL="64135" marR="1155065" indent="-52069">
              <a:lnSpc>
                <a:spcPct val="100000"/>
              </a:lnSpc>
              <a:spcBef>
                <a:spcPts val="1080"/>
              </a:spcBef>
            </a:pPr>
            <a:r>
              <a:rPr dirty="0" spc="-5"/>
              <a:t>Comment </a:t>
            </a:r>
            <a:r>
              <a:rPr dirty="0"/>
              <a:t>?</a:t>
            </a:r>
            <a:r>
              <a:rPr dirty="0" spc="5"/>
              <a:t> </a:t>
            </a:r>
            <a:r>
              <a:rPr dirty="0" spc="-15">
                <a:solidFill>
                  <a:srgbClr val="000000"/>
                </a:solidFill>
              </a:rPr>
              <a:t>Différents</a:t>
            </a:r>
            <a:r>
              <a:rPr dirty="0" spc="-5">
                <a:solidFill>
                  <a:srgbClr val="000000"/>
                </a:solidFill>
              </a:rPr>
              <a:t> procédés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mêlant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génie </a:t>
            </a:r>
            <a:r>
              <a:rPr dirty="0" spc="-39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écologique</a:t>
            </a:r>
            <a:r>
              <a:rPr dirty="0" spc="2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et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génie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végétal</a:t>
            </a:r>
            <a:r>
              <a:rPr dirty="0" spc="-5">
                <a:solidFill>
                  <a:srgbClr val="000000"/>
                </a:solidFill>
              </a:rPr>
              <a:t> sont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possibles</a:t>
            </a:r>
          </a:p>
        </p:txBody>
      </p:sp>
      <p:sp>
        <p:nvSpPr>
          <p:cNvPr id="5" name="object 5"/>
          <p:cNvSpPr/>
          <p:nvPr/>
        </p:nvSpPr>
        <p:spPr>
          <a:xfrm>
            <a:off x="972312" y="1979675"/>
            <a:ext cx="4089400" cy="3474720"/>
          </a:xfrm>
          <a:custGeom>
            <a:avLst/>
            <a:gdLst/>
            <a:ahLst/>
            <a:cxnLst/>
            <a:rect l="l" t="t" r="r" b="b"/>
            <a:pathLst>
              <a:path w="4089400" h="3474720">
                <a:moveTo>
                  <a:pt x="1609344" y="2517648"/>
                </a:moveTo>
                <a:lnTo>
                  <a:pt x="1598803" y="2460066"/>
                </a:lnTo>
                <a:lnTo>
                  <a:pt x="1568310" y="2405430"/>
                </a:lnTo>
                <a:lnTo>
                  <a:pt x="1519516" y="2354478"/>
                </a:lnTo>
                <a:lnTo>
                  <a:pt x="1488770" y="2330615"/>
                </a:lnTo>
                <a:lnTo>
                  <a:pt x="1454073" y="2307945"/>
                </a:lnTo>
                <a:lnTo>
                  <a:pt x="1415630" y="2286571"/>
                </a:lnTo>
                <a:lnTo>
                  <a:pt x="1373644" y="2266569"/>
                </a:lnTo>
                <a:lnTo>
                  <a:pt x="1328318" y="2248052"/>
                </a:lnTo>
                <a:lnTo>
                  <a:pt x="1279880" y="2231085"/>
                </a:lnTo>
                <a:lnTo>
                  <a:pt x="1228521" y="2215769"/>
                </a:lnTo>
                <a:lnTo>
                  <a:pt x="1174445" y="2202205"/>
                </a:lnTo>
                <a:lnTo>
                  <a:pt x="1117866" y="2190470"/>
                </a:lnTo>
                <a:lnTo>
                  <a:pt x="1058989" y="2180666"/>
                </a:lnTo>
                <a:lnTo>
                  <a:pt x="998029" y="2172881"/>
                </a:lnTo>
                <a:lnTo>
                  <a:pt x="935177" y="2167204"/>
                </a:lnTo>
                <a:lnTo>
                  <a:pt x="870661" y="2163737"/>
                </a:lnTo>
                <a:lnTo>
                  <a:pt x="804672" y="2162556"/>
                </a:lnTo>
                <a:lnTo>
                  <a:pt x="738670" y="2163737"/>
                </a:lnTo>
                <a:lnTo>
                  <a:pt x="674154" y="2167204"/>
                </a:lnTo>
                <a:lnTo>
                  <a:pt x="611301" y="2172881"/>
                </a:lnTo>
                <a:lnTo>
                  <a:pt x="550341" y="2180666"/>
                </a:lnTo>
                <a:lnTo>
                  <a:pt x="491464" y="2190470"/>
                </a:lnTo>
                <a:lnTo>
                  <a:pt x="434886" y="2202205"/>
                </a:lnTo>
                <a:lnTo>
                  <a:pt x="380809" y="2215769"/>
                </a:lnTo>
                <a:lnTo>
                  <a:pt x="329450" y="2231085"/>
                </a:lnTo>
                <a:lnTo>
                  <a:pt x="281012" y="2248052"/>
                </a:lnTo>
                <a:lnTo>
                  <a:pt x="235686" y="2266569"/>
                </a:lnTo>
                <a:lnTo>
                  <a:pt x="193700" y="2286571"/>
                </a:lnTo>
                <a:lnTo>
                  <a:pt x="155257" y="2307945"/>
                </a:lnTo>
                <a:lnTo>
                  <a:pt x="120561" y="2330615"/>
                </a:lnTo>
                <a:lnTo>
                  <a:pt x="89814" y="2354478"/>
                </a:lnTo>
                <a:lnTo>
                  <a:pt x="41021" y="2405430"/>
                </a:lnTo>
                <a:lnTo>
                  <a:pt x="10528" y="2460066"/>
                </a:lnTo>
                <a:lnTo>
                  <a:pt x="0" y="2517648"/>
                </a:lnTo>
                <a:lnTo>
                  <a:pt x="2667" y="2546769"/>
                </a:lnTo>
                <a:lnTo>
                  <a:pt x="23380" y="2602979"/>
                </a:lnTo>
                <a:lnTo>
                  <a:pt x="63233" y="2655862"/>
                </a:lnTo>
                <a:lnTo>
                  <a:pt x="120561" y="2704693"/>
                </a:lnTo>
                <a:lnTo>
                  <a:pt x="155257" y="2727350"/>
                </a:lnTo>
                <a:lnTo>
                  <a:pt x="193700" y="2748737"/>
                </a:lnTo>
                <a:lnTo>
                  <a:pt x="235686" y="2768739"/>
                </a:lnTo>
                <a:lnTo>
                  <a:pt x="281012" y="2787256"/>
                </a:lnTo>
                <a:lnTo>
                  <a:pt x="329450" y="2804223"/>
                </a:lnTo>
                <a:lnTo>
                  <a:pt x="380809" y="2819539"/>
                </a:lnTo>
                <a:lnTo>
                  <a:pt x="434886" y="2833103"/>
                </a:lnTo>
                <a:lnTo>
                  <a:pt x="491464" y="2844838"/>
                </a:lnTo>
                <a:lnTo>
                  <a:pt x="550341" y="2854642"/>
                </a:lnTo>
                <a:lnTo>
                  <a:pt x="611301" y="2862427"/>
                </a:lnTo>
                <a:lnTo>
                  <a:pt x="674154" y="2868091"/>
                </a:lnTo>
                <a:lnTo>
                  <a:pt x="738670" y="2871571"/>
                </a:lnTo>
                <a:lnTo>
                  <a:pt x="804672" y="2872740"/>
                </a:lnTo>
                <a:lnTo>
                  <a:pt x="1609344" y="2872740"/>
                </a:lnTo>
                <a:lnTo>
                  <a:pt x="1609344" y="2768727"/>
                </a:lnTo>
                <a:lnTo>
                  <a:pt x="1373632" y="2768727"/>
                </a:lnTo>
                <a:lnTo>
                  <a:pt x="1427073" y="2742704"/>
                </a:lnTo>
                <a:lnTo>
                  <a:pt x="1474101" y="2714675"/>
                </a:lnTo>
                <a:lnTo>
                  <a:pt x="1514513" y="2684894"/>
                </a:lnTo>
                <a:lnTo>
                  <a:pt x="1548066" y="2653576"/>
                </a:lnTo>
                <a:lnTo>
                  <a:pt x="1574533" y="2620962"/>
                </a:lnTo>
                <a:lnTo>
                  <a:pt x="1593723" y="2587282"/>
                </a:lnTo>
                <a:lnTo>
                  <a:pt x="1605394" y="2552763"/>
                </a:lnTo>
                <a:lnTo>
                  <a:pt x="1609344" y="2517648"/>
                </a:lnTo>
                <a:close/>
              </a:path>
              <a:path w="4089400" h="3474720">
                <a:moveTo>
                  <a:pt x="1616964" y="1361694"/>
                </a:moveTo>
                <a:lnTo>
                  <a:pt x="1606423" y="1303959"/>
                </a:lnTo>
                <a:lnTo>
                  <a:pt x="1575930" y="1249197"/>
                </a:lnTo>
                <a:lnTo>
                  <a:pt x="1527136" y="1198130"/>
                </a:lnTo>
                <a:lnTo>
                  <a:pt x="1496390" y="1174229"/>
                </a:lnTo>
                <a:lnTo>
                  <a:pt x="1461693" y="1151509"/>
                </a:lnTo>
                <a:lnTo>
                  <a:pt x="1423250" y="1130084"/>
                </a:lnTo>
                <a:lnTo>
                  <a:pt x="1381264" y="1110043"/>
                </a:lnTo>
                <a:lnTo>
                  <a:pt x="1335938" y="1091488"/>
                </a:lnTo>
                <a:lnTo>
                  <a:pt x="1287500" y="1074483"/>
                </a:lnTo>
                <a:lnTo>
                  <a:pt x="1236141" y="1059141"/>
                </a:lnTo>
                <a:lnTo>
                  <a:pt x="1182065" y="1045552"/>
                </a:lnTo>
                <a:lnTo>
                  <a:pt x="1125486" y="1033805"/>
                </a:lnTo>
                <a:lnTo>
                  <a:pt x="1066609" y="1023975"/>
                </a:lnTo>
                <a:lnTo>
                  <a:pt x="1005649" y="1016190"/>
                </a:lnTo>
                <a:lnTo>
                  <a:pt x="942797" y="1010500"/>
                </a:lnTo>
                <a:lnTo>
                  <a:pt x="878281" y="1007021"/>
                </a:lnTo>
                <a:lnTo>
                  <a:pt x="812292" y="1005840"/>
                </a:lnTo>
                <a:lnTo>
                  <a:pt x="746290" y="1007021"/>
                </a:lnTo>
                <a:lnTo>
                  <a:pt x="681774" y="1010500"/>
                </a:lnTo>
                <a:lnTo>
                  <a:pt x="618921" y="1016190"/>
                </a:lnTo>
                <a:lnTo>
                  <a:pt x="557961" y="1023988"/>
                </a:lnTo>
                <a:lnTo>
                  <a:pt x="499084" y="1033805"/>
                </a:lnTo>
                <a:lnTo>
                  <a:pt x="442506" y="1045552"/>
                </a:lnTo>
                <a:lnTo>
                  <a:pt x="388429" y="1059141"/>
                </a:lnTo>
                <a:lnTo>
                  <a:pt x="337070" y="1074483"/>
                </a:lnTo>
                <a:lnTo>
                  <a:pt x="288632" y="1091488"/>
                </a:lnTo>
                <a:lnTo>
                  <a:pt x="243306" y="1110043"/>
                </a:lnTo>
                <a:lnTo>
                  <a:pt x="201320" y="1130084"/>
                </a:lnTo>
                <a:lnTo>
                  <a:pt x="162877" y="1151509"/>
                </a:lnTo>
                <a:lnTo>
                  <a:pt x="128181" y="1174229"/>
                </a:lnTo>
                <a:lnTo>
                  <a:pt x="97434" y="1198143"/>
                </a:lnTo>
                <a:lnTo>
                  <a:pt x="48641" y="1249197"/>
                </a:lnTo>
                <a:lnTo>
                  <a:pt x="18148" y="1303959"/>
                </a:lnTo>
                <a:lnTo>
                  <a:pt x="7620" y="1361694"/>
                </a:lnTo>
                <a:lnTo>
                  <a:pt x="10287" y="1390891"/>
                </a:lnTo>
                <a:lnTo>
                  <a:pt x="31000" y="1447241"/>
                </a:lnTo>
                <a:lnTo>
                  <a:pt x="70853" y="1500238"/>
                </a:lnTo>
                <a:lnTo>
                  <a:pt x="128181" y="1549171"/>
                </a:lnTo>
                <a:lnTo>
                  <a:pt x="162877" y="1571891"/>
                </a:lnTo>
                <a:lnTo>
                  <a:pt x="201320" y="1593316"/>
                </a:lnTo>
                <a:lnTo>
                  <a:pt x="243306" y="1613357"/>
                </a:lnTo>
                <a:lnTo>
                  <a:pt x="288632" y="1631911"/>
                </a:lnTo>
                <a:lnTo>
                  <a:pt x="337070" y="1648917"/>
                </a:lnTo>
                <a:lnTo>
                  <a:pt x="388429" y="1664258"/>
                </a:lnTo>
                <a:lnTo>
                  <a:pt x="442506" y="1677847"/>
                </a:lnTo>
                <a:lnTo>
                  <a:pt x="499084" y="1689595"/>
                </a:lnTo>
                <a:lnTo>
                  <a:pt x="557961" y="1699412"/>
                </a:lnTo>
                <a:lnTo>
                  <a:pt x="618921" y="1707210"/>
                </a:lnTo>
                <a:lnTo>
                  <a:pt x="681774" y="1712899"/>
                </a:lnTo>
                <a:lnTo>
                  <a:pt x="746290" y="1716379"/>
                </a:lnTo>
                <a:lnTo>
                  <a:pt x="812292" y="1717548"/>
                </a:lnTo>
                <a:lnTo>
                  <a:pt x="1616964" y="1717548"/>
                </a:lnTo>
                <a:lnTo>
                  <a:pt x="1616964" y="1613293"/>
                </a:lnTo>
                <a:lnTo>
                  <a:pt x="1381252" y="1613293"/>
                </a:lnTo>
                <a:lnTo>
                  <a:pt x="1434693" y="1587207"/>
                </a:lnTo>
                <a:lnTo>
                  <a:pt x="1481721" y="1559115"/>
                </a:lnTo>
                <a:lnTo>
                  <a:pt x="1522133" y="1529257"/>
                </a:lnTo>
                <a:lnTo>
                  <a:pt x="1555686" y="1497876"/>
                </a:lnTo>
                <a:lnTo>
                  <a:pt x="1582153" y="1465186"/>
                </a:lnTo>
                <a:lnTo>
                  <a:pt x="1601343" y="1431442"/>
                </a:lnTo>
                <a:lnTo>
                  <a:pt x="1613014" y="1396873"/>
                </a:lnTo>
                <a:lnTo>
                  <a:pt x="1616964" y="1361694"/>
                </a:lnTo>
                <a:close/>
              </a:path>
              <a:path w="4089400" h="3474720">
                <a:moveTo>
                  <a:pt x="1706880" y="355854"/>
                </a:moveTo>
                <a:lnTo>
                  <a:pt x="1696339" y="298119"/>
                </a:lnTo>
                <a:lnTo>
                  <a:pt x="1665846" y="243357"/>
                </a:lnTo>
                <a:lnTo>
                  <a:pt x="1617052" y="192290"/>
                </a:lnTo>
                <a:lnTo>
                  <a:pt x="1586306" y="168389"/>
                </a:lnTo>
                <a:lnTo>
                  <a:pt x="1551609" y="145669"/>
                </a:lnTo>
                <a:lnTo>
                  <a:pt x="1513166" y="124244"/>
                </a:lnTo>
                <a:lnTo>
                  <a:pt x="1471180" y="104203"/>
                </a:lnTo>
                <a:lnTo>
                  <a:pt x="1425854" y="85648"/>
                </a:lnTo>
                <a:lnTo>
                  <a:pt x="1377416" y="68643"/>
                </a:lnTo>
                <a:lnTo>
                  <a:pt x="1326057" y="53301"/>
                </a:lnTo>
                <a:lnTo>
                  <a:pt x="1271981" y="39712"/>
                </a:lnTo>
                <a:lnTo>
                  <a:pt x="1215402" y="27965"/>
                </a:lnTo>
                <a:lnTo>
                  <a:pt x="1156525" y="18135"/>
                </a:lnTo>
                <a:lnTo>
                  <a:pt x="1095565" y="10350"/>
                </a:lnTo>
                <a:lnTo>
                  <a:pt x="1032713" y="4660"/>
                </a:lnTo>
                <a:lnTo>
                  <a:pt x="968197" y="1181"/>
                </a:lnTo>
                <a:lnTo>
                  <a:pt x="902208" y="0"/>
                </a:lnTo>
                <a:lnTo>
                  <a:pt x="836206" y="1181"/>
                </a:lnTo>
                <a:lnTo>
                  <a:pt x="771690" y="4660"/>
                </a:lnTo>
                <a:lnTo>
                  <a:pt x="708837" y="10350"/>
                </a:lnTo>
                <a:lnTo>
                  <a:pt x="647877" y="18135"/>
                </a:lnTo>
                <a:lnTo>
                  <a:pt x="589000" y="27965"/>
                </a:lnTo>
                <a:lnTo>
                  <a:pt x="532422" y="39712"/>
                </a:lnTo>
                <a:lnTo>
                  <a:pt x="478345" y="53301"/>
                </a:lnTo>
                <a:lnTo>
                  <a:pt x="426986" y="68643"/>
                </a:lnTo>
                <a:lnTo>
                  <a:pt x="378548" y="85648"/>
                </a:lnTo>
                <a:lnTo>
                  <a:pt x="333222" y="104203"/>
                </a:lnTo>
                <a:lnTo>
                  <a:pt x="291236" y="124244"/>
                </a:lnTo>
                <a:lnTo>
                  <a:pt x="252793" y="145669"/>
                </a:lnTo>
                <a:lnTo>
                  <a:pt x="218097" y="168389"/>
                </a:lnTo>
                <a:lnTo>
                  <a:pt x="187350" y="192290"/>
                </a:lnTo>
                <a:lnTo>
                  <a:pt x="138557" y="243357"/>
                </a:lnTo>
                <a:lnTo>
                  <a:pt x="108064" y="298119"/>
                </a:lnTo>
                <a:lnTo>
                  <a:pt x="97536" y="355854"/>
                </a:lnTo>
                <a:lnTo>
                  <a:pt x="101473" y="391033"/>
                </a:lnTo>
                <a:lnTo>
                  <a:pt x="132308" y="459346"/>
                </a:lnTo>
                <a:lnTo>
                  <a:pt x="158788" y="492036"/>
                </a:lnTo>
                <a:lnTo>
                  <a:pt x="192328" y="523417"/>
                </a:lnTo>
                <a:lnTo>
                  <a:pt x="232740" y="553275"/>
                </a:lnTo>
                <a:lnTo>
                  <a:pt x="279781" y="581367"/>
                </a:lnTo>
                <a:lnTo>
                  <a:pt x="333248" y="607441"/>
                </a:lnTo>
                <a:lnTo>
                  <a:pt x="97536" y="607441"/>
                </a:lnTo>
                <a:lnTo>
                  <a:pt x="97536" y="711708"/>
                </a:lnTo>
                <a:lnTo>
                  <a:pt x="902208" y="711708"/>
                </a:lnTo>
                <a:lnTo>
                  <a:pt x="968197" y="710539"/>
                </a:lnTo>
                <a:lnTo>
                  <a:pt x="1032713" y="707059"/>
                </a:lnTo>
                <a:lnTo>
                  <a:pt x="1095565" y="701370"/>
                </a:lnTo>
                <a:lnTo>
                  <a:pt x="1156525" y="693572"/>
                </a:lnTo>
                <a:lnTo>
                  <a:pt x="1215402" y="683742"/>
                </a:lnTo>
                <a:lnTo>
                  <a:pt x="1271981" y="671982"/>
                </a:lnTo>
                <a:lnTo>
                  <a:pt x="1326057" y="658380"/>
                </a:lnTo>
                <a:lnTo>
                  <a:pt x="1377416" y="643039"/>
                </a:lnTo>
                <a:lnTo>
                  <a:pt x="1425854" y="626033"/>
                </a:lnTo>
                <a:lnTo>
                  <a:pt x="1471180" y="607466"/>
                </a:lnTo>
                <a:lnTo>
                  <a:pt x="1513166" y="587425"/>
                </a:lnTo>
                <a:lnTo>
                  <a:pt x="1551609" y="566000"/>
                </a:lnTo>
                <a:lnTo>
                  <a:pt x="1586306" y="543280"/>
                </a:lnTo>
                <a:lnTo>
                  <a:pt x="1617052" y="519366"/>
                </a:lnTo>
                <a:lnTo>
                  <a:pt x="1665846" y="468312"/>
                </a:lnTo>
                <a:lnTo>
                  <a:pt x="1696339" y="413562"/>
                </a:lnTo>
                <a:lnTo>
                  <a:pt x="1704200" y="385038"/>
                </a:lnTo>
                <a:lnTo>
                  <a:pt x="1706880" y="355854"/>
                </a:lnTo>
                <a:close/>
              </a:path>
              <a:path w="4089400" h="3474720">
                <a:moveTo>
                  <a:pt x="3694176" y="1940814"/>
                </a:moveTo>
                <a:lnTo>
                  <a:pt x="3683635" y="1883079"/>
                </a:lnTo>
                <a:lnTo>
                  <a:pt x="3653142" y="1828317"/>
                </a:lnTo>
                <a:lnTo>
                  <a:pt x="3604349" y="1777250"/>
                </a:lnTo>
                <a:lnTo>
                  <a:pt x="3573602" y="1753349"/>
                </a:lnTo>
                <a:lnTo>
                  <a:pt x="3538905" y="1730629"/>
                </a:lnTo>
                <a:lnTo>
                  <a:pt x="3500463" y="1709204"/>
                </a:lnTo>
                <a:lnTo>
                  <a:pt x="3458476" y="1689163"/>
                </a:lnTo>
                <a:lnTo>
                  <a:pt x="3413150" y="1670608"/>
                </a:lnTo>
                <a:lnTo>
                  <a:pt x="3364712" y="1653603"/>
                </a:lnTo>
                <a:lnTo>
                  <a:pt x="3313353" y="1638261"/>
                </a:lnTo>
                <a:lnTo>
                  <a:pt x="3259277" y="1624672"/>
                </a:lnTo>
                <a:lnTo>
                  <a:pt x="3202698" y="1612925"/>
                </a:lnTo>
                <a:lnTo>
                  <a:pt x="3143821" y="1603095"/>
                </a:lnTo>
                <a:lnTo>
                  <a:pt x="3082861" y="1595310"/>
                </a:lnTo>
                <a:lnTo>
                  <a:pt x="3020009" y="1589620"/>
                </a:lnTo>
                <a:lnTo>
                  <a:pt x="2955493" y="1586141"/>
                </a:lnTo>
                <a:lnTo>
                  <a:pt x="2889504" y="1584960"/>
                </a:lnTo>
                <a:lnTo>
                  <a:pt x="2823502" y="1586141"/>
                </a:lnTo>
                <a:lnTo>
                  <a:pt x="2758986" y="1589620"/>
                </a:lnTo>
                <a:lnTo>
                  <a:pt x="2696133" y="1595310"/>
                </a:lnTo>
                <a:lnTo>
                  <a:pt x="2635173" y="1603095"/>
                </a:lnTo>
                <a:lnTo>
                  <a:pt x="2576296" y="1612925"/>
                </a:lnTo>
                <a:lnTo>
                  <a:pt x="2519718" y="1624672"/>
                </a:lnTo>
                <a:lnTo>
                  <a:pt x="2465641" y="1638261"/>
                </a:lnTo>
                <a:lnTo>
                  <a:pt x="2414282" y="1653603"/>
                </a:lnTo>
                <a:lnTo>
                  <a:pt x="2365845" y="1670608"/>
                </a:lnTo>
                <a:lnTo>
                  <a:pt x="2320518" y="1689163"/>
                </a:lnTo>
                <a:lnTo>
                  <a:pt x="2278532" y="1709204"/>
                </a:lnTo>
                <a:lnTo>
                  <a:pt x="2240089" y="1730629"/>
                </a:lnTo>
                <a:lnTo>
                  <a:pt x="2205393" y="1753349"/>
                </a:lnTo>
                <a:lnTo>
                  <a:pt x="2174646" y="1777250"/>
                </a:lnTo>
                <a:lnTo>
                  <a:pt x="2125853" y="1828317"/>
                </a:lnTo>
                <a:lnTo>
                  <a:pt x="2095360" y="1883079"/>
                </a:lnTo>
                <a:lnTo>
                  <a:pt x="2084832" y="1940814"/>
                </a:lnTo>
                <a:lnTo>
                  <a:pt x="2087499" y="1969998"/>
                </a:lnTo>
                <a:lnTo>
                  <a:pt x="2108212" y="2026310"/>
                </a:lnTo>
                <a:lnTo>
                  <a:pt x="2148065" y="2079307"/>
                </a:lnTo>
                <a:lnTo>
                  <a:pt x="2205393" y="2128240"/>
                </a:lnTo>
                <a:lnTo>
                  <a:pt x="2240089" y="2150961"/>
                </a:lnTo>
                <a:lnTo>
                  <a:pt x="2278532" y="2172385"/>
                </a:lnTo>
                <a:lnTo>
                  <a:pt x="2320518" y="2192426"/>
                </a:lnTo>
                <a:lnTo>
                  <a:pt x="2365845" y="2210993"/>
                </a:lnTo>
                <a:lnTo>
                  <a:pt x="2414282" y="2227999"/>
                </a:lnTo>
                <a:lnTo>
                  <a:pt x="2465641" y="2243340"/>
                </a:lnTo>
                <a:lnTo>
                  <a:pt x="2519718" y="2256942"/>
                </a:lnTo>
                <a:lnTo>
                  <a:pt x="2576296" y="2268702"/>
                </a:lnTo>
                <a:lnTo>
                  <a:pt x="2635173" y="2278532"/>
                </a:lnTo>
                <a:lnTo>
                  <a:pt x="2696133" y="2286330"/>
                </a:lnTo>
                <a:lnTo>
                  <a:pt x="2758986" y="2292019"/>
                </a:lnTo>
                <a:lnTo>
                  <a:pt x="2823502" y="2295499"/>
                </a:lnTo>
                <a:lnTo>
                  <a:pt x="2889504" y="2296668"/>
                </a:lnTo>
                <a:lnTo>
                  <a:pt x="3694176" y="2296668"/>
                </a:lnTo>
                <a:lnTo>
                  <a:pt x="3694176" y="2192401"/>
                </a:lnTo>
                <a:lnTo>
                  <a:pt x="3458464" y="2192401"/>
                </a:lnTo>
                <a:lnTo>
                  <a:pt x="3511905" y="2166328"/>
                </a:lnTo>
                <a:lnTo>
                  <a:pt x="3558933" y="2138235"/>
                </a:lnTo>
                <a:lnTo>
                  <a:pt x="3599345" y="2108377"/>
                </a:lnTo>
                <a:lnTo>
                  <a:pt x="3632885" y="2076996"/>
                </a:lnTo>
                <a:lnTo>
                  <a:pt x="3659365" y="2044306"/>
                </a:lnTo>
                <a:lnTo>
                  <a:pt x="3678555" y="2010562"/>
                </a:lnTo>
                <a:lnTo>
                  <a:pt x="3690226" y="1975993"/>
                </a:lnTo>
                <a:lnTo>
                  <a:pt x="3694176" y="1940814"/>
                </a:lnTo>
                <a:close/>
              </a:path>
              <a:path w="4089400" h="3474720">
                <a:moveTo>
                  <a:pt x="3819144" y="880110"/>
                </a:moveTo>
                <a:lnTo>
                  <a:pt x="3808603" y="822375"/>
                </a:lnTo>
                <a:lnTo>
                  <a:pt x="3778110" y="767613"/>
                </a:lnTo>
                <a:lnTo>
                  <a:pt x="3729317" y="716559"/>
                </a:lnTo>
                <a:lnTo>
                  <a:pt x="3698570" y="692645"/>
                </a:lnTo>
                <a:lnTo>
                  <a:pt x="3663873" y="669925"/>
                </a:lnTo>
                <a:lnTo>
                  <a:pt x="3625431" y="648500"/>
                </a:lnTo>
                <a:lnTo>
                  <a:pt x="3583444" y="628459"/>
                </a:lnTo>
                <a:lnTo>
                  <a:pt x="3538118" y="609904"/>
                </a:lnTo>
                <a:lnTo>
                  <a:pt x="3489680" y="592899"/>
                </a:lnTo>
                <a:lnTo>
                  <a:pt x="3438321" y="577557"/>
                </a:lnTo>
                <a:lnTo>
                  <a:pt x="3384245" y="563968"/>
                </a:lnTo>
                <a:lnTo>
                  <a:pt x="3327666" y="552221"/>
                </a:lnTo>
                <a:lnTo>
                  <a:pt x="3268789" y="542391"/>
                </a:lnTo>
                <a:lnTo>
                  <a:pt x="3207829" y="534606"/>
                </a:lnTo>
                <a:lnTo>
                  <a:pt x="3144977" y="528916"/>
                </a:lnTo>
                <a:lnTo>
                  <a:pt x="3080461" y="525437"/>
                </a:lnTo>
                <a:lnTo>
                  <a:pt x="3014472" y="524256"/>
                </a:lnTo>
                <a:lnTo>
                  <a:pt x="2948470" y="525437"/>
                </a:lnTo>
                <a:lnTo>
                  <a:pt x="2883954" y="528916"/>
                </a:lnTo>
                <a:lnTo>
                  <a:pt x="2821101" y="534606"/>
                </a:lnTo>
                <a:lnTo>
                  <a:pt x="2760141" y="542391"/>
                </a:lnTo>
                <a:lnTo>
                  <a:pt x="2701264" y="552221"/>
                </a:lnTo>
                <a:lnTo>
                  <a:pt x="2644686" y="563968"/>
                </a:lnTo>
                <a:lnTo>
                  <a:pt x="2590609" y="577557"/>
                </a:lnTo>
                <a:lnTo>
                  <a:pt x="2539250" y="592899"/>
                </a:lnTo>
                <a:lnTo>
                  <a:pt x="2490813" y="609904"/>
                </a:lnTo>
                <a:lnTo>
                  <a:pt x="2445486" y="628459"/>
                </a:lnTo>
                <a:lnTo>
                  <a:pt x="2403500" y="648500"/>
                </a:lnTo>
                <a:lnTo>
                  <a:pt x="2365057" y="669925"/>
                </a:lnTo>
                <a:lnTo>
                  <a:pt x="2330361" y="692645"/>
                </a:lnTo>
                <a:lnTo>
                  <a:pt x="2299614" y="716559"/>
                </a:lnTo>
                <a:lnTo>
                  <a:pt x="2250821" y="767613"/>
                </a:lnTo>
                <a:lnTo>
                  <a:pt x="2220328" y="822375"/>
                </a:lnTo>
                <a:lnTo>
                  <a:pt x="2209800" y="880110"/>
                </a:lnTo>
                <a:lnTo>
                  <a:pt x="2213737" y="915289"/>
                </a:lnTo>
                <a:lnTo>
                  <a:pt x="2244598" y="983602"/>
                </a:lnTo>
                <a:lnTo>
                  <a:pt x="2271077" y="1016292"/>
                </a:lnTo>
                <a:lnTo>
                  <a:pt x="2304618" y="1047673"/>
                </a:lnTo>
                <a:lnTo>
                  <a:pt x="2345029" y="1077531"/>
                </a:lnTo>
                <a:lnTo>
                  <a:pt x="2392057" y="1105623"/>
                </a:lnTo>
                <a:lnTo>
                  <a:pt x="2445512" y="1131697"/>
                </a:lnTo>
                <a:lnTo>
                  <a:pt x="2209800" y="1131697"/>
                </a:lnTo>
                <a:lnTo>
                  <a:pt x="2209800" y="1235964"/>
                </a:lnTo>
                <a:lnTo>
                  <a:pt x="3014472" y="1235964"/>
                </a:lnTo>
                <a:lnTo>
                  <a:pt x="3080461" y="1234795"/>
                </a:lnTo>
                <a:lnTo>
                  <a:pt x="3144977" y="1231315"/>
                </a:lnTo>
                <a:lnTo>
                  <a:pt x="3207829" y="1225626"/>
                </a:lnTo>
                <a:lnTo>
                  <a:pt x="3268789" y="1217828"/>
                </a:lnTo>
                <a:lnTo>
                  <a:pt x="3327666" y="1207998"/>
                </a:lnTo>
                <a:lnTo>
                  <a:pt x="3384245" y="1196238"/>
                </a:lnTo>
                <a:lnTo>
                  <a:pt x="3438321" y="1182636"/>
                </a:lnTo>
                <a:lnTo>
                  <a:pt x="3489680" y="1167295"/>
                </a:lnTo>
                <a:lnTo>
                  <a:pt x="3538118" y="1150289"/>
                </a:lnTo>
                <a:lnTo>
                  <a:pt x="3583444" y="1131722"/>
                </a:lnTo>
                <a:lnTo>
                  <a:pt x="3625431" y="1111681"/>
                </a:lnTo>
                <a:lnTo>
                  <a:pt x="3663873" y="1090256"/>
                </a:lnTo>
                <a:lnTo>
                  <a:pt x="3698570" y="1067536"/>
                </a:lnTo>
                <a:lnTo>
                  <a:pt x="3729317" y="1043622"/>
                </a:lnTo>
                <a:lnTo>
                  <a:pt x="3778110" y="992568"/>
                </a:lnTo>
                <a:lnTo>
                  <a:pt x="3808603" y="937818"/>
                </a:lnTo>
                <a:lnTo>
                  <a:pt x="3816464" y="909294"/>
                </a:lnTo>
                <a:lnTo>
                  <a:pt x="3819144" y="880110"/>
                </a:lnTo>
                <a:close/>
              </a:path>
              <a:path w="4089400" h="3474720">
                <a:moveTo>
                  <a:pt x="4088892" y="3119628"/>
                </a:moveTo>
                <a:lnTo>
                  <a:pt x="4081043" y="3079635"/>
                </a:lnTo>
                <a:lnTo>
                  <a:pt x="4058094" y="3040926"/>
                </a:lnTo>
                <a:lnTo>
                  <a:pt x="4020870" y="3003766"/>
                </a:lnTo>
                <a:lnTo>
                  <a:pt x="3970223" y="2968383"/>
                </a:lnTo>
                <a:lnTo>
                  <a:pt x="3906990" y="2935008"/>
                </a:lnTo>
                <a:lnTo>
                  <a:pt x="3870922" y="2919158"/>
                </a:lnTo>
                <a:lnTo>
                  <a:pt x="3832021" y="2903905"/>
                </a:lnTo>
                <a:lnTo>
                  <a:pt x="3790391" y="2889262"/>
                </a:lnTo>
                <a:lnTo>
                  <a:pt x="3746144" y="2875292"/>
                </a:lnTo>
                <a:lnTo>
                  <a:pt x="3699395" y="2861995"/>
                </a:lnTo>
                <a:lnTo>
                  <a:pt x="3650221" y="2849410"/>
                </a:lnTo>
                <a:lnTo>
                  <a:pt x="3598761" y="2837586"/>
                </a:lnTo>
                <a:lnTo>
                  <a:pt x="3545103" y="2826524"/>
                </a:lnTo>
                <a:lnTo>
                  <a:pt x="3489337" y="2816263"/>
                </a:lnTo>
                <a:lnTo>
                  <a:pt x="3431603" y="2806839"/>
                </a:lnTo>
                <a:lnTo>
                  <a:pt x="3371977" y="2798280"/>
                </a:lnTo>
                <a:lnTo>
                  <a:pt x="3310585" y="2790621"/>
                </a:lnTo>
                <a:lnTo>
                  <a:pt x="3247517" y="2783878"/>
                </a:lnTo>
                <a:lnTo>
                  <a:pt x="3182886" y="2778099"/>
                </a:lnTo>
                <a:lnTo>
                  <a:pt x="3116796" y="2773299"/>
                </a:lnTo>
                <a:lnTo>
                  <a:pt x="3049359" y="2769514"/>
                </a:lnTo>
                <a:lnTo>
                  <a:pt x="2980664" y="2766771"/>
                </a:lnTo>
                <a:lnTo>
                  <a:pt x="2910840" y="2765107"/>
                </a:lnTo>
                <a:lnTo>
                  <a:pt x="2839974" y="2764536"/>
                </a:lnTo>
                <a:lnTo>
                  <a:pt x="2769095" y="2765107"/>
                </a:lnTo>
                <a:lnTo>
                  <a:pt x="2699270" y="2766771"/>
                </a:lnTo>
                <a:lnTo>
                  <a:pt x="2630576" y="2769514"/>
                </a:lnTo>
                <a:lnTo>
                  <a:pt x="2563139" y="2773299"/>
                </a:lnTo>
                <a:lnTo>
                  <a:pt x="2497048" y="2778099"/>
                </a:lnTo>
                <a:lnTo>
                  <a:pt x="2432418" y="2783878"/>
                </a:lnTo>
                <a:lnTo>
                  <a:pt x="2369350" y="2790621"/>
                </a:lnTo>
                <a:lnTo>
                  <a:pt x="2307958" y="2798280"/>
                </a:lnTo>
                <a:lnTo>
                  <a:pt x="2248331" y="2806839"/>
                </a:lnTo>
                <a:lnTo>
                  <a:pt x="2190597" y="2816263"/>
                </a:lnTo>
                <a:lnTo>
                  <a:pt x="2134832" y="2826524"/>
                </a:lnTo>
                <a:lnTo>
                  <a:pt x="2081174" y="2837586"/>
                </a:lnTo>
                <a:lnTo>
                  <a:pt x="2029714" y="2849410"/>
                </a:lnTo>
                <a:lnTo>
                  <a:pt x="1980539" y="2861995"/>
                </a:lnTo>
                <a:lnTo>
                  <a:pt x="1933790" y="2875292"/>
                </a:lnTo>
                <a:lnTo>
                  <a:pt x="1889544" y="2889262"/>
                </a:lnTo>
                <a:lnTo>
                  <a:pt x="1847913" y="2903905"/>
                </a:lnTo>
                <a:lnTo>
                  <a:pt x="1809013" y="2919158"/>
                </a:lnTo>
                <a:lnTo>
                  <a:pt x="1772945" y="2935008"/>
                </a:lnTo>
                <a:lnTo>
                  <a:pt x="1709712" y="2968383"/>
                </a:lnTo>
                <a:lnTo>
                  <a:pt x="1659064" y="3003766"/>
                </a:lnTo>
                <a:lnTo>
                  <a:pt x="1621840" y="3040926"/>
                </a:lnTo>
                <a:lnTo>
                  <a:pt x="1598891" y="3079635"/>
                </a:lnTo>
                <a:lnTo>
                  <a:pt x="1591056" y="3119628"/>
                </a:lnTo>
                <a:lnTo>
                  <a:pt x="1594967" y="3147771"/>
                </a:lnTo>
                <a:lnTo>
                  <a:pt x="1625790" y="3202851"/>
                </a:lnTo>
                <a:lnTo>
                  <a:pt x="1686115" y="3255556"/>
                </a:lnTo>
                <a:lnTo>
                  <a:pt x="1726895" y="3280727"/>
                </a:lnTo>
                <a:lnTo>
                  <a:pt x="1774532" y="3304946"/>
                </a:lnTo>
                <a:lnTo>
                  <a:pt x="1828838" y="3328098"/>
                </a:lnTo>
                <a:lnTo>
                  <a:pt x="1889658" y="3350056"/>
                </a:lnTo>
                <a:lnTo>
                  <a:pt x="1956816" y="3370707"/>
                </a:lnTo>
                <a:lnTo>
                  <a:pt x="1591056" y="3370707"/>
                </a:lnTo>
                <a:lnTo>
                  <a:pt x="1591056" y="3474720"/>
                </a:lnTo>
                <a:lnTo>
                  <a:pt x="2839974" y="3474720"/>
                </a:lnTo>
                <a:lnTo>
                  <a:pt x="2910840" y="3474161"/>
                </a:lnTo>
                <a:lnTo>
                  <a:pt x="2980664" y="3472497"/>
                </a:lnTo>
                <a:lnTo>
                  <a:pt x="3049359" y="3469754"/>
                </a:lnTo>
                <a:lnTo>
                  <a:pt x="3116796" y="3465969"/>
                </a:lnTo>
                <a:lnTo>
                  <a:pt x="3182886" y="3461169"/>
                </a:lnTo>
                <a:lnTo>
                  <a:pt x="3247517" y="3455390"/>
                </a:lnTo>
                <a:lnTo>
                  <a:pt x="3310585" y="3448647"/>
                </a:lnTo>
                <a:lnTo>
                  <a:pt x="3371977" y="3440988"/>
                </a:lnTo>
                <a:lnTo>
                  <a:pt x="3431603" y="3432429"/>
                </a:lnTo>
                <a:lnTo>
                  <a:pt x="3489337" y="3423005"/>
                </a:lnTo>
                <a:lnTo>
                  <a:pt x="3545103" y="3412744"/>
                </a:lnTo>
                <a:lnTo>
                  <a:pt x="3598761" y="3401682"/>
                </a:lnTo>
                <a:lnTo>
                  <a:pt x="3650221" y="3389858"/>
                </a:lnTo>
                <a:lnTo>
                  <a:pt x="3699395" y="3377273"/>
                </a:lnTo>
                <a:lnTo>
                  <a:pt x="3746144" y="3363976"/>
                </a:lnTo>
                <a:lnTo>
                  <a:pt x="3790391" y="3350006"/>
                </a:lnTo>
                <a:lnTo>
                  <a:pt x="3832021" y="3335363"/>
                </a:lnTo>
                <a:lnTo>
                  <a:pt x="3870922" y="3320110"/>
                </a:lnTo>
                <a:lnTo>
                  <a:pt x="3906990" y="3304260"/>
                </a:lnTo>
                <a:lnTo>
                  <a:pt x="3970223" y="3270885"/>
                </a:lnTo>
                <a:lnTo>
                  <a:pt x="4020870" y="3235502"/>
                </a:lnTo>
                <a:lnTo>
                  <a:pt x="4058094" y="3198342"/>
                </a:lnTo>
                <a:lnTo>
                  <a:pt x="4081043" y="3159633"/>
                </a:lnTo>
                <a:lnTo>
                  <a:pt x="4086910" y="3139783"/>
                </a:lnTo>
                <a:lnTo>
                  <a:pt x="4088892" y="3119628"/>
                </a:lnTo>
                <a:close/>
              </a:path>
            </a:pathLst>
          </a:custGeom>
          <a:solidFill>
            <a:srgbClr val="E9EE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802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Revégétaliser</a:t>
            </a:r>
          </a:p>
          <a:p>
            <a:pPr marL="2919730">
              <a:lnSpc>
                <a:spcPct val="100000"/>
              </a:lnSpc>
              <a:spcBef>
                <a:spcPts val="1695"/>
              </a:spcBef>
            </a:pPr>
            <a:r>
              <a:rPr dirty="0" spc="-50"/>
              <a:t>Restaurer</a:t>
            </a:r>
          </a:p>
          <a:p>
            <a:pPr marL="668020">
              <a:lnSpc>
                <a:spcPct val="100000"/>
              </a:lnSpc>
              <a:spcBef>
                <a:spcPts val="1730"/>
              </a:spcBef>
            </a:pPr>
            <a:r>
              <a:rPr dirty="0" spc="-35"/>
              <a:t>Renaturer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/>
          </a:p>
          <a:p>
            <a:pPr marL="2668270">
              <a:lnSpc>
                <a:spcPct val="100000"/>
              </a:lnSpc>
            </a:pPr>
            <a:r>
              <a:rPr dirty="0" spc="-25"/>
              <a:t>Réhabiliter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/>
          </a:p>
          <a:p>
            <a:pPr marL="631190">
              <a:lnSpc>
                <a:spcPct val="100000"/>
              </a:lnSpc>
            </a:pPr>
            <a:r>
              <a:rPr dirty="0" spc="-55"/>
              <a:t>Réaffecter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/>
          </a:p>
          <a:p>
            <a:pPr marL="2049145">
              <a:lnSpc>
                <a:spcPct val="100000"/>
              </a:lnSpc>
            </a:pPr>
            <a:r>
              <a:rPr dirty="0" spc="204"/>
              <a:t>R</a:t>
            </a:r>
            <a:r>
              <a:rPr dirty="0" spc="-190"/>
              <a:t>égé</a:t>
            </a:r>
            <a:r>
              <a:rPr dirty="0" spc="105"/>
              <a:t>n</a:t>
            </a:r>
            <a:r>
              <a:rPr dirty="0" spc="-140"/>
              <a:t>érer</a:t>
            </a:r>
            <a:r>
              <a:rPr dirty="0" spc="-95"/>
              <a:t> </a:t>
            </a:r>
            <a:r>
              <a:rPr dirty="0" spc="105"/>
              <a:t>n</a:t>
            </a:r>
            <a:r>
              <a:rPr dirty="0" spc="-10"/>
              <a:t>at</a:t>
            </a:r>
            <a:r>
              <a:rPr dirty="0" spc="-20"/>
              <a:t>u</a:t>
            </a:r>
            <a:r>
              <a:rPr dirty="0" spc="-65"/>
              <a:t>re</a:t>
            </a:r>
            <a:r>
              <a:rPr dirty="0" spc="-25"/>
              <a:t>l</a:t>
            </a:r>
            <a:r>
              <a:rPr dirty="0" spc="-55"/>
              <a:t>l</a:t>
            </a:r>
            <a:r>
              <a:rPr dirty="0" spc="-114"/>
              <a:t>e</a:t>
            </a:r>
            <a:r>
              <a:rPr dirty="0" spc="-55"/>
              <a:t>me</a:t>
            </a:r>
            <a:r>
              <a:rPr dirty="0" spc="-55"/>
              <a:t>n</a:t>
            </a:r>
            <a:r>
              <a:rPr dirty="0" spc="20"/>
              <a:t>t</a:t>
            </a:r>
          </a:p>
          <a:p>
            <a:pPr>
              <a:lnSpc>
                <a:spcPct val="100000"/>
              </a:lnSpc>
            </a:pPr>
            <a:endParaRPr sz="220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/>
          </a:p>
          <a:p>
            <a:pPr marL="12700">
              <a:lnSpc>
                <a:spcPct val="100000"/>
              </a:lnSpc>
            </a:pPr>
            <a:r>
              <a:rPr dirty="0" u="heavy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Attention</a:t>
            </a:r>
            <a:r>
              <a:rPr dirty="0" spc="15">
                <a:latin typeface="Calibri"/>
                <a:cs typeface="Calibri"/>
              </a:rPr>
              <a:t> </a:t>
            </a:r>
            <a:r>
              <a:rPr dirty="0" spc="-5">
                <a:latin typeface="Calibri"/>
                <a:cs typeface="Calibri"/>
              </a:rPr>
              <a:t>la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possibilité</a:t>
            </a:r>
            <a:r>
              <a:rPr dirty="0" spc="30">
                <a:latin typeface="Calibri"/>
                <a:cs typeface="Calibri"/>
              </a:rPr>
              <a:t> </a:t>
            </a:r>
            <a:r>
              <a:rPr dirty="0" spc="-5">
                <a:latin typeface="Calibri"/>
                <a:cs typeface="Calibri"/>
              </a:rPr>
              <a:t>de</a:t>
            </a:r>
            <a:r>
              <a:rPr dirty="0" spc="5">
                <a:latin typeface="Calibri"/>
                <a:cs typeface="Calibri"/>
              </a:rPr>
              <a:t> </a:t>
            </a:r>
            <a:r>
              <a:rPr dirty="0" spc="-15">
                <a:latin typeface="Calibri"/>
                <a:cs typeface="Calibri"/>
              </a:rPr>
              <a:t>restauration</a:t>
            </a:r>
            <a:r>
              <a:rPr dirty="0" spc="1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écologique</a:t>
            </a:r>
          </a:p>
          <a:p>
            <a:pPr marL="12700">
              <a:lnSpc>
                <a:spcPct val="100000"/>
              </a:lnSpc>
            </a:pPr>
            <a:r>
              <a:rPr dirty="0" spc="-5">
                <a:latin typeface="Calibri"/>
                <a:cs typeface="Calibri"/>
              </a:rPr>
              <a:t>ne</a:t>
            </a:r>
            <a:r>
              <a:rPr dirty="0" spc="1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justifie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spc="-5">
                <a:latin typeface="Calibri"/>
                <a:cs typeface="Calibri"/>
              </a:rPr>
              <a:t>pas la</a:t>
            </a:r>
            <a:r>
              <a:rPr dirty="0" spc="1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destruction</a:t>
            </a:r>
            <a:r>
              <a:rPr dirty="0" spc="25">
                <a:latin typeface="Calibri"/>
                <a:cs typeface="Calibri"/>
              </a:rPr>
              <a:t> </a:t>
            </a:r>
            <a:r>
              <a:rPr dirty="0" spc="-5">
                <a:latin typeface="Calibri"/>
                <a:cs typeface="Calibri"/>
              </a:rPr>
              <a:t>des</a:t>
            </a:r>
            <a:r>
              <a:rPr dirty="0" spc="10">
                <a:latin typeface="Calibri"/>
                <a:cs typeface="Calibri"/>
              </a:rPr>
              <a:t> </a:t>
            </a:r>
            <a:r>
              <a:rPr dirty="0" spc="-15">
                <a:latin typeface="Calibri"/>
                <a:cs typeface="Calibri"/>
              </a:rPr>
              <a:t>écosystème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535"/>
            <a:ext cx="12191999" cy="65714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571" y="1213866"/>
            <a:ext cx="34042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Quelques</a:t>
            </a:r>
            <a:r>
              <a:rPr dirty="0" spc="5"/>
              <a:t> </a:t>
            </a:r>
            <a:r>
              <a:rPr dirty="0" spc="-5"/>
              <a:t>idée</a:t>
            </a:r>
            <a:r>
              <a:rPr dirty="0" spc="-10"/>
              <a:t> </a:t>
            </a:r>
            <a:r>
              <a:rPr dirty="0" spc="-5"/>
              <a:t>de</a:t>
            </a:r>
            <a:r>
              <a:rPr dirty="0" spc="-25"/>
              <a:t> </a:t>
            </a:r>
            <a:r>
              <a:rPr dirty="0" spc="-10"/>
              <a:t>coûts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7095" y="1755648"/>
            <a:ext cx="11010900" cy="5009515"/>
            <a:chOff x="387095" y="1755648"/>
            <a:chExt cx="11010900" cy="50095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1755648"/>
              <a:ext cx="11010900" cy="27203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635" y="3701796"/>
              <a:ext cx="4849368" cy="1508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8392" y="4649722"/>
              <a:ext cx="6621779" cy="2115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1"/>
            <a:ext cx="12191999" cy="68503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9242" y="5617261"/>
            <a:ext cx="40703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>
                <a:solidFill>
                  <a:srgbClr val="FFFFFF"/>
                </a:solidFill>
              </a:rPr>
              <a:t>Merci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pour</a:t>
            </a:r>
            <a:r>
              <a:rPr dirty="0" spc="2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votre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attention</a:t>
            </a:r>
            <a:r>
              <a:rPr dirty="0" spc="-5">
                <a:solidFill>
                  <a:srgbClr val="FFFFFF"/>
                </a:solidFill>
              </a:rPr>
              <a:t>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0340" y="1913111"/>
              <a:ext cx="5244106" cy="3676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5388" y="1358341"/>
            <a:ext cx="628777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L’usage</a:t>
            </a:r>
            <a:r>
              <a:rPr dirty="0"/>
              <a:t> </a:t>
            </a:r>
            <a:r>
              <a:rPr dirty="0" spc="-5"/>
              <a:t>des </a:t>
            </a:r>
            <a:r>
              <a:rPr dirty="0" spc="-15"/>
              <a:t>végétaux</a:t>
            </a:r>
            <a:r>
              <a:rPr dirty="0" spc="-20"/>
              <a:t> </a:t>
            </a:r>
            <a:r>
              <a:rPr dirty="0" spc="-5"/>
              <a:t>locaux</a:t>
            </a:r>
            <a:r>
              <a:rPr dirty="0" spc="5"/>
              <a:t> </a:t>
            </a:r>
            <a:r>
              <a:rPr dirty="0" spc="-15"/>
              <a:t>est</a:t>
            </a:r>
            <a:r>
              <a:rPr dirty="0"/>
              <a:t> </a:t>
            </a:r>
            <a:r>
              <a:rPr dirty="0" spc="-5"/>
              <a:t>un</a:t>
            </a:r>
            <a:r>
              <a:rPr dirty="0"/>
              <a:t> </a:t>
            </a:r>
            <a:r>
              <a:rPr dirty="0" spc="-5"/>
              <a:t>enjeux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majeur</a:t>
            </a:r>
            <a:r>
              <a:rPr dirty="0" spc="5"/>
              <a:t> </a:t>
            </a:r>
            <a:r>
              <a:rPr dirty="0" spc="-10"/>
              <a:t>pour</a:t>
            </a:r>
            <a:r>
              <a:rPr dirty="0" spc="5"/>
              <a:t> </a:t>
            </a:r>
            <a:r>
              <a:rPr dirty="0" spc="-5"/>
              <a:t>les</a:t>
            </a:r>
            <a:r>
              <a:rPr dirty="0"/>
              <a:t> </a:t>
            </a:r>
            <a:r>
              <a:rPr dirty="0" spc="-15"/>
              <a:t>territoires</a:t>
            </a:r>
            <a:r>
              <a:rPr dirty="0" spc="-5"/>
              <a:t> </a:t>
            </a:r>
            <a:r>
              <a:rPr dirty="0" spc="-10"/>
              <a:t>et </a:t>
            </a:r>
            <a:r>
              <a:rPr dirty="0" spc="-5"/>
              <a:t>la</a:t>
            </a:r>
            <a:r>
              <a:rPr dirty="0"/>
              <a:t> </a:t>
            </a:r>
            <a:r>
              <a:rPr dirty="0" spc="-15"/>
              <a:t>biodiversité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687" y="5071871"/>
            <a:ext cx="1516380" cy="14858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5388" y="2494279"/>
            <a:ext cx="6094730" cy="3194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Adaptation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génétique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dirty="0" sz="1800" spc="-15">
                <a:latin typeface="Calibri"/>
                <a:cs typeface="Calibri"/>
              </a:rPr>
              <a:t>Diversité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génétique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intraspécifique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8125" algn="l"/>
              </a:tabLst>
            </a:pPr>
            <a:r>
              <a:rPr dirty="0" sz="1800" spc="-5">
                <a:latin typeface="Calibri"/>
                <a:cs typeface="Calibri"/>
              </a:rPr>
              <a:t>Conservation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génétique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/>
              <a:tabLst>
                <a:tab pos="238125" algn="l"/>
              </a:tabLst>
            </a:pPr>
            <a:r>
              <a:rPr dirty="0" sz="1800" spc="-10">
                <a:latin typeface="Calibri"/>
                <a:cs typeface="Calibri"/>
              </a:rPr>
              <a:t>Fonctionnalité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écologique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/>
              <a:tabLst>
                <a:tab pos="238125" algn="l"/>
              </a:tabLst>
            </a:pPr>
            <a:r>
              <a:rPr dirty="0" sz="1800" spc="-10">
                <a:latin typeface="Calibri"/>
                <a:cs typeface="Calibri"/>
              </a:rPr>
              <a:t>Economie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176276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Citer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marché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publique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762760">
              <a:lnSpc>
                <a:spcPct val="100000"/>
              </a:lnSpc>
              <a:spcBef>
                <a:spcPts val="30"/>
              </a:spcBef>
            </a:pPr>
            <a:r>
              <a:rPr dirty="0" sz="1400">
                <a:latin typeface="Calibri"/>
                <a:cs typeface="Calibri"/>
              </a:rPr>
              <a:t>Art.R.2111-12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R.2111-17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du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code</a:t>
            </a:r>
            <a:r>
              <a:rPr dirty="0" sz="1400" spc="-5">
                <a:latin typeface="Calibri"/>
                <a:cs typeface="Calibri"/>
              </a:rPr>
              <a:t> de</a:t>
            </a:r>
            <a:r>
              <a:rPr dirty="0" sz="1400">
                <a:latin typeface="Calibri"/>
                <a:cs typeface="Calibri"/>
              </a:rPr>
              <a:t> la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commande </a:t>
            </a:r>
            <a:r>
              <a:rPr dirty="0" sz="1400" spc="-5">
                <a:latin typeface="Calibri"/>
                <a:cs typeface="Calibri"/>
              </a:rPr>
              <a:t>publique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6167" y="5809488"/>
            <a:ext cx="7629144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188" y="1172336"/>
            <a:ext cx="75901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Exemple</a:t>
            </a:r>
            <a:r>
              <a:rPr dirty="0" spc="-5"/>
              <a:t> 1:</a:t>
            </a:r>
            <a:r>
              <a:rPr dirty="0" spc="20"/>
              <a:t> </a:t>
            </a:r>
            <a:r>
              <a:rPr dirty="0" spc="-5"/>
              <a:t>Le </a:t>
            </a:r>
            <a:r>
              <a:rPr dirty="0" spc="-15"/>
              <a:t>col</a:t>
            </a:r>
            <a:r>
              <a:rPr dirty="0" spc="5"/>
              <a:t> </a:t>
            </a:r>
            <a:r>
              <a:rPr dirty="0" spc="-5"/>
              <a:t>Agnel</a:t>
            </a:r>
            <a:r>
              <a:rPr dirty="0"/>
              <a:t> </a:t>
            </a:r>
            <a:r>
              <a:rPr dirty="0" spc="-5"/>
              <a:t>–</a:t>
            </a:r>
            <a:r>
              <a:rPr dirty="0" spc="5"/>
              <a:t> </a:t>
            </a:r>
            <a:r>
              <a:rPr dirty="0" spc="-5"/>
              <a:t>la</a:t>
            </a:r>
            <a:r>
              <a:rPr dirty="0"/>
              <a:t> </a:t>
            </a:r>
            <a:r>
              <a:rPr dirty="0" spc="-15"/>
              <a:t>montée</a:t>
            </a:r>
            <a:r>
              <a:rPr dirty="0"/>
              <a:t> </a:t>
            </a:r>
            <a:r>
              <a:rPr dirty="0" spc="-25"/>
              <a:t>vers</a:t>
            </a:r>
            <a:r>
              <a:rPr dirty="0" spc="-5"/>
              <a:t> le</a:t>
            </a:r>
            <a:r>
              <a:rPr dirty="0"/>
              <a:t> </a:t>
            </a:r>
            <a:r>
              <a:rPr dirty="0" spc="-10"/>
              <a:t>col </a:t>
            </a:r>
            <a:r>
              <a:rPr dirty="0" spc="-5"/>
              <a:t>Vieux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841" y="6058611"/>
            <a:ext cx="38760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octobre,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forte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pente,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érosion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humaine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accentuée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différentes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intempéries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9428" y="1635251"/>
            <a:ext cx="6003035" cy="44973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08803" y="6245453"/>
            <a:ext cx="1621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Photo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Laurent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BICHON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841" y="1675384"/>
            <a:ext cx="4330065" cy="4408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7244">
              <a:lnSpc>
                <a:spcPct val="148700"/>
              </a:lnSpc>
              <a:spcBef>
                <a:spcPts val="100"/>
              </a:spcBef>
            </a:pP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Projet réalisé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avec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 le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CD05 et le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CBNA </a:t>
            </a:r>
            <a:r>
              <a:rPr dirty="0" sz="1800" spc="-3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Etat</a:t>
            </a:r>
            <a:r>
              <a:rPr dirty="0" sz="1800" spc="-5">
                <a:latin typeface="Calibri"/>
                <a:cs typeface="Calibri"/>
              </a:rPr>
              <a:t> 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lieux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6134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site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très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dégradé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suite</a:t>
            </a:r>
            <a:r>
              <a:rPr dirty="0" sz="1800">
                <a:latin typeface="Calibri"/>
                <a:cs typeface="Calibri"/>
              </a:rPr>
              <a:t> à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forte </a:t>
            </a:r>
            <a:r>
              <a:rPr dirty="0" sz="1800" spc="-10">
                <a:latin typeface="Calibri"/>
                <a:cs typeface="Calibri"/>
              </a:rPr>
              <a:t> fréquentation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touristique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maîtrisée.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érodé,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multiples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divagations…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Objectif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26035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canaliser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fréquentation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identifiant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aires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d’accueil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cheminements et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restaurer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parties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dégradées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 sont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 utilisées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Difficultés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700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d’altitude,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site</a:t>
            </a:r>
            <a:r>
              <a:rPr dirty="0" sz="1800" spc="-5">
                <a:latin typeface="Calibri"/>
                <a:cs typeface="Calibri"/>
              </a:rPr>
              <a:t> accessible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uniquement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5">
                <a:latin typeface="Calibri"/>
                <a:cs typeface="Calibri"/>
              </a:rPr>
              <a:t> une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courte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période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juillet</a:t>
            </a:r>
            <a:r>
              <a:rPr dirty="0" sz="1800">
                <a:latin typeface="Calibri"/>
                <a:cs typeface="Calibri"/>
              </a:rPr>
              <a:t> à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début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571" y="1213866"/>
            <a:ext cx="72536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 spc="-15"/>
              <a:t> </a:t>
            </a:r>
            <a:r>
              <a:rPr dirty="0" spc="-10"/>
              <a:t>col </a:t>
            </a:r>
            <a:r>
              <a:rPr dirty="0" spc="-5"/>
              <a:t>Agnel :</a:t>
            </a:r>
            <a:r>
              <a:rPr dirty="0"/>
              <a:t> </a:t>
            </a:r>
            <a:r>
              <a:rPr dirty="0" spc="-10"/>
              <a:t>Définition</a:t>
            </a:r>
            <a:r>
              <a:rPr dirty="0" spc="25"/>
              <a:t> </a:t>
            </a:r>
            <a:r>
              <a:rPr dirty="0" spc="-5"/>
              <a:t>du</a:t>
            </a:r>
            <a:r>
              <a:rPr dirty="0" spc="5"/>
              <a:t> </a:t>
            </a:r>
            <a:r>
              <a:rPr dirty="0" spc="-15"/>
              <a:t>projet</a:t>
            </a:r>
            <a:r>
              <a:rPr dirty="0" spc="-10"/>
              <a:t> </a:t>
            </a:r>
            <a:r>
              <a:rPr dirty="0" spc="-25"/>
              <a:t>d’aménagement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97" y="1910029"/>
            <a:ext cx="356679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Création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deux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parkings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création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deux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petits parkings </a:t>
            </a:r>
            <a:r>
              <a:rPr dirty="0" sz="1800">
                <a:latin typeface="Calibri"/>
                <a:cs typeface="Calibri"/>
              </a:rPr>
              <a:t>au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départ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itinéraires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randonnées 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permis</a:t>
            </a:r>
            <a:r>
              <a:rPr dirty="0" sz="1800" spc="-5">
                <a:latin typeface="Calibri"/>
                <a:cs typeface="Calibri"/>
              </a:rPr>
              <a:t> 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refermer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les</a:t>
            </a:r>
            <a:r>
              <a:rPr dirty="0" sz="1800" spc="-5">
                <a:latin typeface="Calibri"/>
                <a:cs typeface="Calibri"/>
              </a:rPr>
              <a:t> poches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stationnement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sauvage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la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route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 spc="-10">
                <a:latin typeface="Calibri"/>
                <a:cs typeface="Calibri"/>
              </a:rPr>
              <a:t> col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 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limiter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 </a:t>
            </a:r>
            <a:r>
              <a:rPr dirty="0" sz="1800" spc="-10">
                <a:latin typeface="Calibri"/>
                <a:cs typeface="Calibri"/>
              </a:rPr>
              <a:t>circulation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 </a:t>
            </a:r>
            <a:r>
              <a:rPr dirty="0" sz="1800" spc="-10">
                <a:latin typeface="Calibri"/>
                <a:cs typeface="Calibri"/>
              </a:rPr>
              <a:t>piétons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sur 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route.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1953767"/>
            <a:ext cx="2712720" cy="35493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23658" y="1921002"/>
            <a:ext cx="245046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118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libri"/>
                <a:cs typeface="Calibri"/>
              </a:rPr>
              <a:t>Mettre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défens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et </a:t>
            </a:r>
            <a:r>
              <a:rPr dirty="0" sz="1800" spc="-39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communiquer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-&gt;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Evite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piétinement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aide </a:t>
            </a:r>
            <a:r>
              <a:rPr dirty="0" sz="1800" spc="-5">
                <a:latin typeface="Calibri"/>
                <a:cs typeface="Calibri"/>
              </a:rPr>
              <a:t>la </a:t>
            </a:r>
            <a:r>
              <a:rPr dirty="0" sz="1800" spc="-10">
                <a:latin typeface="Calibri"/>
                <a:cs typeface="Calibri"/>
              </a:rPr>
              <a:t>nature </a:t>
            </a:r>
            <a:r>
              <a:rPr dirty="0" sz="1800">
                <a:latin typeface="Calibri"/>
                <a:cs typeface="Calibri"/>
              </a:rPr>
              <a:t>à </a:t>
            </a:r>
            <a:r>
              <a:rPr dirty="0" sz="1800" spc="-10">
                <a:latin typeface="Calibri"/>
                <a:cs typeface="Calibri"/>
              </a:rPr>
              <a:t>reprendre </a:t>
            </a:r>
            <a:r>
              <a:rPr dirty="0" sz="1800" spc="-4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droits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4988" y="3521964"/>
            <a:ext cx="9022080" cy="3258820"/>
            <a:chOff x="284988" y="3521964"/>
            <a:chExt cx="9022080" cy="32588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216" y="3521964"/>
              <a:ext cx="3006851" cy="29535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988" y="3922774"/>
              <a:ext cx="5542788" cy="285749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320666" y="1920316"/>
            <a:ext cx="222377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Création d’un </a:t>
            </a:r>
            <a:r>
              <a:rPr dirty="0" sz="1800" spc="-5" b="1">
                <a:latin typeface="Calibri"/>
                <a:cs typeface="Calibri"/>
              </a:rPr>
              <a:t>sentier 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L’itinéraire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doux 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été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choisi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 </a:t>
            </a:r>
            <a:r>
              <a:rPr dirty="0" sz="1800" spc="-10">
                <a:latin typeface="Calibri"/>
                <a:cs typeface="Calibri"/>
              </a:rPr>
              <a:t>limiter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l’érosion</a:t>
            </a:r>
            <a:r>
              <a:rPr dirty="0" sz="1800" spc="-5">
                <a:latin typeface="Calibri"/>
                <a:cs typeface="Calibri"/>
              </a:rPr>
              <a:t> du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sentier.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571" y="1213866"/>
            <a:ext cx="781430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Restauration</a:t>
            </a:r>
            <a:r>
              <a:rPr dirty="0" spc="20"/>
              <a:t> </a:t>
            </a:r>
            <a:r>
              <a:rPr dirty="0" spc="-5"/>
              <a:t>:</a:t>
            </a:r>
            <a:r>
              <a:rPr dirty="0" spc="10"/>
              <a:t> </a:t>
            </a:r>
            <a:r>
              <a:rPr dirty="0" spc="-5"/>
              <a:t>les </a:t>
            </a:r>
            <a:r>
              <a:rPr dirty="0" spc="-25"/>
              <a:t>différentes</a:t>
            </a:r>
            <a:r>
              <a:rPr dirty="0" spc="20"/>
              <a:t> </a:t>
            </a:r>
            <a:r>
              <a:rPr dirty="0" spc="-5"/>
              <a:t>méthodes</a:t>
            </a:r>
            <a:r>
              <a:rPr dirty="0" spc="20"/>
              <a:t> </a:t>
            </a:r>
            <a:r>
              <a:rPr dirty="0" spc="-15"/>
              <a:t>d’intervention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97" y="1910029"/>
            <a:ext cx="296608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latin typeface="Calibri"/>
                <a:cs typeface="Calibri"/>
              </a:rPr>
              <a:t>L’étrépage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le</a:t>
            </a:r>
            <a:r>
              <a:rPr dirty="0" sz="1800" spc="-15" b="1">
                <a:latin typeface="Calibri"/>
                <a:cs typeface="Calibri"/>
              </a:rPr>
              <a:t> transfert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mottes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70">
                <a:latin typeface="Calibri"/>
                <a:cs typeface="Calibri"/>
              </a:rPr>
              <a:t>L’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aménagement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site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prévoyait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terrassement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création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parking.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couvert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végétal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présent</a:t>
            </a:r>
            <a:r>
              <a:rPr dirty="0" sz="1800">
                <a:latin typeface="Calibri"/>
                <a:cs typeface="Calibri"/>
              </a:rPr>
              <a:t> à</a:t>
            </a:r>
            <a:r>
              <a:rPr dirty="0" sz="1800" spc="-5">
                <a:latin typeface="Calibri"/>
                <a:cs typeface="Calibri"/>
              </a:rPr>
              <a:t> ces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endroits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donc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été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récupéré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-10">
                <a:latin typeface="Calibri"/>
                <a:cs typeface="Calibri"/>
              </a:rPr>
              <a:t>motte,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stocké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replacé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site.</a:t>
            </a:r>
            <a:endParaRPr sz="1800">
              <a:latin typeface="Calibri"/>
              <a:cs typeface="Calibri"/>
            </a:endParaRPr>
          </a:p>
          <a:p>
            <a:pPr marL="12700" marR="13716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-&gt;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c’est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méthode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garanti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grande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reprise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conserve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5">
                <a:latin typeface="Calibri"/>
                <a:cs typeface="Calibri"/>
              </a:rPr>
              <a:t>la </a:t>
            </a:r>
            <a:r>
              <a:rPr dirty="0" sz="1800" spc="-10">
                <a:latin typeface="Calibri"/>
                <a:cs typeface="Calibri"/>
              </a:rPr>
              <a:t>fonctionnalité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écologique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d’origine.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4972" y="1901951"/>
            <a:ext cx="8921496" cy="4064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571" y="1213866"/>
            <a:ext cx="781430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Restauration</a:t>
            </a:r>
            <a:r>
              <a:rPr dirty="0" spc="20"/>
              <a:t> </a:t>
            </a:r>
            <a:r>
              <a:rPr dirty="0" spc="-5"/>
              <a:t>:</a:t>
            </a:r>
            <a:r>
              <a:rPr dirty="0" spc="10"/>
              <a:t> </a:t>
            </a:r>
            <a:r>
              <a:rPr dirty="0" spc="-5"/>
              <a:t>les </a:t>
            </a:r>
            <a:r>
              <a:rPr dirty="0" spc="-25"/>
              <a:t>différentes</a:t>
            </a:r>
            <a:r>
              <a:rPr dirty="0" spc="20"/>
              <a:t> </a:t>
            </a:r>
            <a:r>
              <a:rPr dirty="0" spc="-5"/>
              <a:t>méthodes</a:t>
            </a:r>
            <a:r>
              <a:rPr dirty="0" spc="20"/>
              <a:t> </a:t>
            </a:r>
            <a:r>
              <a:rPr dirty="0" spc="-15"/>
              <a:t>d’intervention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923" y="1743202"/>
            <a:ext cx="423608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La</a:t>
            </a:r>
            <a:r>
              <a:rPr dirty="0" sz="1800" spc="-10" b="1">
                <a:latin typeface="Calibri"/>
                <a:cs typeface="Calibri"/>
              </a:rPr>
              <a:t> préparation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du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sol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-&gt;</a:t>
            </a:r>
            <a:r>
              <a:rPr dirty="0" sz="1800" spc="-5">
                <a:latin typeface="Calibri"/>
                <a:cs typeface="Calibri"/>
              </a:rPr>
              <a:t> Créer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irrégularités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topographiques </a:t>
            </a:r>
            <a:r>
              <a:rPr dirty="0" sz="1800" spc="-5">
                <a:latin typeface="Calibri"/>
                <a:cs typeface="Calibri"/>
              </a:rPr>
              <a:t> pour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faciliter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l’adhésion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germination.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griffage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 </a:t>
            </a:r>
            <a:r>
              <a:rPr dirty="0" sz="1800" spc="-10">
                <a:latin typeface="Calibri"/>
                <a:cs typeface="Calibri"/>
              </a:rPr>
              <a:t>fait</a:t>
            </a:r>
            <a:r>
              <a:rPr dirty="0" sz="1800" spc="-5">
                <a:latin typeface="Calibri"/>
                <a:cs typeface="Calibri"/>
              </a:rPr>
              <a:t> perpendiculairement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sens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pente.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Pour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Agnel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cette </a:t>
            </a:r>
            <a:r>
              <a:rPr dirty="0" sz="1800" spc="-10">
                <a:latin typeface="Calibri"/>
                <a:cs typeface="Calibri"/>
              </a:rPr>
              <a:t> étape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s’est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réalisée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râteau.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3621022"/>
            <a:ext cx="4203192" cy="31729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95417" y="1857502"/>
            <a:ext cx="409511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La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collecte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-&gt;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Trois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méthodes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expérimentées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obtenir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semences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grange récupéré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chez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agriculteur</a:t>
            </a:r>
            <a:endParaRPr sz="1800">
              <a:latin typeface="Calibri"/>
              <a:cs typeface="Calibri"/>
            </a:endParaRPr>
          </a:p>
          <a:p>
            <a:pPr marL="355600" marR="558165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Des semences pures, </a:t>
            </a:r>
            <a:r>
              <a:rPr dirty="0" sz="1800">
                <a:latin typeface="Calibri"/>
                <a:cs typeface="Calibri"/>
              </a:rPr>
              <a:t>mélanges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graines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locales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spécifiquement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concoctés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 </a:t>
            </a:r>
            <a:r>
              <a:rPr dirty="0" sz="1800" spc="-10">
                <a:latin typeface="Calibri"/>
                <a:cs typeface="Calibri"/>
              </a:rPr>
              <a:t>col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Agnel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Foin</a:t>
            </a:r>
            <a:r>
              <a:rPr dirty="0" sz="1800" spc="-5">
                <a:latin typeface="Calibri"/>
                <a:cs typeface="Calibri"/>
              </a:rPr>
              <a:t> vert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récolté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39511" y="1203960"/>
            <a:ext cx="6888480" cy="5542915"/>
            <a:chOff x="5239511" y="1203960"/>
            <a:chExt cx="6888480" cy="55429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9511" y="4148326"/>
              <a:ext cx="2944367" cy="25984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703" y="1203960"/>
              <a:ext cx="3066288" cy="47304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571" y="1213866"/>
            <a:ext cx="781430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Restauration</a:t>
            </a:r>
            <a:r>
              <a:rPr dirty="0" spc="20"/>
              <a:t> </a:t>
            </a:r>
            <a:r>
              <a:rPr dirty="0" spc="-5"/>
              <a:t>:</a:t>
            </a:r>
            <a:r>
              <a:rPr dirty="0" spc="10"/>
              <a:t> </a:t>
            </a:r>
            <a:r>
              <a:rPr dirty="0" spc="-5"/>
              <a:t>les </a:t>
            </a:r>
            <a:r>
              <a:rPr dirty="0" spc="-25"/>
              <a:t>différentes</a:t>
            </a:r>
            <a:r>
              <a:rPr dirty="0" spc="20"/>
              <a:t> </a:t>
            </a:r>
            <a:r>
              <a:rPr dirty="0" spc="-5"/>
              <a:t>méthodes</a:t>
            </a:r>
            <a:r>
              <a:rPr dirty="0" spc="20"/>
              <a:t> </a:t>
            </a:r>
            <a:r>
              <a:rPr dirty="0" spc="-15"/>
              <a:t>d’intervention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7763" y="1776983"/>
            <a:ext cx="9721850" cy="5034280"/>
            <a:chOff x="397763" y="1776983"/>
            <a:chExt cx="9721850" cy="5034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1904" y="4360162"/>
              <a:ext cx="3267455" cy="24505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1904" y="1776983"/>
              <a:ext cx="3267455" cy="24505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955" y="1801367"/>
              <a:ext cx="3500628" cy="23332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63" y="4358638"/>
              <a:ext cx="3512820" cy="24490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12463" y="1820036"/>
            <a:ext cx="206819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Génie </a:t>
            </a:r>
            <a:r>
              <a:rPr dirty="0" sz="1800" spc="-10" b="1">
                <a:latin typeface="Calibri"/>
                <a:cs typeface="Calibri"/>
              </a:rPr>
              <a:t>écologique </a:t>
            </a:r>
            <a:r>
              <a:rPr dirty="0" sz="1800" b="1">
                <a:latin typeface="Calibri"/>
                <a:cs typeface="Calibri"/>
              </a:rPr>
              <a:t>: 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Création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 spc="-10">
                <a:latin typeface="Calibri"/>
                <a:cs typeface="Calibri"/>
              </a:rPr>
              <a:t>micro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terrasses </a:t>
            </a:r>
            <a:r>
              <a:rPr dirty="0" sz="1800" spc="-5">
                <a:latin typeface="Calibri"/>
                <a:cs typeface="Calibri"/>
              </a:rPr>
              <a:t>dans la </a:t>
            </a:r>
            <a:r>
              <a:rPr dirty="0" sz="1800" spc="-20">
                <a:latin typeface="Calibri"/>
                <a:cs typeface="Calibri"/>
              </a:rPr>
              <a:t>forte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 </a:t>
            </a:r>
            <a:r>
              <a:rPr dirty="0" sz="1800" spc="-10">
                <a:latin typeface="Calibri"/>
                <a:cs typeface="Calibri"/>
              </a:rPr>
              <a:t>limiter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latin typeface="Calibri"/>
                <a:cs typeface="Calibri"/>
              </a:rPr>
              <a:t>l’érosion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-10">
                <a:latin typeface="Calibri"/>
                <a:cs typeface="Calibri"/>
              </a:rPr>
              <a:t> recréer </a:t>
            </a:r>
            <a:r>
              <a:rPr dirty="0" sz="1800" spc="-5">
                <a:latin typeface="Calibri"/>
                <a:cs typeface="Calibri"/>
              </a:rPr>
              <a:t>un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sol.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7231" y="4029202"/>
            <a:ext cx="143954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Protection </a:t>
            </a:r>
            <a:r>
              <a:rPr dirty="0" sz="1800" spc="-5" b="1">
                <a:latin typeface="Calibri"/>
                <a:cs typeface="Calibri"/>
              </a:rPr>
              <a:t>des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semis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toile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coco.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29798" y="1811477"/>
            <a:ext cx="160083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Ensemencement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manuel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9090" y="4377004"/>
            <a:ext cx="2291080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Remodelage </a:t>
            </a:r>
            <a:r>
              <a:rPr dirty="0" sz="1800" b="1">
                <a:latin typeface="Calibri"/>
                <a:cs typeface="Calibri"/>
              </a:rPr>
              <a:t>du </a:t>
            </a:r>
            <a:r>
              <a:rPr dirty="0" sz="1800" spc="-10" b="1">
                <a:latin typeface="Calibri"/>
                <a:cs typeface="Calibri"/>
              </a:rPr>
              <a:t>terrain 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Fermeture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5">
                <a:latin typeface="Calibri"/>
                <a:cs typeface="Calibri"/>
              </a:rPr>
              <a:t>poches de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stationnement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sauvage.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571" y="1204086"/>
            <a:ext cx="95529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Restauration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: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suivi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environnemental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reprise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végétation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571" y="1734388"/>
            <a:ext cx="49517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Réalisé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conservatoire</a:t>
            </a:r>
            <a:r>
              <a:rPr dirty="0" sz="1800" spc="-5">
                <a:latin typeface="Calibri"/>
                <a:cs typeface="Calibri"/>
              </a:rPr>
              <a:t> Botanique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National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Alpin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2209800"/>
            <a:ext cx="10183368" cy="4498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Lora Pirard</dc:creator>
  <dc:title>Présentation PowerPoint</dc:title>
  <dcterms:created xsi:type="dcterms:W3CDTF">2023-03-20T11:06:47Z</dcterms:created>
  <dcterms:modified xsi:type="dcterms:W3CDTF">2023-03-20T11:06:47Z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2023-03-20T00:00:00Z</vt:filetime>
  </property>
</Properties>
</file>