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3"/>
  </p:normalViewPr>
  <p:slideViewPr>
    <p:cSldViewPr>
      <p:cViewPr varScale="1">
        <p:scale>
          <a:sx n="65" d="100"/>
          <a:sy n="65" d="100"/>
        </p:scale>
        <p:origin x="1800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3"/>
            <a:ext cx="14205597" cy="9777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7169" y="2920757"/>
            <a:ext cx="12491361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231F2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" y="12"/>
            <a:ext cx="15119985" cy="10692130"/>
            <a:chOff x="12" y="12"/>
            <a:chExt cx="15119985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" y="12"/>
              <a:ext cx="15119972" cy="106919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131348" y="8823604"/>
              <a:ext cx="4989195" cy="1862455"/>
            </a:xfrm>
            <a:custGeom>
              <a:avLst/>
              <a:gdLst/>
              <a:ahLst/>
              <a:cxnLst/>
              <a:rect l="l" t="t" r="r" b="b"/>
              <a:pathLst>
                <a:path w="4989194" h="1862454">
                  <a:moveTo>
                    <a:pt x="0" y="1862048"/>
                  </a:moveTo>
                  <a:lnTo>
                    <a:pt x="4988636" y="1862048"/>
                  </a:lnTo>
                  <a:lnTo>
                    <a:pt x="4988636" y="0"/>
                  </a:lnTo>
                  <a:lnTo>
                    <a:pt x="0" y="0"/>
                  </a:lnTo>
                  <a:lnTo>
                    <a:pt x="0" y="1862048"/>
                  </a:lnTo>
                  <a:close/>
                </a:path>
              </a:pathLst>
            </a:custGeom>
            <a:solidFill>
              <a:srgbClr val="FFFFFF">
                <a:alpha val="7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4500" y="361605"/>
            <a:ext cx="123913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Mise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Place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d’une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Signalisation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d’Intêret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Local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Relais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Information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L’exemple</a:t>
            </a:r>
            <a:r>
              <a:rPr sz="24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4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24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commune</a:t>
            </a:r>
            <a:r>
              <a:rPr sz="24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4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Casteil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172629" y="8856002"/>
            <a:ext cx="4947920" cy="1836420"/>
            <a:chOff x="10172629" y="8856002"/>
            <a:chExt cx="4947920" cy="1836420"/>
          </a:xfrm>
        </p:grpSpPr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2629" y="8856003"/>
              <a:ext cx="1835999" cy="1835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35629" y="8856003"/>
              <a:ext cx="1388279" cy="18359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50909" y="8856002"/>
              <a:ext cx="1669076" cy="183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031" y="646294"/>
            <a:ext cx="11563995" cy="95175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4498" y="12405"/>
            <a:ext cx="11259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PROJET</a:t>
            </a:r>
            <a:r>
              <a:rPr sz="2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: FLUX ET</a:t>
            </a:r>
            <a:r>
              <a:rPr sz="240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AFFICHAGE</a:t>
            </a:r>
            <a:r>
              <a:rPr sz="2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(DIRECTIONNEL</a:t>
            </a:r>
            <a:r>
              <a:rPr sz="1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 ENSEIGNE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 PRE ENSEIGNE /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PUBLICITE)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850" y="450850"/>
            <a:ext cx="14212569" cy="9790430"/>
            <a:chOff x="450850" y="450850"/>
            <a:chExt cx="14212569" cy="9790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000" y="457203"/>
              <a:ext cx="13852797" cy="9777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457203"/>
              <a:ext cx="7102792" cy="9777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457200"/>
              <a:ext cx="7103109" cy="9777730"/>
            </a:xfrm>
            <a:custGeom>
              <a:avLst/>
              <a:gdLst/>
              <a:ahLst/>
              <a:cxnLst/>
              <a:rect l="l" t="t" r="r" b="b"/>
              <a:pathLst>
                <a:path w="7103109" h="9777730">
                  <a:moveTo>
                    <a:pt x="0" y="9777603"/>
                  </a:moveTo>
                  <a:lnTo>
                    <a:pt x="7102805" y="9777603"/>
                  </a:lnTo>
                  <a:lnTo>
                    <a:pt x="7102805" y="0"/>
                  </a:lnTo>
                  <a:lnTo>
                    <a:pt x="0" y="0"/>
                  </a:lnTo>
                  <a:lnTo>
                    <a:pt x="0" y="977760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4500" y="12405"/>
            <a:ext cx="573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DEPOSE</a:t>
            </a: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IMPLANTATION</a:t>
            </a: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SIL</a:t>
            </a:r>
            <a:r>
              <a:rPr sz="24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RIS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850" y="450850"/>
            <a:ext cx="14218919" cy="9790430"/>
            <a:chOff x="450850" y="450850"/>
            <a:chExt cx="14218919" cy="979043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457203"/>
              <a:ext cx="7102792" cy="53270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9999" y="4907703"/>
              <a:ext cx="7102797" cy="53270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60005" y="4907699"/>
              <a:ext cx="7103109" cy="5327650"/>
            </a:xfrm>
            <a:custGeom>
              <a:avLst/>
              <a:gdLst/>
              <a:ahLst/>
              <a:cxnLst/>
              <a:rect l="l" t="t" r="r" b="b"/>
              <a:pathLst>
                <a:path w="7103109" h="5327650">
                  <a:moveTo>
                    <a:pt x="0" y="5327103"/>
                  </a:moveTo>
                  <a:lnTo>
                    <a:pt x="7102805" y="5327103"/>
                  </a:lnTo>
                  <a:lnTo>
                    <a:pt x="7102805" y="0"/>
                  </a:lnTo>
                  <a:lnTo>
                    <a:pt x="0" y="0"/>
                  </a:lnTo>
                  <a:lnTo>
                    <a:pt x="0" y="53271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9992" y="457200"/>
              <a:ext cx="7102792" cy="44504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560005" y="457200"/>
              <a:ext cx="7103109" cy="4450715"/>
            </a:xfrm>
            <a:custGeom>
              <a:avLst/>
              <a:gdLst/>
              <a:ahLst/>
              <a:cxnLst/>
              <a:rect l="l" t="t" r="r" b="b"/>
              <a:pathLst>
                <a:path w="7103109" h="4450715">
                  <a:moveTo>
                    <a:pt x="0" y="4450499"/>
                  </a:moveTo>
                  <a:lnTo>
                    <a:pt x="7102805" y="4450499"/>
                  </a:lnTo>
                  <a:lnTo>
                    <a:pt x="7102805" y="0"/>
                  </a:lnTo>
                  <a:lnTo>
                    <a:pt x="0" y="0"/>
                  </a:lnTo>
                  <a:lnTo>
                    <a:pt x="0" y="44504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784304"/>
              <a:ext cx="7102792" cy="44504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200" y="5784304"/>
              <a:ext cx="7103109" cy="4450715"/>
            </a:xfrm>
            <a:custGeom>
              <a:avLst/>
              <a:gdLst/>
              <a:ahLst/>
              <a:cxnLst/>
              <a:rect l="l" t="t" r="r" b="b"/>
              <a:pathLst>
                <a:path w="7103109" h="4450715">
                  <a:moveTo>
                    <a:pt x="0" y="4450499"/>
                  </a:moveTo>
                  <a:lnTo>
                    <a:pt x="7102805" y="4450499"/>
                  </a:lnTo>
                  <a:lnTo>
                    <a:pt x="7102805" y="0"/>
                  </a:lnTo>
                  <a:lnTo>
                    <a:pt x="0" y="0"/>
                  </a:lnTo>
                  <a:lnTo>
                    <a:pt x="0" y="44504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4498" y="12405"/>
            <a:ext cx="573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DEPOSE</a:t>
            </a: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IMPLANTATION</a:t>
            </a: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SIL</a:t>
            </a:r>
            <a:r>
              <a:rPr sz="24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RIS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1745" y="457203"/>
            <a:ext cx="14111605" cy="9777730"/>
            <a:chOff x="551745" y="457203"/>
            <a:chExt cx="14111605" cy="977773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745" y="1504162"/>
              <a:ext cx="6860471" cy="74474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62306" y="1230350"/>
              <a:ext cx="1067435" cy="652780"/>
            </a:xfrm>
            <a:custGeom>
              <a:avLst/>
              <a:gdLst/>
              <a:ahLst/>
              <a:cxnLst/>
              <a:rect l="l" t="t" r="r" b="b"/>
              <a:pathLst>
                <a:path w="1067434" h="652780">
                  <a:moveTo>
                    <a:pt x="1067295" y="0"/>
                  </a:moveTo>
                  <a:lnTo>
                    <a:pt x="0" y="0"/>
                  </a:lnTo>
                  <a:lnTo>
                    <a:pt x="0" y="652640"/>
                  </a:lnTo>
                  <a:lnTo>
                    <a:pt x="1067295" y="652640"/>
                  </a:lnTo>
                  <a:lnTo>
                    <a:pt x="1067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9601" y="457203"/>
              <a:ext cx="7333199" cy="97776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4500" y="12405"/>
            <a:ext cx="573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DEPOSE</a:t>
            </a: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IMPLANTATION</a:t>
            </a: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SIL</a:t>
            </a:r>
            <a:r>
              <a:rPr sz="24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24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231F20"/>
                </a:solidFill>
                <a:latin typeface="Arial"/>
                <a:cs typeface="Arial"/>
              </a:rPr>
              <a:t>RIS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MERCI</a:t>
            </a:r>
            <a:r>
              <a:rPr spc="-229" dirty="0"/>
              <a:t> </a:t>
            </a:r>
            <a:r>
              <a:rPr dirty="0"/>
              <a:t>DE</a:t>
            </a:r>
            <a:r>
              <a:rPr spc="-229" dirty="0"/>
              <a:t> </a:t>
            </a:r>
            <a:r>
              <a:rPr spc="-20" dirty="0"/>
              <a:t>VOTRE</a:t>
            </a:r>
            <a:r>
              <a:rPr spc="-229" dirty="0"/>
              <a:t> </a:t>
            </a:r>
            <a:r>
              <a:rPr spc="-10" dirty="0"/>
              <a:t>ATTENTION</a:t>
            </a:r>
          </a:p>
          <a:p>
            <a:pPr algn="ctr">
              <a:lnSpc>
                <a:spcPct val="100000"/>
              </a:lnSpc>
              <a:spcBef>
                <a:spcPts val="7200"/>
              </a:spcBef>
            </a:pPr>
            <a:r>
              <a:rPr dirty="0"/>
              <a:t>QUESTION</a:t>
            </a:r>
            <a:r>
              <a:rPr spc="-185" dirty="0"/>
              <a:t> </a:t>
            </a:r>
            <a:r>
              <a:rPr dirty="0"/>
              <a:t>/</a:t>
            </a:r>
            <a:r>
              <a:rPr spc="-180" dirty="0"/>
              <a:t> </a:t>
            </a:r>
            <a:r>
              <a:rPr spc="-10" dirty="0"/>
              <a:t>REPONSES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90" y="590990"/>
            <a:ext cx="5673868" cy="86515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097" y="813968"/>
            <a:ext cx="5545169" cy="84731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4498" y="12405"/>
            <a:ext cx="4298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LANCEMENT</a:t>
            </a:r>
            <a:r>
              <a:rPr sz="24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4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2400" b="1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MISSION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 rot="18900000">
            <a:off x="246332" y="5153188"/>
            <a:ext cx="6804796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sz="3600" b="1" dirty="0">
                <a:solidFill>
                  <a:srgbClr val="6A0B0F"/>
                </a:solidFill>
                <a:latin typeface="Berlin Sans FB Demi Bold"/>
                <a:cs typeface="Berlin Sans FB Demi Bold"/>
              </a:rPr>
              <a:t>CONVENTION</a:t>
            </a:r>
            <a:r>
              <a:rPr sz="3600" b="1" spc="-40" dirty="0">
                <a:solidFill>
                  <a:srgbClr val="6A0B0F"/>
                </a:solidFill>
                <a:latin typeface="Berlin Sans FB Demi Bold"/>
                <a:cs typeface="Berlin Sans FB Demi Bold"/>
              </a:rPr>
              <a:t> </a:t>
            </a:r>
            <a:r>
              <a:rPr sz="3600" b="1" dirty="0">
                <a:solidFill>
                  <a:srgbClr val="6A0B0F"/>
                </a:solidFill>
                <a:latin typeface="Berlin Sans FB Demi Bold"/>
                <a:cs typeface="Berlin Sans FB Demi Bold"/>
              </a:rPr>
              <a:t>DE</a:t>
            </a:r>
            <a:r>
              <a:rPr sz="3600" b="1" spc="-20" dirty="0">
                <a:solidFill>
                  <a:srgbClr val="6A0B0F"/>
                </a:solidFill>
                <a:latin typeface="Berlin Sans FB Demi Bold"/>
                <a:cs typeface="Berlin Sans FB Demi Bold"/>
              </a:rPr>
              <a:t> </a:t>
            </a:r>
            <a:r>
              <a:rPr sz="3600" b="1" spc="-10" dirty="0">
                <a:solidFill>
                  <a:srgbClr val="6A0B0F"/>
                </a:solidFill>
                <a:latin typeface="Berlin Sans FB Demi Bold"/>
                <a:cs typeface="Berlin Sans FB Demi Bold"/>
              </a:rPr>
              <a:t>PARTENARIAT</a:t>
            </a:r>
            <a:endParaRPr sz="3600" dirty="0">
              <a:latin typeface="Berlin Sans FB Demi Bold"/>
              <a:cs typeface="Berlin Sans FB Demi Bold"/>
            </a:endParaRPr>
          </a:p>
        </p:txBody>
      </p:sp>
      <p:sp>
        <p:nvSpPr>
          <p:cNvPr id="6" name="object 6"/>
          <p:cNvSpPr txBox="1"/>
          <p:nvPr/>
        </p:nvSpPr>
        <p:spPr>
          <a:xfrm rot="18900000">
            <a:off x="8094708" y="4562747"/>
            <a:ext cx="6799094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sz="3600" b="1" spc="-10" dirty="0">
                <a:solidFill>
                  <a:srgbClr val="6A0B0F"/>
                </a:solidFill>
                <a:latin typeface="Berlin Sans FB Demi Bold"/>
                <a:cs typeface="Berlin Sans FB Demi Bold"/>
              </a:rPr>
              <a:t>DELIBERATION</a:t>
            </a:r>
            <a:r>
              <a:rPr sz="3600" b="1" spc="-100" dirty="0">
                <a:solidFill>
                  <a:srgbClr val="6A0B0F"/>
                </a:solidFill>
                <a:latin typeface="Berlin Sans FB Demi Bold"/>
                <a:cs typeface="Berlin Sans FB Demi Bold"/>
              </a:rPr>
              <a:t> </a:t>
            </a:r>
            <a:r>
              <a:rPr sz="3600" b="1" dirty="0">
                <a:solidFill>
                  <a:srgbClr val="6A0B0F"/>
                </a:solidFill>
                <a:latin typeface="Berlin Sans FB Demi Bold"/>
                <a:cs typeface="Berlin Sans FB Demi Bold"/>
              </a:rPr>
              <a:t>D</a:t>
            </a:r>
            <a:r>
              <a:rPr sz="3600" b="1" spc="-95" dirty="0">
                <a:solidFill>
                  <a:srgbClr val="6A0B0F"/>
                </a:solidFill>
                <a:latin typeface="Berlin Sans FB Demi Bold"/>
                <a:cs typeface="Berlin Sans FB Demi Bold"/>
              </a:rPr>
              <a:t> </a:t>
            </a:r>
            <a:r>
              <a:rPr sz="3600" b="1" spc="-10" dirty="0">
                <a:solidFill>
                  <a:srgbClr val="6A0B0F"/>
                </a:solidFill>
                <a:latin typeface="Berlin Sans FB Demi Bold"/>
                <a:cs typeface="Berlin Sans FB Demi Bold"/>
              </a:rPr>
              <a:t>ENGAGEMENT</a:t>
            </a:r>
            <a:endParaRPr sz="3600">
              <a:latin typeface="Berlin Sans FB Demi Bold"/>
              <a:cs typeface="Berlin Sans FB Demi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3"/>
            <a:ext cx="14206219" cy="9777730"/>
            <a:chOff x="457200" y="457203"/>
            <a:chExt cx="14206219" cy="977773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457203"/>
              <a:ext cx="6944054" cy="97775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1254" y="5425211"/>
              <a:ext cx="7261542" cy="48095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287233" y="5425205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19" h="375920">
                  <a:moveTo>
                    <a:pt x="187782" y="0"/>
                  </a:moveTo>
                  <a:lnTo>
                    <a:pt x="137862" y="6710"/>
                  </a:lnTo>
                  <a:lnTo>
                    <a:pt x="93005" y="25649"/>
                  </a:lnTo>
                  <a:lnTo>
                    <a:pt x="55000" y="55024"/>
                  </a:lnTo>
                  <a:lnTo>
                    <a:pt x="25638" y="93044"/>
                  </a:lnTo>
                  <a:lnTo>
                    <a:pt x="6707" y="137919"/>
                  </a:lnTo>
                  <a:lnTo>
                    <a:pt x="0" y="187858"/>
                  </a:lnTo>
                  <a:lnTo>
                    <a:pt x="6707" y="237796"/>
                  </a:lnTo>
                  <a:lnTo>
                    <a:pt x="25638" y="282671"/>
                  </a:lnTo>
                  <a:lnTo>
                    <a:pt x="55000" y="320692"/>
                  </a:lnTo>
                  <a:lnTo>
                    <a:pt x="93005" y="350067"/>
                  </a:lnTo>
                  <a:lnTo>
                    <a:pt x="137862" y="369005"/>
                  </a:lnTo>
                  <a:lnTo>
                    <a:pt x="187782" y="375716"/>
                  </a:lnTo>
                  <a:lnTo>
                    <a:pt x="237701" y="369005"/>
                  </a:lnTo>
                  <a:lnTo>
                    <a:pt x="282559" y="350067"/>
                  </a:lnTo>
                  <a:lnTo>
                    <a:pt x="320563" y="320692"/>
                  </a:lnTo>
                  <a:lnTo>
                    <a:pt x="349926" y="282671"/>
                  </a:lnTo>
                  <a:lnTo>
                    <a:pt x="368856" y="237796"/>
                  </a:lnTo>
                  <a:lnTo>
                    <a:pt x="375564" y="187858"/>
                  </a:lnTo>
                  <a:lnTo>
                    <a:pt x="368856" y="137919"/>
                  </a:lnTo>
                  <a:lnTo>
                    <a:pt x="349926" y="93044"/>
                  </a:lnTo>
                  <a:lnTo>
                    <a:pt x="320563" y="55024"/>
                  </a:lnTo>
                  <a:lnTo>
                    <a:pt x="282559" y="25649"/>
                  </a:lnTo>
                  <a:lnTo>
                    <a:pt x="237701" y="6710"/>
                  </a:lnTo>
                  <a:lnTo>
                    <a:pt x="187782" y="0"/>
                  </a:lnTo>
                  <a:close/>
                </a:path>
              </a:pathLst>
            </a:custGeom>
            <a:solidFill>
              <a:srgbClr val="2B7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26998" y="9098445"/>
              <a:ext cx="7235825" cy="1136650"/>
            </a:xfrm>
            <a:custGeom>
              <a:avLst/>
              <a:gdLst/>
              <a:ahLst/>
              <a:cxnLst/>
              <a:rect l="l" t="t" r="r" b="b"/>
              <a:pathLst>
                <a:path w="7235825" h="1136650">
                  <a:moveTo>
                    <a:pt x="7235799" y="0"/>
                  </a:moveTo>
                  <a:lnTo>
                    <a:pt x="0" y="0"/>
                  </a:lnTo>
                  <a:lnTo>
                    <a:pt x="0" y="1136357"/>
                  </a:lnTo>
                  <a:lnTo>
                    <a:pt x="7235799" y="1136357"/>
                  </a:lnTo>
                  <a:lnTo>
                    <a:pt x="7235799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391377" y="9013761"/>
            <a:ext cx="72263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231F20"/>
                </a:solidFill>
                <a:latin typeface="Arial"/>
                <a:cs typeface="Arial"/>
              </a:rPr>
              <a:t>Pré-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enseigne</a:t>
            </a:r>
            <a:r>
              <a:rPr sz="24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trop</a:t>
            </a:r>
            <a:r>
              <a:rPr sz="24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grande,</a:t>
            </a:r>
            <a:r>
              <a:rPr sz="24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remplacer</a:t>
            </a:r>
            <a:r>
              <a:rPr sz="24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par</a:t>
            </a:r>
            <a:r>
              <a:rPr sz="24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une</a:t>
            </a:r>
            <a:r>
              <a:rPr sz="24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réglette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pour</a:t>
            </a:r>
            <a:r>
              <a:rPr sz="24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homogéiniser</a:t>
            </a:r>
            <a:r>
              <a:rPr sz="24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24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informations,</a:t>
            </a:r>
            <a:r>
              <a:rPr sz="24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voir</a:t>
            </a:r>
            <a:r>
              <a:rPr sz="24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après</a:t>
            </a:r>
            <a:r>
              <a:rPr sz="24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31F20"/>
                </a:solidFill>
                <a:latin typeface="Arial"/>
                <a:cs typeface="Arial"/>
              </a:rPr>
              <a:t>dia-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gnostic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399648" y="457197"/>
            <a:ext cx="7263765" cy="8641715"/>
            <a:chOff x="7399648" y="457197"/>
            <a:chExt cx="7263765" cy="8641715"/>
          </a:xfrm>
        </p:grpSpPr>
        <p:sp>
          <p:nvSpPr>
            <p:cNvPr id="9" name="object 9"/>
            <p:cNvSpPr/>
            <p:nvPr/>
          </p:nvSpPr>
          <p:spPr>
            <a:xfrm>
              <a:off x="7405998" y="8172480"/>
              <a:ext cx="2898140" cy="920115"/>
            </a:xfrm>
            <a:custGeom>
              <a:avLst/>
              <a:gdLst/>
              <a:ahLst/>
              <a:cxnLst/>
              <a:rect l="l" t="t" r="r" b="b"/>
              <a:pathLst>
                <a:path w="2898140" h="920115">
                  <a:moveTo>
                    <a:pt x="0" y="919911"/>
                  </a:moveTo>
                  <a:lnTo>
                    <a:pt x="2897962" y="0"/>
                  </a:lnTo>
                </a:path>
              </a:pathLst>
            </a:custGeom>
            <a:ln w="12700">
              <a:solidFill>
                <a:srgbClr val="C4E7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75386" y="8147550"/>
              <a:ext cx="95250" cy="62230"/>
            </a:xfrm>
            <a:custGeom>
              <a:avLst/>
              <a:gdLst/>
              <a:ahLst/>
              <a:cxnLst/>
              <a:rect l="l" t="t" r="r" b="b"/>
              <a:pathLst>
                <a:path w="95250" h="62229">
                  <a:moveTo>
                    <a:pt x="0" y="0"/>
                  </a:moveTo>
                  <a:lnTo>
                    <a:pt x="16379" y="14988"/>
                  </a:lnTo>
                  <a:lnTo>
                    <a:pt x="23882" y="26419"/>
                  </a:lnTo>
                  <a:lnTo>
                    <a:pt x="24345" y="40083"/>
                  </a:lnTo>
                  <a:lnTo>
                    <a:pt x="19608" y="61772"/>
                  </a:lnTo>
                  <a:lnTo>
                    <a:pt x="94691" y="39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31939" y="7365093"/>
              <a:ext cx="605790" cy="1193800"/>
            </a:xfrm>
            <a:custGeom>
              <a:avLst/>
              <a:gdLst/>
              <a:ahLst/>
              <a:cxnLst/>
              <a:rect l="l" t="t" r="r" b="b"/>
              <a:pathLst>
                <a:path w="605790" h="1193800">
                  <a:moveTo>
                    <a:pt x="0" y="0"/>
                  </a:moveTo>
                  <a:lnTo>
                    <a:pt x="605751" y="119380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18527" y="7280481"/>
              <a:ext cx="1145540" cy="1209675"/>
            </a:xfrm>
            <a:custGeom>
              <a:avLst/>
              <a:gdLst/>
              <a:ahLst/>
              <a:cxnLst/>
              <a:rect l="l" t="t" r="r" b="b"/>
              <a:pathLst>
                <a:path w="1145540" h="1209675">
                  <a:moveTo>
                    <a:pt x="0" y="1209408"/>
                  </a:moveTo>
                  <a:lnTo>
                    <a:pt x="1144930" y="0"/>
                  </a:lnTo>
                </a:path>
              </a:pathLst>
            </a:custGeom>
            <a:ln w="126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1254" y="457203"/>
              <a:ext cx="7261545" cy="48095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287084" y="457197"/>
              <a:ext cx="375920" cy="375920"/>
            </a:xfrm>
            <a:custGeom>
              <a:avLst/>
              <a:gdLst/>
              <a:ahLst/>
              <a:cxnLst/>
              <a:rect l="l" t="t" r="r" b="b"/>
              <a:pathLst>
                <a:path w="375919" h="375919">
                  <a:moveTo>
                    <a:pt x="187858" y="0"/>
                  </a:moveTo>
                  <a:lnTo>
                    <a:pt x="137919" y="6710"/>
                  </a:lnTo>
                  <a:lnTo>
                    <a:pt x="93044" y="25649"/>
                  </a:lnTo>
                  <a:lnTo>
                    <a:pt x="55024" y="55024"/>
                  </a:lnTo>
                  <a:lnTo>
                    <a:pt x="25649" y="93044"/>
                  </a:lnTo>
                  <a:lnTo>
                    <a:pt x="6710" y="137919"/>
                  </a:lnTo>
                  <a:lnTo>
                    <a:pt x="0" y="187858"/>
                  </a:lnTo>
                  <a:lnTo>
                    <a:pt x="6710" y="237796"/>
                  </a:lnTo>
                  <a:lnTo>
                    <a:pt x="25649" y="282671"/>
                  </a:lnTo>
                  <a:lnTo>
                    <a:pt x="55024" y="320692"/>
                  </a:lnTo>
                  <a:lnTo>
                    <a:pt x="93044" y="350067"/>
                  </a:lnTo>
                  <a:lnTo>
                    <a:pt x="137919" y="369005"/>
                  </a:lnTo>
                  <a:lnTo>
                    <a:pt x="187858" y="375716"/>
                  </a:lnTo>
                  <a:lnTo>
                    <a:pt x="237796" y="369005"/>
                  </a:lnTo>
                  <a:lnTo>
                    <a:pt x="282671" y="350067"/>
                  </a:lnTo>
                  <a:lnTo>
                    <a:pt x="320692" y="320692"/>
                  </a:lnTo>
                  <a:lnTo>
                    <a:pt x="350067" y="282671"/>
                  </a:lnTo>
                  <a:lnTo>
                    <a:pt x="369005" y="237796"/>
                  </a:lnTo>
                  <a:lnTo>
                    <a:pt x="375716" y="187858"/>
                  </a:lnTo>
                  <a:lnTo>
                    <a:pt x="369005" y="137919"/>
                  </a:lnTo>
                  <a:lnTo>
                    <a:pt x="350067" y="93044"/>
                  </a:lnTo>
                  <a:lnTo>
                    <a:pt x="320692" y="55024"/>
                  </a:lnTo>
                  <a:lnTo>
                    <a:pt x="282671" y="25649"/>
                  </a:lnTo>
                  <a:lnTo>
                    <a:pt x="237796" y="6710"/>
                  </a:lnTo>
                  <a:lnTo>
                    <a:pt x="187858" y="0"/>
                  </a:lnTo>
                  <a:close/>
                </a:path>
              </a:pathLst>
            </a:custGeom>
            <a:solidFill>
              <a:srgbClr val="2B7F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24191" y="4015651"/>
              <a:ext cx="7239000" cy="1251585"/>
            </a:xfrm>
            <a:custGeom>
              <a:avLst/>
              <a:gdLst/>
              <a:ahLst/>
              <a:cxnLst/>
              <a:rect l="l" t="t" r="r" b="b"/>
              <a:pathLst>
                <a:path w="7239000" h="1251585">
                  <a:moveTo>
                    <a:pt x="7238619" y="0"/>
                  </a:moveTo>
                  <a:lnTo>
                    <a:pt x="0" y="0"/>
                  </a:lnTo>
                  <a:lnTo>
                    <a:pt x="0" y="1251140"/>
                  </a:lnTo>
                  <a:lnTo>
                    <a:pt x="7238619" y="1251140"/>
                  </a:lnTo>
                  <a:lnTo>
                    <a:pt x="7238619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388553" y="3932070"/>
            <a:ext cx="7240905" cy="185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Trop</a:t>
            </a:r>
            <a:r>
              <a:rPr sz="24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surchargé</a:t>
            </a:r>
            <a:r>
              <a:rPr sz="24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24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hétérogène,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Une</a:t>
            </a:r>
            <a:r>
              <a:rPr sz="2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simplification</a:t>
            </a:r>
            <a:r>
              <a:rPr sz="2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2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signalétique</a:t>
            </a:r>
            <a:r>
              <a:rPr sz="2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est</a:t>
            </a:r>
            <a:r>
              <a:rPr sz="2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nécessaire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(voir</a:t>
            </a:r>
            <a:r>
              <a:rPr sz="2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F20"/>
                </a:solidFill>
                <a:latin typeface="Arial"/>
                <a:cs typeface="Arial"/>
              </a:rPr>
              <a:t>après</a:t>
            </a:r>
            <a:r>
              <a:rPr sz="2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Arial"/>
                <a:cs typeface="Arial"/>
              </a:rPr>
              <a:t>diagnostic)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400" spc="-25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500" y="-40719"/>
            <a:ext cx="14185265" cy="8636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DIAGNOSTIC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DES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FLUX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24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AFFICHAGE</a:t>
            </a:r>
            <a:r>
              <a:rPr sz="2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(DIRECTIONNEL</a:t>
            </a:r>
            <a:r>
              <a:rPr sz="18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ENSEIGNE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PRE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ENSEIGNE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PUBLICITE)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20"/>
              </a:spcBef>
            </a:pPr>
            <a:r>
              <a:rPr sz="2400" spc="-25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3"/>
            <a:ext cx="14205597" cy="9777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4498" y="-12795"/>
            <a:ext cx="11259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PROJET</a:t>
            </a:r>
            <a:r>
              <a:rPr sz="2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: FLUX ET</a:t>
            </a:r>
            <a:r>
              <a:rPr sz="240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AFFICHAGE</a:t>
            </a:r>
            <a:r>
              <a:rPr sz="2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(DIRECTIONNEL</a:t>
            </a:r>
            <a:r>
              <a:rPr sz="1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 ENSEIGNE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 PRE ENSEIGNE /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PUBLICITE)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32003"/>
            <a:ext cx="14205599" cy="100370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4500" y="-12795"/>
            <a:ext cx="11259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PROJET</a:t>
            </a:r>
            <a:r>
              <a:rPr sz="2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: FLUX ET</a:t>
            </a:r>
            <a:r>
              <a:rPr sz="240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AFFICHAGE</a:t>
            </a:r>
            <a:r>
              <a:rPr sz="2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(DIRECTIONNEL</a:t>
            </a:r>
            <a:r>
              <a:rPr sz="1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 ENSEIGNE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 PRE ENSEIGNE /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PUBLICITE)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14181314" cy="97776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4498" y="12405"/>
            <a:ext cx="11259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PROJET</a:t>
            </a:r>
            <a:r>
              <a:rPr sz="2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: FLUX ET</a:t>
            </a:r>
            <a:r>
              <a:rPr sz="240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AFFICHAGE</a:t>
            </a:r>
            <a:r>
              <a:rPr sz="2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(DIRECTIONNEL</a:t>
            </a:r>
            <a:r>
              <a:rPr sz="1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 ENSEIGNE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 PRE ENSEIGNE /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PUBLICITE)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0850"/>
            <a:ext cx="14212569" cy="9790430"/>
            <a:chOff x="457200" y="450850"/>
            <a:chExt cx="14212569" cy="979043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457203"/>
              <a:ext cx="14205597" cy="9777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60005" y="457200"/>
              <a:ext cx="7103109" cy="9777730"/>
            </a:xfrm>
            <a:custGeom>
              <a:avLst/>
              <a:gdLst/>
              <a:ahLst/>
              <a:cxnLst/>
              <a:rect l="l" t="t" r="r" b="b"/>
              <a:pathLst>
                <a:path w="7103109" h="9777730">
                  <a:moveTo>
                    <a:pt x="0" y="9777603"/>
                  </a:moveTo>
                  <a:lnTo>
                    <a:pt x="7102805" y="9777603"/>
                  </a:lnTo>
                  <a:lnTo>
                    <a:pt x="7102805" y="0"/>
                  </a:lnTo>
                  <a:lnTo>
                    <a:pt x="0" y="0"/>
                  </a:lnTo>
                  <a:lnTo>
                    <a:pt x="0" y="977760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4500" y="12405"/>
            <a:ext cx="11259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PROJET</a:t>
            </a:r>
            <a:r>
              <a:rPr sz="2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: FLUX ET</a:t>
            </a:r>
            <a:r>
              <a:rPr sz="240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AFFICHAGE</a:t>
            </a:r>
            <a:r>
              <a:rPr sz="2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(DIRECTIONNEL</a:t>
            </a:r>
            <a:r>
              <a:rPr sz="1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 ENSEIGNE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 PRE ENSEIGNE /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PUBLICITE)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999" y="457203"/>
            <a:ext cx="13031731" cy="95581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4498" y="12405"/>
            <a:ext cx="11259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PROJET</a:t>
            </a:r>
            <a:r>
              <a:rPr sz="2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: FLUX ET</a:t>
            </a:r>
            <a:r>
              <a:rPr sz="240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AFFICHAGE</a:t>
            </a:r>
            <a:r>
              <a:rPr sz="2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(DIRECTIONNEL</a:t>
            </a:r>
            <a:r>
              <a:rPr sz="1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 ENSEIGNE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 PRE ENSEIGNE /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PUBLICITE)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31" y="457202"/>
            <a:ext cx="13036334" cy="9777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4500" y="12405"/>
            <a:ext cx="11259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PROJET</a:t>
            </a:r>
            <a:r>
              <a:rPr sz="2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: FLUX ET</a:t>
            </a:r>
            <a:r>
              <a:rPr sz="2400" b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1F20"/>
                </a:solidFill>
                <a:latin typeface="Arial"/>
                <a:cs typeface="Arial"/>
              </a:rPr>
              <a:t>AFFICHAGE</a:t>
            </a:r>
            <a:r>
              <a:rPr sz="2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(DIRECTIONNEL</a:t>
            </a:r>
            <a:r>
              <a:rPr sz="1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 ENSEIGNE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/ PRE ENSEIGNE /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PUBLICITE)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210</Words>
  <Application>Microsoft Macintosh PowerPoint</Application>
  <PresentationFormat>Personnalisé</PresentationFormat>
  <Paragraphs>26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Berlin Sans FB Demi Bold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 QUESTION / REPONSES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Fabien Hugault</cp:lastModifiedBy>
  <cp:revision>2</cp:revision>
  <dcterms:created xsi:type="dcterms:W3CDTF">2024-04-30T08:37:17Z</dcterms:created>
  <dcterms:modified xsi:type="dcterms:W3CDTF">2024-04-30T08:41:26Z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2024-01-16T00:00:00Z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2024-04-30T00:00:00Z</vt:filetime>
  </property>
  <property fmtid="{D5CDD505-2E9C-101B-9397-08002B2CF9AE}" pid="5" name="Producer">
    <vt:lpwstr>Adobe PDF Library 15.0</vt:lpwstr>
  </property>
</Properties>
</file>