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9" r:id="rId5"/>
    <p:sldId id="266" r:id="rId6"/>
    <p:sldId id="267" r:id="rId7"/>
    <p:sldId id="264" r:id="rId8"/>
    <p:sldId id="260" r:id="rId9"/>
    <p:sldId id="268" r:id="rId10"/>
    <p:sldId id="258" r:id="rId11"/>
    <p:sldId id="263" r:id="rId12"/>
  </p:sldIdLst>
  <p:sldSz cx="16256000" cy="9144000"/>
  <p:notesSz cx="16256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176"/>
    <a:srgbClr val="06806C"/>
    <a:srgbClr val="FCCD00"/>
    <a:srgbClr val="5D6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92"/>
    <p:restoredTop sz="95701"/>
  </p:normalViewPr>
  <p:slideViewPr>
    <p:cSldViewPr>
      <p:cViewPr varScale="1">
        <p:scale>
          <a:sx n="51" d="100"/>
          <a:sy n="51" d="100"/>
        </p:scale>
        <p:origin x="54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0516" y="3581623"/>
            <a:ext cx="14254967" cy="2875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103120"/>
            <a:ext cx="146304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s://www.youtube.com/watch?v=5KYzeOfX9bE&amp;ab_channel=PNRAubrac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5.png"/><Relationship Id="rId7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4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8"/>
          <p:cNvSpPr>
            <a:spLocks noChangeAspect="1"/>
          </p:cNvSpPr>
          <p:nvPr/>
        </p:nvSpPr>
        <p:spPr>
          <a:xfrm rot="5400000">
            <a:off x="491599" y="2302402"/>
            <a:ext cx="4191000" cy="4005797"/>
          </a:xfrm>
          <a:custGeom>
            <a:avLst/>
            <a:gdLst/>
            <a:ahLst/>
            <a:cxnLst/>
            <a:rect l="l" t="t" r="r" b="b"/>
            <a:pathLst>
              <a:path w="1278889" h="1222375">
                <a:moveTo>
                  <a:pt x="726313" y="0"/>
                </a:moveTo>
                <a:lnTo>
                  <a:pt x="0" y="0"/>
                </a:lnTo>
                <a:lnTo>
                  <a:pt x="48869" y="753516"/>
                </a:lnTo>
                <a:lnTo>
                  <a:pt x="54396" y="802093"/>
                </a:lnTo>
                <a:lnTo>
                  <a:pt x="64440" y="849117"/>
                </a:lnTo>
                <a:lnTo>
                  <a:pt x="78769" y="894371"/>
                </a:lnTo>
                <a:lnTo>
                  <a:pt x="97149" y="937637"/>
                </a:lnTo>
                <a:lnTo>
                  <a:pt x="119347" y="978696"/>
                </a:lnTo>
                <a:lnTo>
                  <a:pt x="145131" y="1017329"/>
                </a:lnTo>
                <a:lnTo>
                  <a:pt x="174268" y="1053320"/>
                </a:lnTo>
                <a:lnTo>
                  <a:pt x="206525" y="1086448"/>
                </a:lnTo>
                <a:lnTo>
                  <a:pt x="241669" y="1116496"/>
                </a:lnTo>
                <a:lnTo>
                  <a:pt x="279468" y="1143247"/>
                </a:lnTo>
                <a:lnTo>
                  <a:pt x="319687" y="1166480"/>
                </a:lnTo>
                <a:lnTo>
                  <a:pt x="362096" y="1185979"/>
                </a:lnTo>
                <a:lnTo>
                  <a:pt x="406460" y="1201525"/>
                </a:lnTo>
                <a:lnTo>
                  <a:pt x="452546" y="1212899"/>
                </a:lnTo>
                <a:lnTo>
                  <a:pt x="500123" y="1219883"/>
                </a:lnTo>
                <a:lnTo>
                  <a:pt x="548957" y="1222260"/>
                </a:lnTo>
                <a:lnTo>
                  <a:pt x="1278775" y="1222260"/>
                </a:lnTo>
                <a:lnTo>
                  <a:pt x="1278775" y="497446"/>
                </a:lnTo>
                <a:lnTo>
                  <a:pt x="758558" y="497446"/>
                </a:lnTo>
                <a:lnTo>
                  <a:pt x="726313" y="0"/>
                </a:lnTo>
                <a:close/>
              </a:path>
            </a:pathLst>
          </a:custGeom>
          <a:solidFill>
            <a:srgbClr val="2C31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ZoneTexte 11"/>
          <p:cNvSpPr txBox="1"/>
          <p:nvPr/>
        </p:nvSpPr>
        <p:spPr>
          <a:xfrm>
            <a:off x="5003800" y="3124200"/>
            <a:ext cx="92202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Avenir Montagnes Ingénierie</a:t>
            </a:r>
          </a:p>
          <a:p>
            <a:r>
              <a:rPr lang="fr-FR" sz="3200" dirty="0">
                <a:solidFill>
                  <a:srgbClr val="2C3176"/>
                </a:solidFill>
                <a:latin typeface="Marianne" pitchFamily="50" charset="0"/>
              </a:rPr>
              <a:t>Accompagner en ingénierie les territoires de montagne vers une stratégie de développement touristique adaptée aux enjeux des transitions écologiques et de la diversification touristique.</a:t>
            </a:r>
          </a:p>
          <a:p>
            <a:endParaRPr lang="fr-FR" sz="6600" b="1" dirty="0">
              <a:solidFill>
                <a:srgbClr val="2C3176"/>
              </a:solidFill>
              <a:latin typeface="Marianne ExtraBold" charset="0"/>
              <a:ea typeface="Marianne ExtraBold" charset="0"/>
              <a:cs typeface="Marianne ExtraBold" charset="0"/>
            </a:endParaRPr>
          </a:p>
        </p:txBody>
      </p:sp>
      <p:sp>
        <p:nvSpPr>
          <p:cNvPr id="14" name="object 4"/>
          <p:cNvSpPr/>
          <p:nvPr/>
        </p:nvSpPr>
        <p:spPr>
          <a:xfrm>
            <a:off x="13690600" y="838200"/>
            <a:ext cx="2201545" cy="2104390"/>
          </a:xfrm>
          <a:custGeom>
            <a:avLst/>
            <a:gdLst/>
            <a:ahLst/>
            <a:cxnLst/>
            <a:rect l="l" t="t" r="r" b="b"/>
            <a:pathLst>
              <a:path w="2201544" h="2104390">
                <a:moveTo>
                  <a:pt x="1256360" y="0"/>
                </a:moveTo>
                <a:lnTo>
                  <a:pt x="0" y="0"/>
                </a:lnTo>
                <a:lnTo>
                  <a:pt x="0" y="1247749"/>
                </a:lnTo>
                <a:lnTo>
                  <a:pt x="895578" y="1247749"/>
                </a:lnTo>
                <a:lnTo>
                  <a:pt x="951001" y="2104212"/>
                </a:lnTo>
                <a:lnTo>
                  <a:pt x="2201405" y="2104212"/>
                </a:lnTo>
                <a:lnTo>
                  <a:pt x="2117382" y="806983"/>
                </a:lnTo>
                <a:lnTo>
                  <a:pt x="2112914" y="758885"/>
                </a:lnTo>
                <a:lnTo>
                  <a:pt x="2105851" y="711607"/>
                </a:lnTo>
                <a:lnTo>
                  <a:pt x="2096269" y="665221"/>
                </a:lnTo>
                <a:lnTo>
                  <a:pt x="2084242" y="619795"/>
                </a:lnTo>
                <a:lnTo>
                  <a:pt x="2069845" y="575400"/>
                </a:lnTo>
                <a:lnTo>
                  <a:pt x="2053152" y="532105"/>
                </a:lnTo>
                <a:lnTo>
                  <a:pt x="2034239" y="489982"/>
                </a:lnTo>
                <a:lnTo>
                  <a:pt x="2013180" y="449100"/>
                </a:lnTo>
                <a:lnTo>
                  <a:pt x="1990049" y="409529"/>
                </a:lnTo>
                <a:lnTo>
                  <a:pt x="1964921" y="371339"/>
                </a:lnTo>
                <a:lnTo>
                  <a:pt x="1937872" y="334601"/>
                </a:lnTo>
                <a:lnTo>
                  <a:pt x="1908975" y="299384"/>
                </a:lnTo>
                <a:lnTo>
                  <a:pt x="1878305" y="265758"/>
                </a:lnTo>
                <a:lnTo>
                  <a:pt x="1845938" y="233794"/>
                </a:lnTo>
                <a:lnTo>
                  <a:pt x="1811948" y="203561"/>
                </a:lnTo>
                <a:lnTo>
                  <a:pt x="1776409" y="175130"/>
                </a:lnTo>
                <a:lnTo>
                  <a:pt x="1739397" y="148571"/>
                </a:lnTo>
                <a:lnTo>
                  <a:pt x="1700985" y="123954"/>
                </a:lnTo>
                <a:lnTo>
                  <a:pt x="1661249" y="101349"/>
                </a:lnTo>
                <a:lnTo>
                  <a:pt x="1620264" y="80825"/>
                </a:lnTo>
                <a:lnTo>
                  <a:pt x="1578103" y="62454"/>
                </a:lnTo>
                <a:lnTo>
                  <a:pt x="1534843" y="46305"/>
                </a:lnTo>
                <a:lnTo>
                  <a:pt x="1490557" y="32448"/>
                </a:lnTo>
                <a:lnTo>
                  <a:pt x="1445320" y="20953"/>
                </a:lnTo>
                <a:lnTo>
                  <a:pt x="1399207" y="11891"/>
                </a:lnTo>
                <a:lnTo>
                  <a:pt x="1352293" y="5331"/>
                </a:lnTo>
                <a:lnTo>
                  <a:pt x="1304652" y="1344"/>
                </a:lnTo>
                <a:lnTo>
                  <a:pt x="1256360" y="0"/>
                </a:lnTo>
                <a:close/>
              </a:path>
            </a:pathLst>
          </a:custGeom>
          <a:solidFill>
            <a:srgbClr val="5D6D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/>
          <p:cNvSpPr>
            <a:spLocks noChangeAspect="1"/>
          </p:cNvSpPr>
          <p:nvPr/>
        </p:nvSpPr>
        <p:spPr>
          <a:xfrm>
            <a:off x="584200" y="7848600"/>
            <a:ext cx="954722" cy="913145"/>
          </a:xfrm>
          <a:custGeom>
            <a:avLst/>
            <a:gdLst/>
            <a:ahLst/>
            <a:cxnLst/>
            <a:rect l="l" t="t" r="r" b="b"/>
            <a:pathLst>
              <a:path w="393700" h="376554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480709" y="6763092"/>
            <a:ext cx="2069465" cy="271648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CE8D3B4-FAFA-46B9-A80A-C9A44294AD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" y="42958"/>
            <a:ext cx="5325247" cy="202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5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655588" y="1325667"/>
            <a:ext cx="12873212" cy="93807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fr-FR" sz="6000" dirty="0">
                <a:latin typeface="Marianne ExtraBold" charset="0"/>
                <a:ea typeface="Marianne ExtraBold" charset="0"/>
                <a:cs typeface="Marianne ExtraBold" charset="0"/>
              </a:rPr>
              <a:t>Mots-clés</a:t>
            </a:r>
            <a:endParaRPr sz="6000" dirty="0">
              <a:latin typeface="Marianne ExtraBold" charset="0"/>
              <a:ea typeface="Marianne ExtraBold" charset="0"/>
              <a:cs typeface="Marianne ExtraBold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80845" y="4406865"/>
            <a:ext cx="3890645" cy="31115"/>
          </a:xfrm>
          <a:custGeom>
            <a:avLst/>
            <a:gdLst/>
            <a:ahLst/>
            <a:cxnLst/>
            <a:rect l="l" t="t" r="r" b="b"/>
            <a:pathLst>
              <a:path w="3890645" h="31114">
                <a:moveTo>
                  <a:pt x="3890213" y="0"/>
                </a:moveTo>
                <a:lnTo>
                  <a:pt x="0" y="0"/>
                </a:lnTo>
                <a:lnTo>
                  <a:pt x="0" y="30975"/>
                </a:lnTo>
                <a:lnTo>
                  <a:pt x="3890213" y="30975"/>
                </a:lnTo>
                <a:lnTo>
                  <a:pt x="3890213" y="0"/>
                </a:lnTo>
                <a:close/>
              </a:path>
            </a:pathLst>
          </a:custGeom>
          <a:solidFill>
            <a:srgbClr val="2C31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82893" y="4406865"/>
            <a:ext cx="3890645" cy="31115"/>
          </a:xfrm>
          <a:custGeom>
            <a:avLst/>
            <a:gdLst/>
            <a:ahLst/>
            <a:cxnLst/>
            <a:rect l="l" t="t" r="r" b="b"/>
            <a:pathLst>
              <a:path w="3890645" h="31114">
                <a:moveTo>
                  <a:pt x="3890213" y="0"/>
                </a:moveTo>
                <a:lnTo>
                  <a:pt x="0" y="0"/>
                </a:lnTo>
                <a:lnTo>
                  <a:pt x="0" y="30975"/>
                </a:lnTo>
                <a:lnTo>
                  <a:pt x="3890213" y="30975"/>
                </a:lnTo>
                <a:lnTo>
                  <a:pt x="3890213" y="0"/>
                </a:lnTo>
                <a:close/>
              </a:path>
            </a:pathLst>
          </a:custGeom>
          <a:solidFill>
            <a:srgbClr val="2C31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084953" y="4406865"/>
            <a:ext cx="3890645" cy="31115"/>
          </a:xfrm>
          <a:custGeom>
            <a:avLst/>
            <a:gdLst/>
            <a:ahLst/>
            <a:cxnLst/>
            <a:rect l="l" t="t" r="r" b="b"/>
            <a:pathLst>
              <a:path w="3890644" h="31114">
                <a:moveTo>
                  <a:pt x="3890200" y="0"/>
                </a:moveTo>
                <a:lnTo>
                  <a:pt x="0" y="0"/>
                </a:lnTo>
                <a:lnTo>
                  <a:pt x="0" y="30975"/>
                </a:lnTo>
                <a:lnTo>
                  <a:pt x="3890200" y="30975"/>
                </a:lnTo>
                <a:lnTo>
                  <a:pt x="3890200" y="0"/>
                </a:lnTo>
                <a:close/>
              </a:path>
            </a:pathLst>
          </a:custGeom>
          <a:solidFill>
            <a:srgbClr val="2C31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68145" y="3207771"/>
            <a:ext cx="5031055" cy="7677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914265" algn="l"/>
              </a:tabLst>
            </a:pPr>
            <a:r>
              <a:rPr lang="fr-FR" sz="4850" spc="10" dirty="0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Intermodalité</a:t>
            </a:r>
            <a:r>
              <a:rPr sz="4850" spc="-70" dirty="0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	</a:t>
            </a:r>
            <a:endParaRPr sz="4850" dirty="0">
              <a:latin typeface="Marianne" charset="0"/>
              <a:ea typeface="Marianne" charset="0"/>
              <a:cs typeface="Marianne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072079" y="3207771"/>
            <a:ext cx="3871595" cy="7677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fr-FR" sz="4850" spc="10" dirty="0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Persévérance</a:t>
            </a:r>
            <a:endParaRPr sz="4850" dirty="0">
              <a:latin typeface="Marianne" charset="0"/>
              <a:ea typeface="Marianne" charset="0"/>
              <a:cs typeface="Marianne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38095" y="4847605"/>
            <a:ext cx="3806825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fr-FR" sz="2200" spc="-5" dirty="0">
                <a:solidFill>
                  <a:srgbClr val="2C3176"/>
                </a:solidFill>
                <a:latin typeface="Marianne Light" charset="0"/>
                <a:ea typeface="Marianne Light" charset="0"/>
                <a:cs typeface="Marianne Light" charset="0"/>
              </a:rPr>
              <a:t>Covoiturage, vélo, transports en commun, télétravail, transports à la demande, autopartage, marche ….</a:t>
            </a:r>
            <a:endParaRPr sz="2200" dirty="0">
              <a:latin typeface="Marianne Light" charset="0"/>
              <a:ea typeface="Marianne Light" charset="0"/>
              <a:cs typeface="Marianne Light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88783" y="4847605"/>
            <a:ext cx="380682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fr-FR" sz="2200" spc="-5" dirty="0">
                <a:solidFill>
                  <a:srgbClr val="2C3176"/>
                </a:solidFill>
                <a:latin typeface="Marianne Light" charset="0"/>
                <a:ea typeface="Marianne Light" charset="0"/>
                <a:cs typeface="Marianne Light" charset="0"/>
              </a:rPr>
              <a:t>Public, privé, habitants, associations, écoles … </a:t>
            </a:r>
            <a:endParaRPr sz="2200" dirty="0">
              <a:latin typeface="Marianne Light" charset="0"/>
              <a:ea typeface="Marianne Light" charset="0"/>
              <a:cs typeface="Marianne Light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068225" y="4847605"/>
            <a:ext cx="3806825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12700" marR="5080">
              <a:lnSpc>
                <a:spcPct val="100000"/>
              </a:lnSpc>
              <a:spcBef>
                <a:spcPts val="100"/>
              </a:spcBef>
              <a:defRPr sz="2200" spc="-5">
                <a:solidFill>
                  <a:srgbClr val="2C3176"/>
                </a:solidFill>
                <a:latin typeface="Marianne Light" charset="0"/>
                <a:ea typeface="Marianne Light" charset="0"/>
                <a:cs typeface="Marianne Light" charset="0"/>
              </a:defRPr>
            </a:lvl1pPr>
          </a:lstStyle>
          <a:p>
            <a:r>
              <a:rPr lang="fr-FR" dirty="0"/>
              <a:t>Financement, temps, collaboration, échanges, co-construction, convaincre, changer les habitudes, écologie, futur, durable, urgence … </a:t>
            </a:r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13452563" y="0"/>
            <a:ext cx="2803525" cy="2910205"/>
          </a:xfrm>
          <a:custGeom>
            <a:avLst/>
            <a:gdLst/>
            <a:ahLst/>
            <a:cxnLst/>
            <a:rect l="l" t="t" r="r" b="b"/>
            <a:pathLst>
              <a:path w="2803525" h="2910205">
                <a:moveTo>
                  <a:pt x="2803437" y="0"/>
                </a:moveTo>
                <a:lnTo>
                  <a:pt x="0" y="0"/>
                </a:lnTo>
                <a:lnTo>
                  <a:pt x="0" y="761610"/>
                </a:lnTo>
                <a:lnTo>
                  <a:pt x="1969173" y="889473"/>
                </a:lnTo>
                <a:lnTo>
                  <a:pt x="1969173" y="2909866"/>
                </a:lnTo>
                <a:lnTo>
                  <a:pt x="2803437" y="2909866"/>
                </a:lnTo>
                <a:lnTo>
                  <a:pt x="2803437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6325402"/>
            <a:ext cx="2849880" cy="2818765"/>
          </a:xfrm>
          <a:custGeom>
            <a:avLst/>
            <a:gdLst/>
            <a:ahLst/>
            <a:cxnLst/>
            <a:rect l="l" t="t" r="r" b="b"/>
            <a:pathLst>
              <a:path w="2849880" h="2818765">
                <a:moveTo>
                  <a:pt x="880637" y="0"/>
                </a:moveTo>
                <a:lnTo>
                  <a:pt x="0" y="0"/>
                </a:lnTo>
                <a:lnTo>
                  <a:pt x="0" y="2818584"/>
                </a:lnTo>
                <a:lnTo>
                  <a:pt x="2849810" y="2818584"/>
                </a:lnTo>
                <a:lnTo>
                  <a:pt x="2849810" y="2148255"/>
                </a:lnTo>
                <a:lnTo>
                  <a:pt x="880637" y="2020392"/>
                </a:lnTo>
                <a:lnTo>
                  <a:pt x="880637" y="0"/>
                </a:lnTo>
                <a:close/>
              </a:path>
            </a:pathLst>
          </a:custGeom>
          <a:solidFill>
            <a:srgbClr val="068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844" y="5715000"/>
            <a:ext cx="1277112" cy="16764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081067" y="3136795"/>
            <a:ext cx="4221925" cy="8386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fr-FR" sz="4850" spc="10" dirty="0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Communication</a:t>
            </a:r>
            <a:endParaRPr lang="fr-FR" sz="4850" dirty="0">
              <a:latin typeface="Marianne" charset="0"/>
              <a:ea typeface="Marianne" charset="0"/>
              <a:cs typeface="Marianne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099857EA-6344-4720-A6D2-79F0A0B54F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" y="0"/>
            <a:ext cx="3466715" cy="13207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67501169-1DD7-F13C-A030-112F83627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" y="0"/>
            <a:ext cx="16240764" cy="1083056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128000" y="622440"/>
            <a:ext cx="7221220" cy="7760970"/>
            <a:chOff x="593142" y="622440"/>
            <a:chExt cx="7221220" cy="7760970"/>
          </a:xfrm>
        </p:grpSpPr>
        <p:sp>
          <p:nvSpPr>
            <p:cNvPr id="4" name="object 4"/>
            <p:cNvSpPr/>
            <p:nvPr/>
          </p:nvSpPr>
          <p:spPr>
            <a:xfrm>
              <a:off x="1096365" y="1139952"/>
              <a:ext cx="6234430" cy="6864350"/>
            </a:xfrm>
            <a:custGeom>
              <a:avLst/>
              <a:gdLst/>
              <a:ahLst/>
              <a:cxnLst/>
              <a:rect l="l" t="t" r="r" b="b"/>
              <a:pathLst>
                <a:path w="6234430" h="6864350">
                  <a:moveTo>
                    <a:pt x="6234010" y="0"/>
                  </a:moveTo>
                  <a:lnTo>
                    <a:pt x="0" y="0"/>
                  </a:lnTo>
                  <a:lnTo>
                    <a:pt x="0" y="6864108"/>
                  </a:lnTo>
                  <a:lnTo>
                    <a:pt x="6234010" y="6864108"/>
                  </a:lnTo>
                  <a:lnTo>
                    <a:pt x="62340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3437" y="721555"/>
              <a:ext cx="1222375" cy="1278890"/>
            </a:xfrm>
            <a:custGeom>
              <a:avLst/>
              <a:gdLst/>
              <a:ahLst/>
              <a:cxnLst/>
              <a:rect l="l" t="t" r="r" b="b"/>
              <a:pathLst>
                <a:path w="1222375" h="1278889">
                  <a:moveTo>
                    <a:pt x="1222260" y="0"/>
                  </a:moveTo>
                  <a:lnTo>
                    <a:pt x="468744" y="48856"/>
                  </a:lnTo>
                  <a:lnTo>
                    <a:pt x="420167" y="54386"/>
                  </a:lnTo>
                  <a:lnTo>
                    <a:pt x="373142" y="64431"/>
                  </a:lnTo>
                  <a:lnTo>
                    <a:pt x="327888" y="78761"/>
                  </a:lnTo>
                  <a:lnTo>
                    <a:pt x="284623" y="97142"/>
                  </a:lnTo>
                  <a:lnTo>
                    <a:pt x="243564" y="119341"/>
                  </a:lnTo>
                  <a:lnTo>
                    <a:pt x="204930" y="145125"/>
                  </a:lnTo>
                  <a:lnTo>
                    <a:pt x="168940" y="174262"/>
                  </a:lnTo>
                  <a:lnTo>
                    <a:pt x="135812" y="206519"/>
                  </a:lnTo>
                  <a:lnTo>
                    <a:pt x="105763" y="241663"/>
                  </a:lnTo>
                  <a:lnTo>
                    <a:pt x="79013" y="279461"/>
                  </a:lnTo>
                  <a:lnTo>
                    <a:pt x="55780" y="319681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068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3142" y="622440"/>
              <a:ext cx="729615" cy="763270"/>
            </a:xfrm>
            <a:custGeom>
              <a:avLst/>
              <a:gdLst/>
              <a:ahLst/>
              <a:cxnLst/>
              <a:rect l="l" t="t" r="r" b="b"/>
              <a:pathLst>
                <a:path w="729615" h="763269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6"/>
                  </a:lnTo>
                  <a:lnTo>
                    <a:pt x="150068" y="68362"/>
                  </a:lnTo>
                  <a:lnTo>
                    <a:pt x="113453" y="93284"/>
                  </a:lnTo>
                  <a:lnTo>
                    <a:pt x="81008" y="123183"/>
                  </a:lnTo>
                  <a:lnTo>
                    <a:pt x="53267" y="157491"/>
                  </a:lnTo>
                  <a:lnTo>
                    <a:pt x="30762" y="195640"/>
                  </a:lnTo>
                  <a:lnTo>
                    <a:pt x="14027" y="237060"/>
                  </a:lnTo>
                  <a:lnTo>
                    <a:pt x="3595" y="281184"/>
                  </a:lnTo>
                  <a:lnTo>
                    <a:pt x="0" y="327444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35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87477" y="6995016"/>
              <a:ext cx="1326515" cy="1388110"/>
            </a:xfrm>
            <a:custGeom>
              <a:avLst/>
              <a:gdLst/>
              <a:ahLst/>
              <a:cxnLst/>
              <a:rect l="l" t="t" r="r" b="b"/>
              <a:pathLst>
                <a:path w="1326515" h="1388109">
                  <a:moveTo>
                    <a:pt x="1326464" y="0"/>
                  </a:moveTo>
                  <a:lnTo>
                    <a:pt x="539876" y="0"/>
                  </a:lnTo>
                  <a:lnTo>
                    <a:pt x="539876" y="564540"/>
                  </a:lnTo>
                  <a:lnTo>
                    <a:pt x="0" y="599528"/>
                  </a:lnTo>
                  <a:lnTo>
                    <a:pt x="0" y="1387779"/>
                  </a:lnTo>
                  <a:lnTo>
                    <a:pt x="817727" y="1334693"/>
                  </a:lnTo>
                  <a:lnTo>
                    <a:pt x="864674" y="1329611"/>
                  </a:lnTo>
                  <a:lnTo>
                    <a:pt x="910309" y="1320634"/>
                  </a:lnTo>
                  <a:lnTo>
                    <a:pt x="954467" y="1307939"/>
                  </a:lnTo>
                  <a:lnTo>
                    <a:pt x="996981" y="1291704"/>
                  </a:lnTo>
                  <a:lnTo>
                    <a:pt x="1037685" y="1272106"/>
                  </a:lnTo>
                  <a:lnTo>
                    <a:pt x="1076413" y="1249323"/>
                  </a:lnTo>
                  <a:lnTo>
                    <a:pt x="1112998" y="1223532"/>
                  </a:lnTo>
                  <a:lnTo>
                    <a:pt x="1147274" y="1194910"/>
                  </a:lnTo>
                  <a:lnTo>
                    <a:pt x="1179075" y="1163635"/>
                  </a:lnTo>
                  <a:lnTo>
                    <a:pt x="1208235" y="1129885"/>
                  </a:lnTo>
                  <a:lnTo>
                    <a:pt x="1234587" y="1093836"/>
                  </a:lnTo>
                  <a:lnTo>
                    <a:pt x="1257965" y="1055667"/>
                  </a:lnTo>
                  <a:lnTo>
                    <a:pt x="1278202" y="1015554"/>
                  </a:lnTo>
                  <a:lnTo>
                    <a:pt x="1295133" y="973675"/>
                  </a:lnTo>
                  <a:lnTo>
                    <a:pt x="1308591" y="930207"/>
                  </a:lnTo>
                  <a:lnTo>
                    <a:pt x="1318409" y="885329"/>
                  </a:lnTo>
                  <a:lnTo>
                    <a:pt x="1324422" y="839216"/>
                  </a:lnTo>
                  <a:lnTo>
                    <a:pt x="1326464" y="792048"/>
                  </a:lnTo>
                  <a:lnTo>
                    <a:pt x="1326464" y="0"/>
                  </a:lnTo>
                  <a:close/>
                </a:path>
              </a:pathLst>
            </a:custGeom>
            <a:solidFill>
              <a:srgbClr val="FC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190545" y="2121337"/>
            <a:ext cx="4909185" cy="279422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90"/>
              </a:spcBef>
            </a:pPr>
            <a:r>
              <a:rPr lang="fr-FR" sz="3000" i="1" spc="55" dirty="0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« Le problème, ce n’est pas de savoir si l’on va dans le mur ou pas. On va dans le mur. Le problème, c’est à quelle vitesse on y va : à 5km/h ou à 50km/h. » </a:t>
            </a:r>
            <a:endParaRPr lang="fr-FR" sz="3000" i="1" dirty="0">
              <a:latin typeface="Marianne" charset="0"/>
              <a:ea typeface="Marianne" charset="0"/>
              <a:cs typeface="Marianne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84194" y="5945531"/>
            <a:ext cx="4712335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fr-FR" sz="2200" i="1" dirty="0">
                <a:solidFill>
                  <a:srgbClr val="3B3F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Jean-Marc JANCOVICI, Membre du Haut Conseil pour le Climat, Associé fondateur de Carbone 4, Fondateur et président de The Shift Project (entre autres nombreux rôles).</a:t>
            </a: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202" y="5375683"/>
            <a:ext cx="4846320" cy="1097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9400" y="304800"/>
            <a:ext cx="2590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92E2BAA-8712-4072-BCD7-751D1F18B1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242584"/>
            <a:ext cx="3466715" cy="13207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24877" y="8070484"/>
            <a:ext cx="393700" cy="376555"/>
          </a:xfrm>
          <a:custGeom>
            <a:avLst/>
            <a:gdLst/>
            <a:ahLst/>
            <a:cxnLst/>
            <a:rect l="l" t="t" r="r" b="b"/>
            <a:pathLst>
              <a:path w="393700" h="376554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 rot="5400000">
            <a:off x="14487029" y="419735"/>
            <a:ext cx="1303020" cy="1377950"/>
            <a:chOff x="845064" y="548305"/>
            <a:chExt cx="1303020" cy="1377950"/>
          </a:xfrm>
        </p:grpSpPr>
        <p:sp>
          <p:nvSpPr>
            <p:cNvPr id="16" name="object 16"/>
            <p:cNvSpPr/>
            <p:nvPr/>
          </p:nvSpPr>
          <p:spPr>
            <a:xfrm>
              <a:off x="925361" y="647420"/>
              <a:ext cx="1222375" cy="1278890"/>
            </a:xfrm>
            <a:custGeom>
              <a:avLst/>
              <a:gdLst/>
              <a:ahLst/>
              <a:cxnLst/>
              <a:rect l="l" t="t" r="r" b="b"/>
              <a:pathLst>
                <a:path w="1222375" h="1278889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5064" y="548305"/>
              <a:ext cx="729615" cy="763270"/>
            </a:xfrm>
            <a:custGeom>
              <a:avLst/>
              <a:gdLst/>
              <a:ahLst/>
              <a:cxnLst/>
              <a:rect l="l" t="t" r="r" b="b"/>
              <a:pathLst>
                <a:path w="729615" h="763269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068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Imag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746" y="5410200"/>
            <a:ext cx="7668768" cy="3127248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660400" y="2894748"/>
            <a:ext cx="14254967" cy="20133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1230" algn="ctr">
              <a:lnSpc>
                <a:spcPct val="100000"/>
              </a:lnSpc>
              <a:spcBef>
                <a:spcPts val="100"/>
              </a:spcBef>
            </a:pPr>
            <a:r>
              <a:rPr lang="fr-FR" sz="13000" spc="335" dirty="0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VEL’AUBRAC</a:t>
            </a:r>
            <a:endParaRPr sz="13000" spc="335" dirty="0">
              <a:solidFill>
                <a:srgbClr val="2C3176"/>
              </a:solidFill>
              <a:latin typeface="Marianne ExtraBold" charset="0"/>
              <a:ea typeface="Marianne ExtraBold" charset="0"/>
              <a:cs typeface="Marianne ExtraBold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37000" y="4625049"/>
            <a:ext cx="8382000" cy="1242352"/>
          </a:xfrm>
          <a:prstGeom prst="rect">
            <a:avLst/>
          </a:prstGeom>
          <a:solidFill>
            <a:srgbClr val="FC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C3176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335147" y="460600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Parc naturel régional de l’Aubrac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139B0A3-4262-4845-BA45-B92F9127A1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" y="42958"/>
            <a:ext cx="3466715" cy="132071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BD6B3CB-FAFE-ACF8-2FB7-27785D7888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33"/>
          <a:stretch/>
        </p:blipFill>
        <p:spPr>
          <a:xfrm>
            <a:off x="203200" y="2051001"/>
            <a:ext cx="3962400" cy="430301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89DBF1F-43AC-F11C-631B-D7FCECF9F0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6401794"/>
            <a:ext cx="2441729" cy="13795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561A005-1D41-9D62-CDB7-A47638EEF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00" y="6452079"/>
            <a:ext cx="4313071" cy="1242352"/>
          </a:xfrm>
          <a:prstGeom prst="rect">
            <a:avLst/>
          </a:prstGeom>
        </p:spPr>
      </p:pic>
      <p:sp>
        <p:nvSpPr>
          <p:cNvPr id="6" name="object 17">
            <a:extLst>
              <a:ext uri="{FF2B5EF4-FFF2-40B4-BE49-F238E27FC236}">
                <a16:creationId xmlns:a16="http://schemas.microsoft.com/office/drawing/2014/main" id="{F836C412-C3F9-FEF9-F592-205DB282EAD0}"/>
              </a:ext>
            </a:extLst>
          </p:cNvPr>
          <p:cNvSpPr txBox="1"/>
          <p:nvPr/>
        </p:nvSpPr>
        <p:spPr>
          <a:xfrm>
            <a:off x="4436106" y="5410200"/>
            <a:ext cx="9940294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500" spc="10" dirty="0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Marjory MAYO – chargée de mission Mobilités durables</a:t>
            </a:r>
            <a:endParaRPr sz="2500" dirty="0">
              <a:latin typeface="Marianne" charset="0"/>
              <a:ea typeface="Marianne" charset="0"/>
              <a:cs typeface="Marianne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4648" y="533400"/>
            <a:ext cx="14168160" cy="7543800"/>
            <a:chOff x="1124648" y="699275"/>
            <a:chExt cx="14168160" cy="7543800"/>
          </a:xfrm>
        </p:grpSpPr>
        <p:sp>
          <p:nvSpPr>
            <p:cNvPr id="3" name="object 3"/>
            <p:cNvSpPr/>
            <p:nvPr/>
          </p:nvSpPr>
          <p:spPr>
            <a:xfrm>
              <a:off x="1124648" y="1631378"/>
              <a:ext cx="13248005" cy="6611697"/>
            </a:xfrm>
            <a:custGeom>
              <a:avLst/>
              <a:gdLst/>
              <a:ahLst/>
              <a:cxnLst/>
              <a:rect l="l" t="t" r="r" b="b"/>
              <a:pathLst>
                <a:path w="13248005" h="6181725">
                  <a:moveTo>
                    <a:pt x="13247535" y="0"/>
                  </a:moveTo>
                  <a:lnTo>
                    <a:pt x="0" y="0"/>
                  </a:lnTo>
                  <a:lnTo>
                    <a:pt x="0" y="6181178"/>
                  </a:lnTo>
                  <a:lnTo>
                    <a:pt x="13247535" y="6181178"/>
                  </a:lnTo>
                  <a:lnTo>
                    <a:pt x="13247535" y="0"/>
                  </a:lnTo>
                  <a:close/>
                </a:path>
              </a:pathLst>
            </a:custGeom>
            <a:solidFill>
              <a:srgbClr val="FC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091263" y="699275"/>
              <a:ext cx="2201545" cy="2104390"/>
            </a:xfrm>
            <a:custGeom>
              <a:avLst/>
              <a:gdLst/>
              <a:ahLst/>
              <a:cxnLst/>
              <a:rect l="l" t="t" r="r" b="b"/>
              <a:pathLst>
                <a:path w="2201544" h="2104390">
                  <a:moveTo>
                    <a:pt x="1256360" y="0"/>
                  </a:moveTo>
                  <a:lnTo>
                    <a:pt x="0" y="0"/>
                  </a:lnTo>
                  <a:lnTo>
                    <a:pt x="0" y="1247749"/>
                  </a:lnTo>
                  <a:lnTo>
                    <a:pt x="895578" y="1247749"/>
                  </a:lnTo>
                  <a:lnTo>
                    <a:pt x="951001" y="2104212"/>
                  </a:lnTo>
                  <a:lnTo>
                    <a:pt x="2201405" y="2104212"/>
                  </a:lnTo>
                  <a:lnTo>
                    <a:pt x="2117382" y="806983"/>
                  </a:lnTo>
                  <a:lnTo>
                    <a:pt x="2112914" y="758885"/>
                  </a:lnTo>
                  <a:lnTo>
                    <a:pt x="2105851" y="711607"/>
                  </a:lnTo>
                  <a:lnTo>
                    <a:pt x="2096269" y="665221"/>
                  </a:lnTo>
                  <a:lnTo>
                    <a:pt x="2084242" y="619795"/>
                  </a:lnTo>
                  <a:lnTo>
                    <a:pt x="2069845" y="575400"/>
                  </a:lnTo>
                  <a:lnTo>
                    <a:pt x="2053152" y="532105"/>
                  </a:lnTo>
                  <a:lnTo>
                    <a:pt x="2034239" y="489982"/>
                  </a:lnTo>
                  <a:lnTo>
                    <a:pt x="2013180" y="449100"/>
                  </a:lnTo>
                  <a:lnTo>
                    <a:pt x="1990049" y="409529"/>
                  </a:lnTo>
                  <a:lnTo>
                    <a:pt x="1964921" y="371339"/>
                  </a:lnTo>
                  <a:lnTo>
                    <a:pt x="1937872" y="334601"/>
                  </a:lnTo>
                  <a:lnTo>
                    <a:pt x="1908975" y="299384"/>
                  </a:lnTo>
                  <a:lnTo>
                    <a:pt x="1878305" y="265758"/>
                  </a:lnTo>
                  <a:lnTo>
                    <a:pt x="1845938" y="233794"/>
                  </a:lnTo>
                  <a:lnTo>
                    <a:pt x="1811948" y="203561"/>
                  </a:lnTo>
                  <a:lnTo>
                    <a:pt x="1776409" y="175130"/>
                  </a:lnTo>
                  <a:lnTo>
                    <a:pt x="1739397" y="148571"/>
                  </a:lnTo>
                  <a:lnTo>
                    <a:pt x="1700985" y="123954"/>
                  </a:lnTo>
                  <a:lnTo>
                    <a:pt x="1661249" y="101349"/>
                  </a:lnTo>
                  <a:lnTo>
                    <a:pt x="1620264" y="80825"/>
                  </a:lnTo>
                  <a:lnTo>
                    <a:pt x="1578103" y="62454"/>
                  </a:lnTo>
                  <a:lnTo>
                    <a:pt x="1534843" y="46305"/>
                  </a:lnTo>
                  <a:lnTo>
                    <a:pt x="1490557" y="32448"/>
                  </a:lnTo>
                  <a:lnTo>
                    <a:pt x="1445320" y="20953"/>
                  </a:lnTo>
                  <a:lnTo>
                    <a:pt x="1399207" y="11891"/>
                  </a:lnTo>
                  <a:lnTo>
                    <a:pt x="1352293" y="5331"/>
                  </a:lnTo>
                  <a:lnTo>
                    <a:pt x="1304652" y="1344"/>
                  </a:lnTo>
                  <a:lnTo>
                    <a:pt x="1256360" y="0"/>
                  </a:lnTo>
                  <a:close/>
                </a:path>
              </a:pathLst>
            </a:custGeom>
            <a:solidFill>
              <a:srgbClr val="5D6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82379" y="2057400"/>
            <a:ext cx="7074622" cy="23980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indent="0" algn="l">
              <a:buNone/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Parc naturel régional de l’Aubrac a été lauréat de l’appel à projets « Vélo et Territoires » de l’ADEME pour son projet Vél’Aubrac.</a:t>
            </a:r>
            <a:br>
              <a:rPr lang="fr-F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Qu’est-ce-que </a:t>
            </a:r>
            <a:r>
              <a:rPr lang="fr-FR" sz="3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Vél’Aubrac</a:t>
            </a:r>
            <a:r>
              <a:rPr lang="fr-FR" sz="3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br>
              <a:rPr lang="fr-F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8572" y="7235954"/>
            <a:ext cx="1278890" cy="1222375"/>
          </a:xfrm>
          <a:custGeom>
            <a:avLst/>
            <a:gdLst/>
            <a:ahLst/>
            <a:cxnLst/>
            <a:rect l="l" t="t" r="r" b="b"/>
            <a:pathLst>
              <a:path w="1278889" h="1222375">
                <a:moveTo>
                  <a:pt x="726313" y="0"/>
                </a:moveTo>
                <a:lnTo>
                  <a:pt x="0" y="0"/>
                </a:lnTo>
                <a:lnTo>
                  <a:pt x="48869" y="753516"/>
                </a:lnTo>
                <a:lnTo>
                  <a:pt x="54396" y="802093"/>
                </a:lnTo>
                <a:lnTo>
                  <a:pt x="64440" y="849117"/>
                </a:lnTo>
                <a:lnTo>
                  <a:pt x="78769" y="894371"/>
                </a:lnTo>
                <a:lnTo>
                  <a:pt x="97149" y="937637"/>
                </a:lnTo>
                <a:lnTo>
                  <a:pt x="119347" y="978696"/>
                </a:lnTo>
                <a:lnTo>
                  <a:pt x="145131" y="1017329"/>
                </a:lnTo>
                <a:lnTo>
                  <a:pt x="174268" y="1053320"/>
                </a:lnTo>
                <a:lnTo>
                  <a:pt x="206525" y="1086448"/>
                </a:lnTo>
                <a:lnTo>
                  <a:pt x="241669" y="1116496"/>
                </a:lnTo>
                <a:lnTo>
                  <a:pt x="279468" y="1143247"/>
                </a:lnTo>
                <a:lnTo>
                  <a:pt x="319687" y="1166480"/>
                </a:lnTo>
                <a:lnTo>
                  <a:pt x="362096" y="1185979"/>
                </a:lnTo>
                <a:lnTo>
                  <a:pt x="406460" y="1201525"/>
                </a:lnTo>
                <a:lnTo>
                  <a:pt x="452546" y="1212899"/>
                </a:lnTo>
                <a:lnTo>
                  <a:pt x="500123" y="1219883"/>
                </a:lnTo>
                <a:lnTo>
                  <a:pt x="548957" y="1222260"/>
                </a:lnTo>
                <a:lnTo>
                  <a:pt x="1278775" y="1222260"/>
                </a:lnTo>
                <a:lnTo>
                  <a:pt x="1278775" y="497446"/>
                </a:lnTo>
                <a:lnTo>
                  <a:pt x="758558" y="497446"/>
                </a:lnTo>
                <a:lnTo>
                  <a:pt x="726313" y="0"/>
                </a:lnTo>
                <a:close/>
              </a:path>
            </a:pathLst>
          </a:custGeom>
          <a:solidFill>
            <a:srgbClr val="2C31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6955697"/>
            <a:ext cx="8010144" cy="26212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320" y="4203700"/>
            <a:ext cx="1935480" cy="71932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0" y="4203700"/>
            <a:ext cx="1935480" cy="71932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84C0D45-F7B9-475E-96FC-FE09B0FA42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949"/>
            <a:ext cx="3466715" cy="1320716"/>
          </a:xfrm>
          <a:prstGeom prst="rect">
            <a:avLst/>
          </a:prstGeom>
        </p:spPr>
      </p:pic>
      <p:pic>
        <p:nvPicPr>
          <p:cNvPr id="7" name="Image 6">
            <a:hlinkClick r:id="rId5"/>
            <a:extLst>
              <a:ext uri="{FF2B5EF4-FFF2-40B4-BE49-F238E27FC236}">
                <a16:creationId xmlns:a16="http://schemas.microsoft.com/office/drawing/2014/main" id="{6F79EE73-B0C2-AF9B-7C08-85E0F65B65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932" y="4436442"/>
            <a:ext cx="5702300" cy="31410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object 11"/>
          <p:cNvGrpSpPr/>
          <p:nvPr/>
        </p:nvGrpSpPr>
        <p:grpSpPr>
          <a:xfrm>
            <a:off x="2535821" y="2403126"/>
            <a:ext cx="5914390" cy="4069715"/>
            <a:chOff x="2535821" y="2403126"/>
            <a:chExt cx="5914390" cy="4069715"/>
          </a:xfrm>
        </p:grpSpPr>
        <p:sp>
          <p:nvSpPr>
            <p:cNvPr id="12" name="object 12"/>
            <p:cNvSpPr/>
            <p:nvPr/>
          </p:nvSpPr>
          <p:spPr>
            <a:xfrm>
              <a:off x="4140942" y="2403126"/>
              <a:ext cx="2703830" cy="4069715"/>
            </a:xfrm>
            <a:custGeom>
              <a:avLst/>
              <a:gdLst/>
              <a:ahLst/>
              <a:cxnLst/>
              <a:rect l="l" t="t" r="r" b="b"/>
              <a:pathLst>
                <a:path w="2703829" h="4069715">
                  <a:moveTo>
                    <a:pt x="1179334" y="0"/>
                  </a:moveTo>
                  <a:lnTo>
                    <a:pt x="0" y="1179372"/>
                  </a:lnTo>
                  <a:lnTo>
                    <a:pt x="846429" y="2025776"/>
                  </a:lnTo>
                  <a:lnTo>
                    <a:pt x="89509" y="2887649"/>
                  </a:lnTo>
                  <a:lnTo>
                    <a:pt x="1271308" y="4069448"/>
                  </a:lnTo>
                  <a:lnTo>
                    <a:pt x="2417838" y="2763862"/>
                  </a:lnTo>
                  <a:lnTo>
                    <a:pt x="2449341" y="2726436"/>
                  </a:lnTo>
                  <a:lnTo>
                    <a:pt x="2478995" y="2688029"/>
                  </a:lnTo>
                  <a:lnTo>
                    <a:pt x="2506802" y="2648701"/>
                  </a:lnTo>
                  <a:lnTo>
                    <a:pt x="2532764" y="2608512"/>
                  </a:lnTo>
                  <a:lnTo>
                    <a:pt x="2556882" y="2567521"/>
                  </a:lnTo>
                  <a:lnTo>
                    <a:pt x="2579159" y="2525788"/>
                  </a:lnTo>
                  <a:lnTo>
                    <a:pt x="2599597" y="2483370"/>
                  </a:lnTo>
                  <a:lnTo>
                    <a:pt x="2618197" y="2440329"/>
                  </a:lnTo>
                  <a:lnTo>
                    <a:pt x="2634961" y="2396724"/>
                  </a:lnTo>
                  <a:lnTo>
                    <a:pt x="2649891" y="2352613"/>
                  </a:lnTo>
                  <a:lnTo>
                    <a:pt x="2662990" y="2308056"/>
                  </a:lnTo>
                  <a:lnTo>
                    <a:pt x="2674259" y="2263112"/>
                  </a:lnTo>
                  <a:lnTo>
                    <a:pt x="2683699" y="2217841"/>
                  </a:lnTo>
                  <a:lnTo>
                    <a:pt x="2691314" y="2172303"/>
                  </a:lnTo>
                  <a:lnTo>
                    <a:pt x="2697104" y="2126555"/>
                  </a:lnTo>
                  <a:lnTo>
                    <a:pt x="2701072" y="2080659"/>
                  </a:lnTo>
                  <a:lnTo>
                    <a:pt x="2703220" y="2034673"/>
                  </a:lnTo>
                  <a:lnTo>
                    <a:pt x="2703549" y="1988656"/>
                  </a:lnTo>
                  <a:lnTo>
                    <a:pt x="2702062" y="1942668"/>
                  </a:lnTo>
                  <a:lnTo>
                    <a:pt x="2698760" y="1896769"/>
                  </a:lnTo>
                  <a:lnTo>
                    <a:pt x="2693645" y="1851016"/>
                  </a:lnTo>
                  <a:lnTo>
                    <a:pt x="2686720" y="1805471"/>
                  </a:lnTo>
                  <a:lnTo>
                    <a:pt x="2677985" y="1760193"/>
                  </a:lnTo>
                  <a:lnTo>
                    <a:pt x="2667444" y="1715239"/>
                  </a:lnTo>
                  <a:lnTo>
                    <a:pt x="2655097" y="1670671"/>
                  </a:lnTo>
                  <a:lnTo>
                    <a:pt x="2640947" y="1626548"/>
                  </a:lnTo>
                  <a:lnTo>
                    <a:pt x="2624996" y="1582927"/>
                  </a:lnTo>
                  <a:lnTo>
                    <a:pt x="2607246" y="1539870"/>
                  </a:lnTo>
                  <a:lnTo>
                    <a:pt x="2587698" y="1497436"/>
                  </a:lnTo>
                  <a:lnTo>
                    <a:pt x="2566354" y="1455683"/>
                  </a:lnTo>
                  <a:lnTo>
                    <a:pt x="2543217" y="1414671"/>
                  </a:lnTo>
                  <a:lnTo>
                    <a:pt x="2518288" y="1374460"/>
                  </a:lnTo>
                  <a:lnTo>
                    <a:pt x="2491570" y="1335108"/>
                  </a:lnTo>
                  <a:lnTo>
                    <a:pt x="2463063" y="1296676"/>
                  </a:lnTo>
                  <a:lnTo>
                    <a:pt x="2432770" y="1259222"/>
                  </a:lnTo>
                  <a:lnTo>
                    <a:pt x="2400694" y="1222806"/>
                  </a:lnTo>
                  <a:lnTo>
                    <a:pt x="2366835" y="1187488"/>
                  </a:lnTo>
                  <a:lnTo>
                    <a:pt x="1179334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35821" y="4011942"/>
              <a:ext cx="5914390" cy="852169"/>
            </a:xfrm>
            <a:custGeom>
              <a:avLst/>
              <a:gdLst/>
              <a:ahLst/>
              <a:cxnLst/>
              <a:rect l="l" t="t" r="r" b="b"/>
              <a:pathLst>
                <a:path w="5914390" h="852170">
                  <a:moveTo>
                    <a:pt x="5913882" y="0"/>
                  </a:moveTo>
                  <a:lnTo>
                    <a:pt x="0" y="0"/>
                  </a:lnTo>
                  <a:lnTo>
                    <a:pt x="0" y="851827"/>
                  </a:lnTo>
                  <a:lnTo>
                    <a:pt x="5913882" y="851827"/>
                  </a:lnTo>
                  <a:lnTo>
                    <a:pt x="5913882" y="0"/>
                  </a:lnTo>
                  <a:close/>
                </a:path>
              </a:pathLst>
            </a:custGeom>
            <a:solidFill>
              <a:srgbClr val="FC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870200" y="4114800"/>
            <a:ext cx="5299781" cy="56874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fr-FR" sz="3600" spc="310" dirty="0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Schéma directeur vélo</a:t>
            </a:r>
            <a:endParaRPr sz="3600" dirty="0">
              <a:latin typeface="Marianne" charset="0"/>
              <a:ea typeface="Marianne" charset="0"/>
              <a:cs typeface="Marianne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6779035"/>
            <a:ext cx="1277112" cy="1676400"/>
          </a:xfrm>
          <a:prstGeom prst="rect">
            <a:avLst/>
          </a:prstGeom>
        </p:spPr>
      </p:pic>
      <p:sp>
        <p:nvSpPr>
          <p:cNvPr id="19" name="object 14"/>
          <p:cNvSpPr txBox="1">
            <a:spLocks/>
          </p:cNvSpPr>
          <p:nvPr/>
        </p:nvSpPr>
        <p:spPr>
          <a:xfrm>
            <a:off x="1041400" y="2976937"/>
            <a:ext cx="1613052" cy="21384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fr-FR" sz="13800" kern="0" spc="310" dirty="0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1.</a:t>
            </a:r>
            <a:endParaRPr lang="fr-FR" sz="13800" kern="0" dirty="0">
              <a:latin typeface="Marianne ExtraBold" charset="0"/>
              <a:ea typeface="Marianne ExtraBold" charset="0"/>
              <a:cs typeface="Marianne ExtraBold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3744782-F1C9-40D3-9BBE-05C0FE2FF4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" y="0"/>
            <a:ext cx="3466715" cy="1320716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14679930" y="946785"/>
            <a:ext cx="763270" cy="729615"/>
          </a:xfrm>
          <a:custGeom>
            <a:avLst/>
            <a:gdLst/>
            <a:ahLst/>
            <a:cxnLst/>
            <a:rect l="l" t="t" r="r" b="b"/>
            <a:pathLst>
              <a:path w="763269" h="729615">
                <a:moveTo>
                  <a:pt x="435330" y="0"/>
                </a:moveTo>
                <a:lnTo>
                  <a:pt x="0" y="0"/>
                </a:lnTo>
                <a:lnTo>
                  <a:pt x="0" y="432346"/>
                </a:lnTo>
                <a:lnTo>
                  <a:pt x="310299" y="432346"/>
                </a:lnTo>
                <a:lnTo>
                  <a:pt x="329539" y="729068"/>
                </a:lnTo>
                <a:lnTo>
                  <a:pt x="762787" y="729068"/>
                </a:lnTo>
                <a:lnTo>
                  <a:pt x="733640" y="279615"/>
                </a:lnTo>
                <a:lnTo>
                  <a:pt x="727061" y="233685"/>
                </a:lnTo>
                <a:lnTo>
                  <a:pt x="713799" y="190326"/>
                </a:lnTo>
                <a:lnTo>
                  <a:pt x="694421" y="150072"/>
                </a:lnTo>
                <a:lnTo>
                  <a:pt x="669498" y="113456"/>
                </a:lnTo>
                <a:lnTo>
                  <a:pt x="639597" y="81010"/>
                </a:lnTo>
                <a:lnTo>
                  <a:pt x="605287" y="53268"/>
                </a:lnTo>
                <a:lnTo>
                  <a:pt x="567137" y="30762"/>
                </a:lnTo>
                <a:lnTo>
                  <a:pt x="525715" y="14027"/>
                </a:lnTo>
                <a:lnTo>
                  <a:pt x="481590" y="3595"/>
                </a:lnTo>
                <a:lnTo>
                  <a:pt x="435330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15671" y="7620000"/>
            <a:ext cx="763270" cy="729615"/>
          </a:xfrm>
          <a:custGeom>
            <a:avLst/>
            <a:gdLst/>
            <a:ahLst/>
            <a:cxnLst/>
            <a:rect l="l" t="t" r="r" b="b"/>
            <a:pathLst>
              <a:path w="763270" h="729615">
                <a:moveTo>
                  <a:pt x="433247" y="0"/>
                </a:moveTo>
                <a:lnTo>
                  <a:pt x="0" y="0"/>
                </a:lnTo>
                <a:lnTo>
                  <a:pt x="29159" y="449453"/>
                </a:lnTo>
                <a:lnTo>
                  <a:pt x="35738" y="495383"/>
                </a:lnTo>
                <a:lnTo>
                  <a:pt x="49000" y="538742"/>
                </a:lnTo>
                <a:lnTo>
                  <a:pt x="68377" y="578996"/>
                </a:lnTo>
                <a:lnTo>
                  <a:pt x="93300" y="615612"/>
                </a:lnTo>
                <a:lnTo>
                  <a:pt x="123201" y="648058"/>
                </a:lnTo>
                <a:lnTo>
                  <a:pt x="157509" y="675800"/>
                </a:lnTo>
                <a:lnTo>
                  <a:pt x="195658" y="698305"/>
                </a:lnTo>
                <a:lnTo>
                  <a:pt x="237078" y="715041"/>
                </a:lnTo>
                <a:lnTo>
                  <a:pt x="281200" y="725473"/>
                </a:lnTo>
                <a:lnTo>
                  <a:pt x="327456" y="729068"/>
                </a:lnTo>
                <a:lnTo>
                  <a:pt x="762812" y="729068"/>
                </a:lnTo>
                <a:lnTo>
                  <a:pt x="762812" y="296722"/>
                </a:lnTo>
                <a:lnTo>
                  <a:pt x="452488" y="296722"/>
                </a:lnTo>
                <a:lnTo>
                  <a:pt x="433247" y="0"/>
                </a:lnTo>
                <a:close/>
              </a:path>
            </a:pathLst>
          </a:custGeom>
          <a:solidFill>
            <a:srgbClr val="068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20423D0-AB44-F912-39CF-AA9F3C9A69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0197"/>
          <a:stretch/>
        </p:blipFill>
        <p:spPr>
          <a:xfrm>
            <a:off x="9397306" y="1368034"/>
            <a:ext cx="5870917" cy="66310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8748" y="7142897"/>
            <a:ext cx="1435608" cy="2584704"/>
          </a:xfrm>
          <a:prstGeom prst="rect">
            <a:avLst/>
          </a:prstGeom>
        </p:spPr>
      </p:pic>
      <p:sp>
        <p:nvSpPr>
          <p:cNvPr id="16" name="object 24"/>
          <p:cNvSpPr/>
          <p:nvPr/>
        </p:nvSpPr>
        <p:spPr>
          <a:xfrm rot="16200000">
            <a:off x="12428109" y="5331833"/>
            <a:ext cx="3848904" cy="3806882"/>
          </a:xfrm>
          <a:custGeom>
            <a:avLst/>
            <a:gdLst/>
            <a:ahLst/>
            <a:cxnLst/>
            <a:rect l="l" t="t" r="r" b="b"/>
            <a:pathLst>
              <a:path w="2849880" h="2818765">
                <a:moveTo>
                  <a:pt x="880637" y="0"/>
                </a:moveTo>
                <a:lnTo>
                  <a:pt x="0" y="0"/>
                </a:lnTo>
                <a:lnTo>
                  <a:pt x="0" y="2818584"/>
                </a:lnTo>
                <a:lnTo>
                  <a:pt x="2849810" y="2818584"/>
                </a:lnTo>
                <a:lnTo>
                  <a:pt x="2849810" y="2148255"/>
                </a:lnTo>
                <a:lnTo>
                  <a:pt x="880637" y="2020392"/>
                </a:lnTo>
                <a:lnTo>
                  <a:pt x="880637" y="0"/>
                </a:lnTo>
                <a:close/>
              </a:path>
            </a:pathLst>
          </a:custGeom>
          <a:solidFill>
            <a:srgbClr val="068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D3E7AA1-340D-433D-8B71-99C7285318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" y="0"/>
            <a:ext cx="3466715" cy="132071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B870458-B5CF-52BE-A39A-E8C7ABC7C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519" y="1447800"/>
            <a:ext cx="13070681" cy="740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10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object 11"/>
          <p:cNvGrpSpPr/>
          <p:nvPr/>
        </p:nvGrpSpPr>
        <p:grpSpPr>
          <a:xfrm>
            <a:off x="2535821" y="2403126"/>
            <a:ext cx="5914390" cy="4069715"/>
            <a:chOff x="2535821" y="2403126"/>
            <a:chExt cx="5914390" cy="4069715"/>
          </a:xfrm>
        </p:grpSpPr>
        <p:sp>
          <p:nvSpPr>
            <p:cNvPr id="12" name="object 12"/>
            <p:cNvSpPr/>
            <p:nvPr/>
          </p:nvSpPr>
          <p:spPr>
            <a:xfrm>
              <a:off x="4140942" y="2403126"/>
              <a:ext cx="2703830" cy="4069715"/>
            </a:xfrm>
            <a:custGeom>
              <a:avLst/>
              <a:gdLst/>
              <a:ahLst/>
              <a:cxnLst/>
              <a:rect l="l" t="t" r="r" b="b"/>
              <a:pathLst>
                <a:path w="2703829" h="4069715">
                  <a:moveTo>
                    <a:pt x="1179334" y="0"/>
                  </a:moveTo>
                  <a:lnTo>
                    <a:pt x="0" y="1179372"/>
                  </a:lnTo>
                  <a:lnTo>
                    <a:pt x="846429" y="2025776"/>
                  </a:lnTo>
                  <a:lnTo>
                    <a:pt x="89509" y="2887649"/>
                  </a:lnTo>
                  <a:lnTo>
                    <a:pt x="1271308" y="4069448"/>
                  </a:lnTo>
                  <a:lnTo>
                    <a:pt x="2417838" y="2763862"/>
                  </a:lnTo>
                  <a:lnTo>
                    <a:pt x="2449341" y="2726436"/>
                  </a:lnTo>
                  <a:lnTo>
                    <a:pt x="2478995" y="2688029"/>
                  </a:lnTo>
                  <a:lnTo>
                    <a:pt x="2506802" y="2648701"/>
                  </a:lnTo>
                  <a:lnTo>
                    <a:pt x="2532764" y="2608512"/>
                  </a:lnTo>
                  <a:lnTo>
                    <a:pt x="2556882" y="2567521"/>
                  </a:lnTo>
                  <a:lnTo>
                    <a:pt x="2579159" y="2525788"/>
                  </a:lnTo>
                  <a:lnTo>
                    <a:pt x="2599597" y="2483370"/>
                  </a:lnTo>
                  <a:lnTo>
                    <a:pt x="2618197" y="2440329"/>
                  </a:lnTo>
                  <a:lnTo>
                    <a:pt x="2634961" y="2396724"/>
                  </a:lnTo>
                  <a:lnTo>
                    <a:pt x="2649891" y="2352613"/>
                  </a:lnTo>
                  <a:lnTo>
                    <a:pt x="2662990" y="2308056"/>
                  </a:lnTo>
                  <a:lnTo>
                    <a:pt x="2674259" y="2263112"/>
                  </a:lnTo>
                  <a:lnTo>
                    <a:pt x="2683699" y="2217841"/>
                  </a:lnTo>
                  <a:lnTo>
                    <a:pt x="2691314" y="2172303"/>
                  </a:lnTo>
                  <a:lnTo>
                    <a:pt x="2697104" y="2126555"/>
                  </a:lnTo>
                  <a:lnTo>
                    <a:pt x="2701072" y="2080659"/>
                  </a:lnTo>
                  <a:lnTo>
                    <a:pt x="2703220" y="2034673"/>
                  </a:lnTo>
                  <a:lnTo>
                    <a:pt x="2703549" y="1988656"/>
                  </a:lnTo>
                  <a:lnTo>
                    <a:pt x="2702062" y="1942668"/>
                  </a:lnTo>
                  <a:lnTo>
                    <a:pt x="2698760" y="1896769"/>
                  </a:lnTo>
                  <a:lnTo>
                    <a:pt x="2693645" y="1851016"/>
                  </a:lnTo>
                  <a:lnTo>
                    <a:pt x="2686720" y="1805471"/>
                  </a:lnTo>
                  <a:lnTo>
                    <a:pt x="2677985" y="1760193"/>
                  </a:lnTo>
                  <a:lnTo>
                    <a:pt x="2667444" y="1715239"/>
                  </a:lnTo>
                  <a:lnTo>
                    <a:pt x="2655097" y="1670671"/>
                  </a:lnTo>
                  <a:lnTo>
                    <a:pt x="2640947" y="1626548"/>
                  </a:lnTo>
                  <a:lnTo>
                    <a:pt x="2624996" y="1582927"/>
                  </a:lnTo>
                  <a:lnTo>
                    <a:pt x="2607246" y="1539870"/>
                  </a:lnTo>
                  <a:lnTo>
                    <a:pt x="2587698" y="1497436"/>
                  </a:lnTo>
                  <a:lnTo>
                    <a:pt x="2566354" y="1455683"/>
                  </a:lnTo>
                  <a:lnTo>
                    <a:pt x="2543217" y="1414671"/>
                  </a:lnTo>
                  <a:lnTo>
                    <a:pt x="2518288" y="1374460"/>
                  </a:lnTo>
                  <a:lnTo>
                    <a:pt x="2491570" y="1335108"/>
                  </a:lnTo>
                  <a:lnTo>
                    <a:pt x="2463063" y="1296676"/>
                  </a:lnTo>
                  <a:lnTo>
                    <a:pt x="2432770" y="1259222"/>
                  </a:lnTo>
                  <a:lnTo>
                    <a:pt x="2400694" y="1222806"/>
                  </a:lnTo>
                  <a:lnTo>
                    <a:pt x="2366835" y="1187488"/>
                  </a:lnTo>
                  <a:lnTo>
                    <a:pt x="1179334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35821" y="4011942"/>
              <a:ext cx="5914390" cy="852169"/>
            </a:xfrm>
            <a:custGeom>
              <a:avLst/>
              <a:gdLst/>
              <a:ahLst/>
              <a:cxnLst/>
              <a:rect l="l" t="t" r="r" b="b"/>
              <a:pathLst>
                <a:path w="5914390" h="852170">
                  <a:moveTo>
                    <a:pt x="5913882" y="0"/>
                  </a:moveTo>
                  <a:lnTo>
                    <a:pt x="0" y="0"/>
                  </a:lnTo>
                  <a:lnTo>
                    <a:pt x="0" y="851827"/>
                  </a:lnTo>
                  <a:lnTo>
                    <a:pt x="5913882" y="851827"/>
                  </a:lnTo>
                  <a:lnTo>
                    <a:pt x="5913882" y="0"/>
                  </a:lnTo>
                  <a:close/>
                </a:path>
              </a:pathLst>
            </a:custGeom>
            <a:solidFill>
              <a:srgbClr val="FC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870200" y="4114800"/>
            <a:ext cx="5299781" cy="66107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fr-FR" sz="4200" spc="310" dirty="0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Sensibilisation</a:t>
            </a:r>
            <a:endParaRPr sz="4200" dirty="0">
              <a:latin typeface="Marianne" charset="0"/>
              <a:ea typeface="Marianne" charset="0"/>
              <a:cs typeface="Marianne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6779035"/>
            <a:ext cx="1277112" cy="1676400"/>
          </a:xfrm>
          <a:prstGeom prst="rect">
            <a:avLst/>
          </a:prstGeom>
        </p:spPr>
      </p:pic>
      <p:sp>
        <p:nvSpPr>
          <p:cNvPr id="19" name="object 14"/>
          <p:cNvSpPr txBox="1">
            <a:spLocks/>
          </p:cNvSpPr>
          <p:nvPr/>
        </p:nvSpPr>
        <p:spPr>
          <a:xfrm>
            <a:off x="1041400" y="2976937"/>
            <a:ext cx="1613052" cy="21384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fr-FR" sz="13800" kern="0" spc="310" dirty="0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2.</a:t>
            </a:r>
            <a:endParaRPr lang="fr-FR" sz="13800" kern="0" dirty="0">
              <a:latin typeface="Marianne ExtraBold" charset="0"/>
              <a:ea typeface="Marianne ExtraBold" charset="0"/>
              <a:cs typeface="Marianne ExtraBold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3744782-F1C9-40D3-9BBE-05C0FE2FF4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" y="0"/>
            <a:ext cx="3466715" cy="1320716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15238112" y="1470998"/>
            <a:ext cx="763270" cy="729615"/>
          </a:xfrm>
          <a:custGeom>
            <a:avLst/>
            <a:gdLst/>
            <a:ahLst/>
            <a:cxnLst/>
            <a:rect l="l" t="t" r="r" b="b"/>
            <a:pathLst>
              <a:path w="763269" h="729615">
                <a:moveTo>
                  <a:pt x="435330" y="0"/>
                </a:moveTo>
                <a:lnTo>
                  <a:pt x="0" y="0"/>
                </a:lnTo>
                <a:lnTo>
                  <a:pt x="0" y="432346"/>
                </a:lnTo>
                <a:lnTo>
                  <a:pt x="310299" y="432346"/>
                </a:lnTo>
                <a:lnTo>
                  <a:pt x="329539" y="729068"/>
                </a:lnTo>
                <a:lnTo>
                  <a:pt x="762787" y="729068"/>
                </a:lnTo>
                <a:lnTo>
                  <a:pt x="733640" y="279615"/>
                </a:lnTo>
                <a:lnTo>
                  <a:pt x="727061" y="233685"/>
                </a:lnTo>
                <a:lnTo>
                  <a:pt x="713799" y="190326"/>
                </a:lnTo>
                <a:lnTo>
                  <a:pt x="694421" y="150072"/>
                </a:lnTo>
                <a:lnTo>
                  <a:pt x="669498" y="113456"/>
                </a:lnTo>
                <a:lnTo>
                  <a:pt x="639597" y="81010"/>
                </a:lnTo>
                <a:lnTo>
                  <a:pt x="605287" y="53268"/>
                </a:lnTo>
                <a:lnTo>
                  <a:pt x="567137" y="30762"/>
                </a:lnTo>
                <a:lnTo>
                  <a:pt x="525715" y="14027"/>
                </a:lnTo>
                <a:lnTo>
                  <a:pt x="481590" y="3595"/>
                </a:lnTo>
                <a:lnTo>
                  <a:pt x="435330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15671" y="7620000"/>
            <a:ext cx="763270" cy="729615"/>
          </a:xfrm>
          <a:custGeom>
            <a:avLst/>
            <a:gdLst/>
            <a:ahLst/>
            <a:cxnLst/>
            <a:rect l="l" t="t" r="r" b="b"/>
            <a:pathLst>
              <a:path w="763270" h="729615">
                <a:moveTo>
                  <a:pt x="433247" y="0"/>
                </a:moveTo>
                <a:lnTo>
                  <a:pt x="0" y="0"/>
                </a:lnTo>
                <a:lnTo>
                  <a:pt x="29159" y="449453"/>
                </a:lnTo>
                <a:lnTo>
                  <a:pt x="35738" y="495383"/>
                </a:lnTo>
                <a:lnTo>
                  <a:pt x="49000" y="538742"/>
                </a:lnTo>
                <a:lnTo>
                  <a:pt x="68377" y="578996"/>
                </a:lnTo>
                <a:lnTo>
                  <a:pt x="93300" y="615612"/>
                </a:lnTo>
                <a:lnTo>
                  <a:pt x="123201" y="648058"/>
                </a:lnTo>
                <a:lnTo>
                  <a:pt x="157509" y="675800"/>
                </a:lnTo>
                <a:lnTo>
                  <a:pt x="195658" y="698305"/>
                </a:lnTo>
                <a:lnTo>
                  <a:pt x="237078" y="715041"/>
                </a:lnTo>
                <a:lnTo>
                  <a:pt x="281200" y="725473"/>
                </a:lnTo>
                <a:lnTo>
                  <a:pt x="327456" y="729068"/>
                </a:lnTo>
                <a:lnTo>
                  <a:pt x="762812" y="729068"/>
                </a:lnTo>
                <a:lnTo>
                  <a:pt x="762812" y="296722"/>
                </a:lnTo>
                <a:lnTo>
                  <a:pt x="452488" y="296722"/>
                </a:lnTo>
                <a:lnTo>
                  <a:pt x="433247" y="0"/>
                </a:lnTo>
                <a:close/>
              </a:path>
            </a:pathLst>
          </a:custGeom>
          <a:solidFill>
            <a:srgbClr val="068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C01E16C-3D30-A64B-CA88-A22F1F6EF0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230" y="1780579"/>
            <a:ext cx="6208517" cy="6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10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1280845" y="6217285"/>
            <a:ext cx="3890645" cy="31115"/>
          </a:xfrm>
          <a:custGeom>
            <a:avLst/>
            <a:gdLst/>
            <a:ahLst/>
            <a:cxnLst/>
            <a:rect l="l" t="t" r="r" b="b"/>
            <a:pathLst>
              <a:path w="3890645" h="31114">
                <a:moveTo>
                  <a:pt x="3890213" y="0"/>
                </a:moveTo>
                <a:lnTo>
                  <a:pt x="0" y="0"/>
                </a:lnTo>
                <a:lnTo>
                  <a:pt x="0" y="30975"/>
                </a:lnTo>
                <a:lnTo>
                  <a:pt x="3890213" y="30975"/>
                </a:lnTo>
                <a:lnTo>
                  <a:pt x="3890213" y="0"/>
                </a:lnTo>
                <a:close/>
              </a:path>
            </a:pathLst>
          </a:custGeom>
          <a:solidFill>
            <a:srgbClr val="2C31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82893" y="6217285"/>
            <a:ext cx="3890645" cy="31115"/>
          </a:xfrm>
          <a:custGeom>
            <a:avLst/>
            <a:gdLst/>
            <a:ahLst/>
            <a:cxnLst/>
            <a:rect l="l" t="t" r="r" b="b"/>
            <a:pathLst>
              <a:path w="3890645" h="31114">
                <a:moveTo>
                  <a:pt x="3890213" y="0"/>
                </a:moveTo>
                <a:lnTo>
                  <a:pt x="0" y="0"/>
                </a:lnTo>
                <a:lnTo>
                  <a:pt x="0" y="30975"/>
                </a:lnTo>
                <a:lnTo>
                  <a:pt x="3890213" y="30975"/>
                </a:lnTo>
                <a:lnTo>
                  <a:pt x="3890213" y="0"/>
                </a:lnTo>
                <a:close/>
              </a:path>
            </a:pathLst>
          </a:custGeom>
          <a:solidFill>
            <a:srgbClr val="2C31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084953" y="6217285"/>
            <a:ext cx="3890645" cy="31115"/>
          </a:xfrm>
          <a:custGeom>
            <a:avLst/>
            <a:gdLst/>
            <a:ahLst/>
            <a:cxnLst/>
            <a:rect l="l" t="t" r="r" b="b"/>
            <a:pathLst>
              <a:path w="3890644" h="31114">
                <a:moveTo>
                  <a:pt x="3890200" y="0"/>
                </a:moveTo>
                <a:lnTo>
                  <a:pt x="0" y="0"/>
                </a:lnTo>
                <a:lnTo>
                  <a:pt x="0" y="30975"/>
                </a:lnTo>
                <a:lnTo>
                  <a:pt x="3890200" y="30975"/>
                </a:lnTo>
                <a:lnTo>
                  <a:pt x="3890200" y="0"/>
                </a:lnTo>
                <a:close/>
              </a:path>
            </a:pathLst>
          </a:custGeom>
          <a:solidFill>
            <a:srgbClr val="2C31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70000" y="5277798"/>
            <a:ext cx="5031055" cy="56874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914265" algn="l"/>
              </a:tabLst>
            </a:pPr>
            <a:r>
              <a:rPr lang="fr-FR" sz="3600" spc="10" dirty="0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Scolaire</a:t>
            </a:r>
            <a:r>
              <a:rPr sz="3600" spc="-70" dirty="0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	</a:t>
            </a:r>
            <a:endParaRPr sz="3600" dirty="0">
              <a:latin typeface="Marianne" charset="0"/>
              <a:ea typeface="Marianne" charset="0"/>
              <a:cs typeface="Marianne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073934" y="5277798"/>
            <a:ext cx="3871595" cy="56874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fr-FR" sz="3600" spc="10" dirty="0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Grand Public</a:t>
            </a:r>
            <a:endParaRPr sz="3600" dirty="0">
              <a:latin typeface="Marianne" charset="0"/>
              <a:ea typeface="Marianne" charset="0"/>
              <a:cs typeface="Marianne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3452563" y="0"/>
            <a:ext cx="2803525" cy="2910205"/>
          </a:xfrm>
          <a:custGeom>
            <a:avLst/>
            <a:gdLst/>
            <a:ahLst/>
            <a:cxnLst/>
            <a:rect l="l" t="t" r="r" b="b"/>
            <a:pathLst>
              <a:path w="2803525" h="2910205">
                <a:moveTo>
                  <a:pt x="2803437" y="0"/>
                </a:moveTo>
                <a:lnTo>
                  <a:pt x="0" y="0"/>
                </a:lnTo>
                <a:lnTo>
                  <a:pt x="0" y="761610"/>
                </a:lnTo>
                <a:lnTo>
                  <a:pt x="1969173" y="889473"/>
                </a:lnTo>
                <a:lnTo>
                  <a:pt x="1969173" y="2909866"/>
                </a:lnTo>
                <a:lnTo>
                  <a:pt x="2803437" y="2909866"/>
                </a:lnTo>
                <a:lnTo>
                  <a:pt x="2803437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6325402"/>
            <a:ext cx="2849880" cy="2818765"/>
          </a:xfrm>
          <a:custGeom>
            <a:avLst/>
            <a:gdLst/>
            <a:ahLst/>
            <a:cxnLst/>
            <a:rect l="l" t="t" r="r" b="b"/>
            <a:pathLst>
              <a:path w="2849880" h="2818765">
                <a:moveTo>
                  <a:pt x="880637" y="0"/>
                </a:moveTo>
                <a:lnTo>
                  <a:pt x="0" y="0"/>
                </a:lnTo>
                <a:lnTo>
                  <a:pt x="0" y="2818584"/>
                </a:lnTo>
                <a:lnTo>
                  <a:pt x="2849810" y="2818584"/>
                </a:lnTo>
                <a:lnTo>
                  <a:pt x="2849810" y="2148255"/>
                </a:lnTo>
                <a:lnTo>
                  <a:pt x="880637" y="2020392"/>
                </a:lnTo>
                <a:lnTo>
                  <a:pt x="880637" y="0"/>
                </a:lnTo>
                <a:close/>
              </a:path>
            </a:pathLst>
          </a:custGeom>
          <a:solidFill>
            <a:srgbClr val="5D6DB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671" y="7162800"/>
            <a:ext cx="1277112" cy="16764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082922" y="5206822"/>
            <a:ext cx="3621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fr-FR" sz="3600" spc="10" dirty="0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Collectivités &amp; </a:t>
            </a:r>
            <a:r>
              <a:rPr lang="fr-FR" sz="3600" spc="10" dirty="0" err="1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Etp</a:t>
            </a:r>
            <a:endParaRPr lang="fr-FR" sz="3600" dirty="0">
              <a:latin typeface="Marianne" charset="0"/>
              <a:ea typeface="Marianne" charset="0"/>
              <a:cs typeface="Marianne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03" y="3083134"/>
            <a:ext cx="1169440" cy="17193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051" y="3047824"/>
            <a:ext cx="1115569" cy="182935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1D15AC5-D931-4F86-AFBC-FD2033FD5A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" y="0"/>
            <a:ext cx="3466715" cy="132071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8F86AF6-81EC-3AE2-E651-66882B1E2C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845" y="2746613"/>
            <a:ext cx="3327596" cy="2495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AF63C6E-9FB3-3B97-7C71-D751DB4602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2762" y="2748386"/>
            <a:ext cx="4499573" cy="2531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15C9545-D27A-8D9D-F2C6-3953B05BFA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43193" y="2681994"/>
            <a:ext cx="2435744" cy="2561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653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8748" y="7142897"/>
            <a:ext cx="1435608" cy="2584704"/>
          </a:xfrm>
          <a:prstGeom prst="rect">
            <a:avLst/>
          </a:prstGeom>
        </p:spPr>
      </p:pic>
      <p:sp>
        <p:nvSpPr>
          <p:cNvPr id="16" name="object 24"/>
          <p:cNvSpPr/>
          <p:nvPr/>
        </p:nvSpPr>
        <p:spPr>
          <a:xfrm rot="16200000">
            <a:off x="12428109" y="5331833"/>
            <a:ext cx="3848904" cy="3806882"/>
          </a:xfrm>
          <a:custGeom>
            <a:avLst/>
            <a:gdLst/>
            <a:ahLst/>
            <a:cxnLst/>
            <a:rect l="l" t="t" r="r" b="b"/>
            <a:pathLst>
              <a:path w="2849880" h="2818765">
                <a:moveTo>
                  <a:pt x="880637" y="0"/>
                </a:moveTo>
                <a:lnTo>
                  <a:pt x="0" y="0"/>
                </a:lnTo>
                <a:lnTo>
                  <a:pt x="0" y="2818584"/>
                </a:lnTo>
                <a:lnTo>
                  <a:pt x="2849810" y="2818584"/>
                </a:lnTo>
                <a:lnTo>
                  <a:pt x="2849810" y="2148255"/>
                </a:lnTo>
                <a:lnTo>
                  <a:pt x="880637" y="2020392"/>
                </a:lnTo>
                <a:lnTo>
                  <a:pt x="880637" y="0"/>
                </a:lnTo>
                <a:close/>
              </a:path>
            </a:pathLst>
          </a:custGeom>
          <a:solidFill>
            <a:srgbClr val="068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D3E7AA1-340D-433D-8B71-99C7285318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" y="0"/>
            <a:ext cx="3466715" cy="132071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01357B0-D28E-1058-D937-D445AFD5B1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1" y="1676400"/>
            <a:ext cx="7317591" cy="6610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6319277-6398-A37E-9865-92E9E1AFC5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02690" y="924738"/>
            <a:ext cx="4622288" cy="3466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BE50D8F-D0E3-12A6-73A8-B591D3D302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2745">
            <a:off x="9169228" y="5118893"/>
            <a:ext cx="4743351" cy="35575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object 11"/>
          <p:cNvGrpSpPr/>
          <p:nvPr/>
        </p:nvGrpSpPr>
        <p:grpSpPr>
          <a:xfrm>
            <a:off x="2535821" y="2403126"/>
            <a:ext cx="5914390" cy="4069715"/>
            <a:chOff x="2535821" y="2403126"/>
            <a:chExt cx="5914390" cy="4069715"/>
          </a:xfrm>
        </p:grpSpPr>
        <p:sp>
          <p:nvSpPr>
            <p:cNvPr id="12" name="object 12"/>
            <p:cNvSpPr/>
            <p:nvPr/>
          </p:nvSpPr>
          <p:spPr>
            <a:xfrm>
              <a:off x="4140942" y="2403126"/>
              <a:ext cx="2703830" cy="4069715"/>
            </a:xfrm>
            <a:custGeom>
              <a:avLst/>
              <a:gdLst/>
              <a:ahLst/>
              <a:cxnLst/>
              <a:rect l="l" t="t" r="r" b="b"/>
              <a:pathLst>
                <a:path w="2703829" h="4069715">
                  <a:moveTo>
                    <a:pt x="1179334" y="0"/>
                  </a:moveTo>
                  <a:lnTo>
                    <a:pt x="0" y="1179372"/>
                  </a:lnTo>
                  <a:lnTo>
                    <a:pt x="846429" y="2025776"/>
                  </a:lnTo>
                  <a:lnTo>
                    <a:pt x="89509" y="2887649"/>
                  </a:lnTo>
                  <a:lnTo>
                    <a:pt x="1271308" y="4069448"/>
                  </a:lnTo>
                  <a:lnTo>
                    <a:pt x="2417838" y="2763862"/>
                  </a:lnTo>
                  <a:lnTo>
                    <a:pt x="2449341" y="2726436"/>
                  </a:lnTo>
                  <a:lnTo>
                    <a:pt x="2478995" y="2688029"/>
                  </a:lnTo>
                  <a:lnTo>
                    <a:pt x="2506802" y="2648701"/>
                  </a:lnTo>
                  <a:lnTo>
                    <a:pt x="2532764" y="2608512"/>
                  </a:lnTo>
                  <a:lnTo>
                    <a:pt x="2556882" y="2567521"/>
                  </a:lnTo>
                  <a:lnTo>
                    <a:pt x="2579159" y="2525788"/>
                  </a:lnTo>
                  <a:lnTo>
                    <a:pt x="2599597" y="2483370"/>
                  </a:lnTo>
                  <a:lnTo>
                    <a:pt x="2618197" y="2440329"/>
                  </a:lnTo>
                  <a:lnTo>
                    <a:pt x="2634961" y="2396724"/>
                  </a:lnTo>
                  <a:lnTo>
                    <a:pt x="2649891" y="2352613"/>
                  </a:lnTo>
                  <a:lnTo>
                    <a:pt x="2662990" y="2308056"/>
                  </a:lnTo>
                  <a:lnTo>
                    <a:pt x="2674259" y="2263112"/>
                  </a:lnTo>
                  <a:lnTo>
                    <a:pt x="2683699" y="2217841"/>
                  </a:lnTo>
                  <a:lnTo>
                    <a:pt x="2691314" y="2172303"/>
                  </a:lnTo>
                  <a:lnTo>
                    <a:pt x="2697104" y="2126555"/>
                  </a:lnTo>
                  <a:lnTo>
                    <a:pt x="2701072" y="2080659"/>
                  </a:lnTo>
                  <a:lnTo>
                    <a:pt x="2703220" y="2034673"/>
                  </a:lnTo>
                  <a:lnTo>
                    <a:pt x="2703549" y="1988656"/>
                  </a:lnTo>
                  <a:lnTo>
                    <a:pt x="2702062" y="1942668"/>
                  </a:lnTo>
                  <a:lnTo>
                    <a:pt x="2698760" y="1896769"/>
                  </a:lnTo>
                  <a:lnTo>
                    <a:pt x="2693645" y="1851016"/>
                  </a:lnTo>
                  <a:lnTo>
                    <a:pt x="2686720" y="1805471"/>
                  </a:lnTo>
                  <a:lnTo>
                    <a:pt x="2677985" y="1760193"/>
                  </a:lnTo>
                  <a:lnTo>
                    <a:pt x="2667444" y="1715239"/>
                  </a:lnTo>
                  <a:lnTo>
                    <a:pt x="2655097" y="1670671"/>
                  </a:lnTo>
                  <a:lnTo>
                    <a:pt x="2640947" y="1626548"/>
                  </a:lnTo>
                  <a:lnTo>
                    <a:pt x="2624996" y="1582927"/>
                  </a:lnTo>
                  <a:lnTo>
                    <a:pt x="2607246" y="1539870"/>
                  </a:lnTo>
                  <a:lnTo>
                    <a:pt x="2587698" y="1497436"/>
                  </a:lnTo>
                  <a:lnTo>
                    <a:pt x="2566354" y="1455683"/>
                  </a:lnTo>
                  <a:lnTo>
                    <a:pt x="2543217" y="1414671"/>
                  </a:lnTo>
                  <a:lnTo>
                    <a:pt x="2518288" y="1374460"/>
                  </a:lnTo>
                  <a:lnTo>
                    <a:pt x="2491570" y="1335108"/>
                  </a:lnTo>
                  <a:lnTo>
                    <a:pt x="2463063" y="1296676"/>
                  </a:lnTo>
                  <a:lnTo>
                    <a:pt x="2432770" y="1259222"/>
                  </a:lnTo>
                  <a:lnTo>
                    <a:pt x="2400694" y="1222806"/>
                  </a:lnTo>
                  <a:lnTo>
                    <a:pt x="2366835" y="1187488"/>
                  </a:lnTo>
                  <a:lnTo>
                    <a:pt x="1179334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35821" y="4011942"/>
              <a:ext cx="5914390" cy="852169"/>
            </a:xfrm>
            <a:custGeom>
              <a:avLst/>
              <a:gdLst/>
              <a:ahLst/>
              <a:cxnLst/>
              <a:rect l="l" t="t" r="r" b="b"/>
              <a:pathLst>
                <a:path w="5914390" h="852170">
                  <a:moveTo>
                    <a:pt x="5913882" y="0"/>
                  </a:moveTo>
                  <a:lnTo>
                    <a:pt x="0" y="0"/>
                  </a:lnTo>
                  <a:lnTo>
                    <a:pt x="0" y="851827"/>
                  </a:lnTo>
                  <a:lnTo>
                    <a:pt x="5913882" y="851827"/>
                  </a:lnTo>
                  <a:lnTo>
                    <a:pt x="5913882" y="0"/>
                  </a:lnTo>
                  <a:close/>
                </a:path>
              </a:pathLst>
            </a:custGeom>
            <a:solidFill>
              <a:srgbClr val="FC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870200" y="4114800"/>
            <a:ext cx="5299781" cy="66107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fr-FR" sz="4200" spc="310" dirty="0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A retenir</a:t>
            </a:r>
            <a:endParaRPr sz="4200" dirty="0">
              <a:latin typeface="Marianne" charset="0"/>
              <a:ea typeface="Marianne" charset="0"/>
              <a:cs typeface="Marianne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6779035"/>
            <a:ext cx="1277112" cy="1676400"/>
          </a:xfrm>
          <a:prstGeom prst="rect">
            <a:avLst/>
          </a:prstGeom>
        </p:spPr>
      </p:pic>
      <p:sp>
        <p:nvSpPr>
          <p:cNvPr id="19" name="object 14"/>
          <p:cNvSpPr txBox="1">
            <a:spLocks/>
          </p:cNvSpPr>
          <p:nvPr/>
        </p:nvSpPr>
        <p:spPr>
          <a:xfrm>
            <a:off x="1041400" y="2976937"/>
            <a:ext cx="1613052" cy="21384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fr-FR" sz="13800" kern="0" spc="310" dirty="0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3.</a:t>
            </a:r>
            <a:endParaRPr lang="fr-FR" sz="13800" kern="0" dirty="0">
              <a:latin typeface="Marianne ExtraBold" charset="0"/>
              <a:ea typeface="Marianne ExtraBold" charset="0"/>
              <a:cs typeface="Marianne ExtraBold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3744782-F1C9-40D3-9BBE-05C0FE2FF4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" y="0"/>
            <a:ext cx="3466715" cy="1320716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14679930" y="946785"/>
            <a:ext cx="763270" cy="729615"/>
          </a:xfrm>
          <a:custGeom>
            <a:avLst/>
            <a:gdLst/>
            <a:ahLst/>
            <a:cxnLst/>
            <a:rect l="l" t="t" r="r" b="b"/>
            <a:pathLst>
              <a:path w="763269" h="729615">
                <a:moveTo>
                  <a:pt x="435330" y="0"/>
                </a:moveTo>
                <a:lnTo>
                  <a:pt x="0" y="0"/>
                </a:lnTo>
                <a:lnTo>
                  <a:pt x="0" y="432346"/>
                </a:lnTo>
                <a:lnTo>
                  <a:pt x="310299" y="432346"/>
                </a:lnTo>
                <a:lnTo>
                  <a:pt x="329539" y="729068"/>
                </a:lnTo>
                <a:lnTo>
                  <a:pt x="762787" y="729068"/>
                </a:lnTo>
                <a:lnTo>
                  <a:pt x="733640" y="279615"/>
                </a:lnTo>
                <a:lnTo>
                  <a:pt x="727061" y="233685"/>
                </a:lnTo>
                <a:lnTo>
                  <a:pt x="713799" y="190326"/>
                </a:lnTo>
                <a:lnTo>
                  <a:pt x="694421" y="150072"/>
                </a:lnTo>
                <a:lnTo>
                  <a:pt x="669498" y="113456"/>
                </a:lnTo>
                <a:lnTo>
                  <a:pt x="639597" y="81010"/>
                </a:lnTo>
                <a:lnTo>
                  <a:pt x="605287" y="53268"/>
                </a:lnTo>
                <a:lnTo>
                  <a:pt x="567137" y="30762"/>
                </a:lnTo>
                <a:lnTo>
                  <a:pt x="525715" y="14027"/>
                </a:lnTo>
                <a:lnTo>
                  <a:pt x="481590" y="3595"/>
                </a:lnTo>
                <a:lnTo>
                  <a:pt x="435330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15671" y="7620000"/>
            <a:ext cx="763270" cy="729615"/>
          </a:xfrm>
          <a:custGeom>
            <a:avLst/>
            <a:gdLst/>
            <a:ahLst/>
            <a:cxnLst/>
            <a:rect l="l" t="t" r="r" b="b"/>
            <a:pathLst>
              <a:path w="763270" h="729615">
                <a:moveTo>
                  <a:pt x="433247" y="0"/>
                </a:moveTo>
                <a:lnTo>
                  <a:pt x="0" y="0"/>
                </a:lnTo>
                <a:lnTo>
                  <a:pt x="29159" y="449453"/>
                </a:lnTo>
                <a:lnTo>
                  <a:pt x="35738" y="495383"/>
                </a:lnTo>
                <a:lnTo>
                  <a:pt x="49000" y="538742"/>
                </a:lnTo>
                <a:lnTo>
                  <a:pt x="68377" y="578996"/>
                </a:lnTo>
                <a:lnTo>
                  <a:pt x="93300" y="615612"/>
                </a:lnTo>
                <a:lnTo>
                  <a:pt x="123201" y="648058"/>
                </a:lnTo>
                <a:lnTo>
                  <a:pt x="157509" y="675800"/>
                </a:lnTo>
                <a:lnTo>
                  <a:pt x="195658" y="698305"/>
                </a:lnTo>
                <a:lnTo>
                  <a:pt x="237078" y="715041"/>
                </a:lnTo>
                <a:lnTo>
                  <a:pt x="281200" y="725473"/>
                </a:lnTo>
                <a:lnTo>
                  <a:pt x="327456" y="729068"/>
                </a:lnTo>
                <a:lnTo>
                  <a:pt x="762812" y="729068"/>
                </a:lnTo>
                <a:lnTo>
                  <a:pt x="762812" y="296722"/>
                </a:lnTo>
                <a:lnTo>
                  <a:pt x="452488" y="296722"/>
                </a:lnTo>
                <a:lnTo>
                  <a:pt x="433247" y="0"/>
                </a:lnTo>
                <a:close/>
              </a:path>
            </a:pathLst>
          </a:custGeom>
          <a:solidFill>
            <a:srgbClr val="06806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0741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226</Words>
  <Application>Microsoft Office PowerPoint</Application>
  <PresentationFormat>Personnalisé</PresentationFormat>
  <Paragraphs>24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Marianne</vt:lpstr>
      <vt:lpstr>Marianne ExtraBold</vt:lpstr>
      <vt:lpstr>Marianne Light</vt:lpstr>
      <vt:lpstr>Office Theme</vt:lpstr>
      <vt:lpstr>Présentation PowerPoint</vt:lpstr>
      <vt:lpstr>VEL’AUBRAC</vt:lpstr>
      <vt:lpstr>Le Parc naturel régional de l’Aubrac a été lauréat de l’appel à projets « Vélo et Territoires » de l’ADEME pour son projet Vél’Aubrac.  Qu’est-ce-que Vél’Aubrac ?  </vt:lpstr>
      <vt:lpstr>Schéma directeur vélo</vt:lpstr>
      <vt:lpstr>Présentation PowerPoint</vt:lpstr>
      <vt:lpstr>Sensibilisation</vt:lpstr>
      <vt:lpstr>Présentation PowerPoint</vt:lpstr>
      <vt:lpstr>Présentation PowerPoint</vt:lpstr>
      <vt:lpstr>A retenir</vt:lpstr>
      <vt:lpstr>Mots-clés</vt:lpstr>
      <vt:lpstr>« Le problème, ce n’est pas de savoir si l’on va dans le mur ou pas. On va dans le mur. Le problème, c’est à quelle vitesse on y va : à 5km/h ou à 50km/h. 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présentation PPT ANCT</dc:title>
  <dc:creator>CONRAD Juliette</dc:creator>
  <cp:lastModifiedBy>Marjory MAYO</cp:lastModifiedBy>
  <cp:revision>18</cp:revision>
  <dcterms:created xsi:type="dcterms:W3CDTF">2022-09-01T08:45:33Z</dcterms:created>
  <dcterms:modified xsi:type="dcterms:W3CDTF">2022-12-01T09:50:33Z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Creator">
    <vt:lpwstr>Adobe Illustrator 25.0 (Macintosh)</vt:lpwstr>
  </property>
  <property fmtid="{D5CDD505-2E9C-101B-9397-08002B2CF9AE}" pid="4" name="LastSaved">
    <vt:filetime>2022-09-01T00:00:00Z</vt:filetime>
  </property>
</Properties>
</file>