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png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4471C4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2510" y="5926835"/>
            <a:ext cx="8531549" cy="931162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0891" y="6291071"/>
            <a:ext cx="1947672" cy="265176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0802" y="705612"/>
            <a:ext cx="8458200" cy="93345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107935" y="551687"/>
            <a:ext cx="146303" cy="12192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112007" y="134111"/>
            <a:ext cx="2919983" cy="617219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3276600" y="97535"/>
            <a:ext cx="2798445" cy="142240"/>
          </a:xfrm>
          <a:custGeom>
            <a:avLst/>
            <a:gdLst/>
            <a:ahLst/>
            <a:cxnLst/>
            <a:rect l="l" t="t" r="r" b="b"/>
            <a:pathLst>
              <a:path w="2798445" h="142240">
                <a:moveTo>
                  <a:pt x="2798064" y="0"/>
                </a:moveTo>
                <a:lnTo>
                  <a:pt x="0" y="0"/>
                </a:lnTo>
                <a:lnTo>
                  <a:pt x="0" y="141731"/>
                </a:lnTo>
                <a:lnTo>
                  <a:pt x="2798064" y="141731"/>
                </a:lnTo>
                <a:lnTo>
                  <a:pt x="27980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25552" y="134111"/>
            <a:ext cx="8648700" cy="15621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4471C4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4471C4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56847" y="509505"/>
            <a:ext cx="122349" cy="19259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08967" y="245368"/>
            <a:ext cx="234864" cy="238910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480059" y="6367271"/>
            <a:ext cx="11233150" cy="0"/>
          </a:xfrm>
          <a:custGeom>
            <a:avLst/>
            <a:gdLst/>
            <a:ahLst/>
            <a:cxnLst/>
            <a:rect l="l" t="t" r="r" b="b"/>
            <a:pathLst>
              <a:path w="11233150" h="0">
                <a:moveTo>
                  <a:pt x="0" y="0"/>
                </a:moveTo>
                <a:lnTo>
                  <a:pt x="11233023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0850" y="19634"/>
            <a:ext cx="11690299" cy="20745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rgbClr val="4471C4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3824" y="1150778"/>
            <a:ext cx="11144351" cy="38950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2.png"/><Relationship Id="rId3" Type="http://schemas.openxmlformats.org/officeDocument/2006/relationships/image" Target="../media/image103.png"/><Relationship Id="rId4" Type="http://schemas.openxmlformats.org/officeDocument/2006/relationships/image" Target="../media/image104.png"/><Relationship Id="rId5" Type="http://schemas.openxmlformats.org/officeDocument/2006/relationships/image" Target="../media/image105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6.jpg"/><Relationship Id="rId3" Type="http://schemas.openxmlformats.org/officeDocument/2006/relationships/image" Target="../media/image107.jpg"/><Relationship Id="rId4" Type="http://schemas.openxmlformats.org/officeDocument/2006/relationships/image" Target="../media/image108.jpg"/><Relationship Id="rId5" Type="http://schemas.openxmlformats.org/officeDocument/2006/relationships/image" Target="../media/image109.jpg"/><Relationship Id="rId6" Type="http://schemas.openxmlformats.org/officeDocument/2006/relationships/image" Target="../media/image110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1.jpg"/><Relationship Id="rId3" Type="http://schemas.openxmlformats.org/officeDocument/2006/relationships/image" Target="../media/image112.jpg"/><Relationship Id="rId4" Type="http://schemas.openxmlformats.org/officeDocument/2006/relationships/image" Target="../media/image113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4.jpg"/><Relationship Id="rId3" Type="http://schemas.openxmlformats.org/officeDocument/2006/relationships/image" Target="../media/image115.jpg"/><Relationship Id="rId4" Type="http://schemas.openxmlformats.org/officeDocument/2006/relationships/image" Target="../media/image116.png"/><Relationship Id="rId5" Type="http://schemas.openxmlformats.org/officeDocument/2006/relationships/image" Target="../media/image117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8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9.jpg"/><Relationship Id="rId3" Type="http://schemas.openxmlformats.org/officeDocument/2006/relationships/image" Target="../media/image95.jpg"/><Relationship Id="rId4" Type="http://schemas.openxmlformats.org/officeDocument/2006/relationships/image" Target="../media/image96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image" Target="../media/image120.png"/><Relationship Id="rId4" Type="http://schemas.openxmlformats.org/officeDocument/2006/relationships/image" Target="../media/image121.png"/><Relationship Id="rId5" Type="http://schemas.openxmlformats.org/officeDocument/2006/relationships/image" Target="../media/image122.png"/><Relationship Id="rId6" Type="http://schemas.openxmlformats.org/officeDocument/2006/relationships/image" Target="../media/image123.png"/><Relationship Id="rId7" Type="http://schemas.openxmlformats.org/officeDocument/2006/relationships/image" Target="../media/image124.png"/><Relationship Id="rId8" Type="http://schemas.openxmlformats.org/officeDocument/2006/relationships/image" Target="../media/image125.png"/><Relationship Id="rId9" Type="http://schemas.openxmlformats.org/officeDocument/2006/relationships/image" Target="../media/image126.png"/><Relationship Id="rId10" Type="http://schemas.openxmlformats.org/officeDocument/2006/relationships/image" Target="../media/image127.png"/><Relationship Id="rId11" Type="http://schemas.openxmlformats.org/officeDocument/2006/relationships/image" Target="../media/image128.png"/><Relationship Id="rId12" Type="http://schemas.openxmlformats.org/officeDocument/2006/relationships/image" Target="../media/image129.png"/><Relationship Id="rId13" Type="http://schemas.openxmlformats.org/officeDocument/2006/relationships/image" Target="../media/image130.png"/><Relationship Id="rId14" Type="http://schemas.openxmlformats.org/officeDocument/2006/relationships/image" Target="../media/image131.png"/><Relationship Id="rId15" Type="http://schemas.openxmlformats.org/officeDocument/2006/relationships/image" Target="../media/image132.png"/><Relationship Id="rId16" Type="http://schemas.openxmlformats.org/officeDocument/2006/relationships/image" Target="../media/image133.png"/><Relationship Id="rId17" Type="http://schemas.openxmlformats.org/officeDocument/2006/relationships/image" Target="../media/image134.png"/><Relationship Id="rId18" Type="http://schemas.openxmlformats.org/officeDocument/2006/relationships/image" Target="../media/image135.png"/><Relationship Id="rId19" Type="http://schemas.openxmlformats.org/officeDocument/2006/relationships/image" Target="../media/image136.png"/><Relationship Id="rId20" Type="http://schemas.openxmlformats.org/officeDocument/2006/relationships/image" Target="../media/image137.png"/><Relationship Id="rId21" Type="http://schemas.openxmlformats.org/officeDocument/2006/relationships/image" Target="../media/image138.png"/><Relationship Id="rId22" Type="http://schemas.openxmlformats.org/officeDocument/2006/relationships/image" Target="../media/image139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140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image" Target="../media/image27.png"/><Relationship Id="rId14" Type="http://schemas.openxmlformats.org/officeDocument/2006/relationships/image" Target="../media/image28.png"/><Relationship Id="rId15" Type="http://schemas.openxmlformats.org/officeDocument/2006/relationships/image" Target="../media/image29.png"/><Relationship Id="rId16" Type="http://schemas.openxmlformats.org/officeDocument/2006/relationships/image" Target="../media/image30.png"/><Relationship Id="rId17" Type="http://schemas.openxmlformats.org/officeDocument/2006/relationships/image" Target="../media/image31.png"/><Relationship Id="rId18" Type="http://schemas.openxmlformats.org/officeDocument/2006/relationships/image" Target="../media/image32.png"/><Relationship Id="rId19" Type="http://schemas.openxmlformats.org/officeDocument/2006/relationships/image" Target="../media/image33.png"/><Relationship Id="rId20" Type="http://schemas.openxmlformats.org/officeDocument/2006/relationships/image" Target="../media/image34.png"/><Relationship Id="rId21" Type="http://schemas.openxmlformats.org/officeDocument/2006/relationships/image" Target="../media/image35.png"/><Relationship Id="rId22" Type="http://schemas.openxmlformats.org/officeDocument/2006/relationships/image" Target="../media/image36.png"/><Relationship Id="rId23" Type="http://schemas.openxmlformats.org/officeDocument/2006/relationships/image" Target="../media/image37.png"/><Relationship Id="rId24" Type="http://schemas.openxmlformats.org/officeDocument/2006/relationships/image" Target="../media/image38.png"/><Relationship Id="rId25" Type="http://schemas.openxmlformats.org/officeDocument/2006/relationships/image" Target="../media/image39.png"/><Relationship Id="rId26" Type="http://schemas.openxmlformats.org/officeDocument/2006/relationships/image" Target="../media/image40.jpg"/><Relationship Id="rId27" Type="http://schemas.openxmlformats.org/officeDocument/2006/relationships/image" Target="../media/image41.jp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pn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png"/><Relationship Id="rId8" Type="http://schemas.openxmlformats.org/officeDocument/2006/relationships/image" Target="../media/image141.pn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png"/><Relationship Id="rId8" Type="http://schemas.openxmlformats.org/officeDocument/2006/relationships/image" Target="../media/image142.jpg"/><Relationship Id="rId9" Type="http://schemas.openxmlformats.org/officeDocument/2006/relationships/image" Target="../media/image143.jpg"/><Relationship Id="rId10" Type="http://schemas.openxmlformats.org/officeDocument/2006/relationships/image" Target="../media/image144.pn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pn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5.png"/><Relationship Id="rId3" Type="http://schemas.openxmlformats.org/officeDocument/2006/relationships/image" Target="../media/image146.pn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5.png"/><Relationship Id="rId3" Type="http://schemas.openxmlformats.org/officeDocument/2006/relationships/image" Target="../media/image147.png"/><Relationship Id="rId4" Type="http://schemas.openxmlformats.org/officeDocument/2006/relationships/image" Target="../media/image148.png"/><Relationship Id="rId5" Type="http://schemas.openxmlformats.org/officeDocument/2006/relationships/image" Target="../media/image149.png"/><Relationship Id="rId6" Type="http://schemas.openxmlformats.org/officeDocument/2006/relationships/image" Target="../media/image150.png"/><Relationship Id="rId7" Type="http://schemas.openxmlformats.org/officeDocument/2006/relationships/image" Target="../media/image151.png"/><Relationship Id="rId8" Type="http://schemas.openxmlformats.org/officeDocument/2006/relationships/image" Target="../media/image152.png"/><Relationship Id="rId9" Type="http://schemas.openxmlformats.org/officeDocument/2006/relationships/image" Target="../media/image153.png"/><Relationship Id="rId10" Type="http://schemas.openxmlformats.org/officeDocument/2006/relationships/image" Target="../media/image154.png"/><Relationship Id="rId11" Type="http://schemas.openxmlformats.org/officeDocument/2006/relationships/image" Target="../media/image155.png"/><Relationship Id="rId12" Type="http://schemas.openxmlformats.org/officeDocument/2006/relationships/image" Target="../media/image156.png"/><Relationship Id="rId13" Type="http://schemas.openxmlformats.org/officeDocument/2006/relationships/image" Target="../media/image157.png"/><Relationship Id="rId14" Type="http://schemas.openxmlformats.org/officeDocument/2006/relationships/image" Target="../media/image158.png"/><Relationship Id="rId15" Type="http://schemas.openxmlformats.org/officeDocument/2006/relationships/image" Target="../media/image159.png"/><Relationship Id="rId16" Type="http://schemas.openxmlformats.org/officeDocument/2006/relationships/image" Target="../media/image160.png"/><Relationship Id="rId17" Type="http://schemas.openxmlformats.org/officeDocument/2006/relationships/image" Target="../media/image161.png"/><Relationship Id="rId18" Type="http://schemas.openxmlformats.org/officeDocument/2006/relationships/image" Target="../media/image162.png"/><Relationship Id="rId19" Type="http://schemas.openxmlformats.org/officeDocument/2006/relationships/image" Target="../media/image163.png"/><Relationship Id="rId20" Type="http://schemas.openxmlformats.org/officeDocument/2006/relationships/image" Target="../media/image164.png"/><Relationship Id="rId21" Type="http://schemas.openxmlformats.org/officeDocument/2006/relationships/image" Target="../media/image165.png"/><Relationship Id="rId22" Type="http://schemas.openxmlformats.org/officeDocument/2006/relationships/image" Target="../media/image166.png"/><Relationship Id="rId23" Type="http://schemas.openxmlformats.org/officeDocument/2006/relationships/image" Target="../media/image167.png"/><Relationship Id="rId24" Type="http://schemas.openxmlformats.org/officeDocument/2006/relationships/image" Target="../media/image168.png"/><Relationship Id="rId25" Type="http://schemas.openxmlformats.org/officeDocument/2006/relationships/image" Target="../media/image169.png"/><Relationship Id="rId26" Type="http://schemas.openxmlformats.org/officeDocument/2006/relationships/image" Target="../media/image170.png"/><Relationship Id="rId27" Type="http://schemas.openxmlformats.org/officeDocument/2006/relationships/image" Target="../media/image171.png"/><Relationship Id="rId28" Type="http://schemas.openxmlformats.org/officeDocument/2006/relationships/image" Target="../media/image172.png"/><Relationship Id="rId29" Type="http://schemas.openxmlformats.org/officeDocument/2006/relationships/image" Target="../media/image173.png"/><Relationship Id="rId30" Type="http://schemas.openxmlformats.org/officeDocument/2006/relationships/image" Target="../media/image174.png"/><Relationship Id="rId31" Type="http://schemas.openxmlformats.org/officeDocument/2006/relationships/image" Target="../media/image175.png"/><Relationship Id="rId32" Type="http://schemas.openxmlformats.org/officeDocument/2006/relationships/image" Target="../media/image176.png"/><Relationship Id="rId33" Type="http://schemas.openxmlformats.org/officeDocument/2006/relationships/image" Target="../media/image177.png"/><Relationship Id="rId34" Type="http://schemas.openxmlformats.org/officeDocument/2006/relationships/image" Target="../media/image178.png"/><Relationship Id="rId35" Type="http://schemas.openxmlformats.org/officeDocument/2006/relationships/image" Target="../media/image179.png"/><Relationship Id="rId36" Type="http://schemas.openxmlformats.org/officeDocument/2006/relationships/image" Target="../media/image180.png"/><Relationship Id="rId37" Type="http://schemas.openxmlformats.org/officeDocument/2006/relationships/image" Target="../media/image181.png"/><Relationship Id="rId38" Type="http://schemas.openxmlformats.org/officeDocument/2006/relationships/image" Target="../media/image182.png"/><Relationship Id="rId39" Type="http://schemas.openxmlformats.org/officeDocument/2006/relationships/image" Target="../media/image183.png"/><Relationship Id="rId40" Type="http://schemas.openxmlformats.org/officeDocument/2006/relationships/image" Target="../media/image184.png"/><Relationship Id="rId41" Type="http://schemas.openxmlformats.org/officeDocument/2006/relationships/image" Target="../media/image185.png"/><Relationship Id="rId42" Type="http://schemas.openxmlformats.org/officeDocument/2006/relationships/image" Target="../media/image80.png"/><Relationship Id="rId43" Type="http://schemas.openxmlformats.org/officeDocument/2006/relationships/image" Target="../media/image186.png"/><Relationship Id="rId44" Type="http://schemas.openxmlformats.org/officeDocument/2006/relationships/image" Target="../media/image187.png"/><Relationship Id="rId45" Type="http://schemas.openxmlformats.org/officeDocument/2006/relationships/image" Target="../media/image188.png"/><Relationship Id="rId46" Type="http://schemas.openxmlformats.org/officeDocument/2006/relationships/image" Target="../media/image189.png"/><Relationship Id="rId47" Type="http://schemas.openxmlformats.org/officeDocument/2006/relationships/image" Target="../media/image190.png"/><Relationship Id="rId48" Type="http://schemas.openxmlformats.org/officeDocument/2006/relationships/image" Target="../media/image191.png"/><Relationship Id="rId49" Type="http://schemas.openxmlformats.org/officeDocument/2006/relationships/image" Target="../media/image192.png"/><Relationship Id="rId50" Type="http://schemas.openxmlformats.org/officeDocument/2006/relationships/image" Target="../media/image193.png"/><Relationship Id="rId51" Type="http://schemas.openxmlformats.org/officeDocument/2006/relationships/image" Target="../media/image194.png"/><Relationship Id="rId52" Type="http://schemas.openxmlformats.org/officeDocument/2006/relationships/image" Target="../media/image195.png"/><Relationship Id="rId53" Type="http://schemas.openxmlformats.org/officeDocument/2006/relationships/image" Target="../media/image196.png"/><Relationship Id="rId54" Type="http://schemas.openxmlformats.org/officeDocument/2006/relationships/image" Target="../media/image197.png"/><Relationship Id="rId55" Type="http://schemas.openxmlformats.org/officeDocument/2006/relationships/image" Target="../media/image198.png"/><Relationship Id="rId56" Type="http://schemas.openxmlformats.org/officeDocument/2006/relationships/image" Target="../media/image199.png"/><Relationship Id="rId57" Type="http://schemas.openxmlformats.org/officeDocument/2006/relationships/image" Target="../media/image200.png"/><Relationship Id="rId58" Type="http://schemas.openxmlformats.org/officeDocument/2006/relationships/image" Target="../media/image201.jpg"/><Relationship Id="rId59" Type="http://schemas.openxmlformats.org/officeDocument/2006/relationships/image" Target="../media/image202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image" Target="../media/image42.jpg"/><Relationship Id="rId4" Type="http://schemas.openxmlformats.org/officeDocument/2006/relationships/image" Target="../media/image43.jpg"/><Relationship Id="rId5" Type="http://schemas.openxmlformats.org/officeDocument/2006/relationships/image" Target="../media/image44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50.png"/><Relationship Id="rId9" Type="http://schemas.openxmlformats.org/officeDocument/2006/relationships/image" Target="../media/image51.png"/><Relationship Id="rId10" Type="http://schemas.openxmlformats.org/officeDocument/2006/relationships/image" Target="../media/image52.png"/><Relationship Id="rId11" Type="http://schemas.openxmlformats.org/officeDocument/2006/relationships/image" Target="../media/image53.png"/><Relationship Id="rId12" Type="http://schemas.openxmlformats.org/officeDocument/2006/relationships/image" Target="../media/image54.png"/><Relationship Id="rId13" Type="http://schemas.openxmlformats.org/officeDocument/2006/relationships/image" Target="../media/image55.png"/><Relationship Id="rId14" Type="http://schemas.openxmlformats.org/officeDocument/2006/relationships/image" Target="../media/image56.png"/><Relationship Id="rId15" Type="http://schemas.openxmlformats.org/officeDocument/2006/relationships/image" Target="../media/image57.png"/><Relationship Id="rId16" Type="http://schemas.openxmlformats.org/officeDocument/2006/relationships/image" Target="../media/image58.png"/><Relationship Id="rId17" Type="http://schemas.openxmlformats.org/officeDocument/2006/relationships/image" Target="../media/image59.png"/><Relationship Id="rId18" Type="http://schemas.openxmlformats.org/officeDocument/2006/relationships/image" Target="../media/image60.png"/><Relationship Id="rId19" Type="http://schemas.openxmlformats.org/officeDocument/2006/relationships/image" Target="../media/image61.png"/><Relationship Id="rId20" Type="http://schemas.openxmlformats.org/officeDocument/2006/relationships/image" Target="../media/image62.png"/><Relationship Id="rId21" Type="http://schemas.openxmlformats.org/officeDocument/2006/relationships/image" Target="../media/image63.png"/><Relationship Id="rId22" Type="http://schemas.openxmlformats.org/officeDocument/2006/relationships/image" Target="../media/image64.png"/><Relationship Id="rId23" Type="http://schemas.openxmlformats.org/officeDocument/2006/relationships/image" Target="../media/image65.png"/><Relationship Id="rId24" Type="http://schemas.openxmlformats.org/officeDocument/2006/relationships/image" Target="../media/image66.png"/><Relationship Id="rId25" Type="http://schemas.openxmlformats.org/officeDocument/2006/relationships/image" Target="../media/image67.png"/><Relationship Id="rId26" Type="http://schemas.openxmlformats.org/officeDocument/2006/relationships/image" Target="../media/image68.png"/><Relationship Id="rId27" Type="http://schemas.openxmlformats.org/officeDocument/2006/relationships/image" Target="../media/image69.png"/><Relationship Id="rId28" Type="http://schemas.openxmlformats.org/officeDocument/2006/relationships/image" Target="../media/image70.png"/><Relationship Id="rId29" Type="http://schemas.openxmlformats.org/officeDocument/2006/relationships/image" Target="../media/image71.png"/><Relationship Id="rId30" Type="http://schemas.openxmlformats.org/officeDocument/2006/relationships/image" Target="../media/image72.png"/><Relationship Id="rId31" Type="http://schemas.openxmlformats.org/officeDocument/2006/relationships/image" Target="../media/image73.png"/><Relationship Id="rId32" Type="http://schemas.openxmlformats.org/officeDocument/2006/relationships/image" Target="../media/image74.png"/><Relationship Id="rId33" Type="http://schemas.openxmlformats.org/officeDocument/2006/relationships/image" Target="../media/image75.png"/><Relationship Id="rId34" Type="http://schemas.openxmlformats.org/officeDocument/2006/relationships/image" Target="../media/image76.png"/><Relationship Id="rId35" Type="http://schemas.openxmlformats.org/officeDocument/2006/relationships/image" Target="../media/image77.png"/><Relationship Id="rId36" Type="http://schemas.openxmlformats.org/officeDocument/2006/relationships/image" Target="../media/image78.png"/><Relationship Id="rId37" Type="http://schemas.openxmlformats.org/officeDocument/2006/relationships/image" Target="../media/image79.png"/><Relationship Id="rId38" Type="http://schemas.openxmlformats.org/officeDocument/2006/relationships/image" Target="../media/image80.png"/><Relationship Id="rId39" Type="http://schemas.openxmlformats.org/officeDocument/2006/relationships/image" Target="../media/image81.png"/><Relationship Id="rId40" Type="http://schemas.openxmlformats.org/officeDocument/2006/relationships/image" Target="../media/image82.png"/><Relationship Id="rId41" Type="http://schemas.openxmlformats.org/officeDocument/2006/relationships/image" Target="../media/image83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image" Target="../media/image84.png"/><Relationship Id="rId4" Type="http://schemas.openxmlformats.org/officeDocument/2006/relationships/image" Target="../media/image85.png"/><Relationship Id="rId5" Type="http://schemas.openxmlformats.org/officeDocument/2006/relationships/image" Target="../media/image86.png"/><Relationship Id="rId6" Type="http://schemas.openxmlformats.org/officeDocument/2006/relationships/image" Target="../media/image87.png"/><Relationship Id="rId7" Type="http://schemas.openxmlformats.org/officeDocument/2006/relationships/image" Target="../media/image88.png"/><Relationship Id="rId8" Type="http://schemas.openxmlformats.org/officeDocument/2006/relationships/image" Target="../media/image89.png"/><Relationship Id="rId9" Type="http://schemas.openxmlformats.org/officeDocument/2006/relationships/image" Target="../media/image90.png"/><Relationship Id="rId10" Type="http://schemas.openxmlformats.org/officeDocument/2006/relationships/image" Target="../media/image91.png"/><Relationship Id="rId11" Type="http://schemas.openxmlformats.org/officeDocument/2006/relationships/image" Target="../media/image92.png"/><Relationship Id="rId12" Type="http://schemas.openxmlformats.org/officeDocument/2006/relationships/image" Target="../media/image93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4.jpg"/><Relationship Id="rId3" Type="http://schemas.openxmlformats.org/officeDocument/2006/relationships/image" Target="../media/image95.jpg"/><Relationship Id="rId4" Type="http://schemas.openxmlformats.org/officeDocument/2006/relationships/image" Target="../media/image96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7.png"/><Relationship Id="rId3" Type="http://schemas.openxmlformats.org/officeDocument/2006/relationships/image" Target="../media/image98.jpg"/><Relationship Id="rId4" Type="http://schemas.openxmlformats.org/officeDocument/2006/relationships/image" Target="../media/image99.png"/><Relationship Id="rId5" Type="http://schemas.openxmlformats.org/officeDocument/2006/relationships/image" Target="../media/image100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8231" y="6557162"/>
            <a:ext cx="4208399" cy="9905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6938981" y="2340082"/>
            <a:ext cx="5253355" cy="4518025"/>
            <a:chOff x="6938981" y="2340082"/>
            <a:chExt cx="5253355" cy="4518025"/>
          </a:xfrm>
        </p:grpSpPr>
        <p:sp>
          <p:nvSpPr>
            <p:cNvPr id="4" name="object 4"/>
            <p:cNvSpPr/>
            <p:nvPr/>
          </p:nvSpPr>
          <p:spPr>
            <a:xfrm>
              <a:off x="8597698" y="2340082"/>
              <a:ext cx="3594735" cy="3743960"/>
            </a:xfrm>
            <a:custGeom>
              <a:avLst/>
              <a:gdLst/>
              <a:ahLst/>
              <a:cxnLst/>
              <a:rect l="l" t="t" r="r" b="b"/>
              <a:pathLst>
                <a:path w="3594734" h="3743960">
                  <a:moveTo>
                    <a:pt x="12141" y="3733771"/>
                  </a:moveTo>
                  <a:lnTo>
                    <a:pt x="0" y="3743606"/>
                  </a:lnTo>
                  <a:lnTo>
                    <a:pt x="5903" y="3739014"/>
                  </a:lnTo>
                  <a:lnTo>
                    <a:pt x="8526" y="3736741"/>
                  </a:lnTo>
                  <a:lnTo>
                    <a:pt x="12141" y="3733771"/>
                  </a:lnTo>
                  <a:close/>
                </a:path>
                <a:path w="3594734" h="3743960">
                  <a:moveTo>
                    <a:pt x="3594236" y="0"/>
                  </a:moveTo>
                  <a:lnTo>
                    <a:pt x="3504040" y="31756"/>
                  </a:lnTo>
                  <a:lnTo>
                    <a:pt x="3447013" y="53180"/>
                  </a:lnTo>
                  <a:lnTo>
                    <a:pt x="3390817" y="75282"/>
                  </a:lnTo>
                  <a:lnTo>
                    <a:pt x="3335443" y="98047"/>
                  </a:lnTo>
                  <a:lnTo>
                    <a:pt x="3280887" y="121458"/>
                  </a:lnTo>
                  <a:lnTo>
                    <a:pt x="3227142" y="145500"/>
                  </a:lnTo>
                  <a:lnTo>
                    <a:pt x="3174202" y="170157"/>
                  </a:lnTo>
                  <a:lnTo>
                    <a:pt x="3122060" y="195414"/>
                  </a:lnTo>
                  <a:lnTo>
                    <a:pt x="3070710" y="221254"/>
                  </a:lnTo>
                  <a:lnTo>
                    <a:pt x="3020145" y="247661"/>
                  </a:lnTo>
                  <a:lnTo>
                    <a:pt x="2970360" y="274620"/>
                  </a:lnTo>
                  <a:lnTo>
                    <a:pt x="2921348" y="302115"/>
                  </a:lnTo>
                  <a:lnTo>
                    <a:pt x="2873103" y="330131"/>
                  </a:lnTo>
                  <a:lnTo>
                    <a:pt x="2825618" y="358651"/>
                  </a:lnTo>
                  <a:lnTo>
                    <a:pt x="2778888" y="387659"/>
                  </a:lnTo>
                  <a:lnTo>
                    <a:pt x="2732905" y="417141"/>
                  </a:lnTo>
                  <a:lnTo>
                    <a:pt x="2687664" y="447079"/>
                  </a:lnTo>
                  <a:lnTo>
                    <a:pt x="2643158" y="477459"/>
                  </a:lnTo>
                  <a:lnTo>
                    <a:pt x="2599381" y="508264"/>
                  </a:lnTo>
                  <a:lnTo>
                    <a:pt x="2556327" y="539479"/>
                  </a:lnTo>
                  <a:lnTo>
                    <a:pt x="2513990" y="571088"/>
                  </a:lnTo>
                  <a:lnTo>
                    <a:pt x="2472362" y="603074"/>
                  </a:lnTo>
                  <a:lnTo>
                    <a:pt x="2431438" y="635423"/>
                  </a:lnTo>
                  <a:lnTo>
                    <a:pt x="2391212" y="668119"/>
                  </a:lnTo>
                  <a:lnTo>
                    <a:pt x="2351676" y="701145"/>
                  </a:lnTo>
                  <a:lnTo>
                    <a:pt x="2312826" y="734486"/>
                  </a:lnTo>
                  <a:lnTo>
                    <a:pt x="2274654" y="768126"/>
                  </a:lnTo>
                  <a:lnTo>
                    <a:pt x="2237155" y="802049"/>
                  </a:lnTo>
                  <a:lnTo>
                    <a:pt x="2200321" y="836240"/>
                  </a:lnTo>
                  <a:lnTo>
                    <a:pt x="2164147" y="870683"/>
                  </a:lnTo>
                  <a:lnTo>
                    <a:pt x="2128626" y="905361"/>
                  </a:lnTo>
                  <a:lnTo>
                    <a:pt x="2093753" y="940260"/>
                  </a:lnTo>
                  <a:lnTo>
                    <a:pt x="2059520" y="975362"/>
                  </a:lnTo>
                  <a:lnTo>
                    <a:pt x="2025922" y="1010654"/>
                  </a:lnTo>
                  <a:lnTo>
                    <a:pt x="1992951" y="1046117"/>
                  </a:lnTo>
                  <a:lnTo>
                    <a:pt x="1960603" y="1081738"/>
                  </a:lnTo>
                  <a:lnTo>
                    <a:pt x="1928870" y="1117500"/>
                  </a:lnTo>
                  <a:lnTo>
                    <a:pt x="1897746" y="1153387"/>
                  </a:lnTo>
                  <a:lnTo>
                    <a:pt x="1867226" y="1189384"/>
                  </a:lnTo>
                  <a:lnTo>
                    <a:pt x="1837302" y="1225475"/>
                  </a:lnTo>
                  <a:lnTo>
                    <a:pt x="1807968" y="1261643"/>
                  </a:lnTo>
                  <a:lnTo>
                    <a:pt x="1779218" y="1297873"/>
                  </a:lnTo>
                  <a:lnTo>
                    <a:pt x="1751046" y="1334150"/>
                  </a:lnTo>
                  <a:lnTo>
                    <a:pt x="1723445" y="1370458"/>
                  </a:lnTo>
                  <a:lnTo>
                    <a:pt x="1696410" y="1406780"/>
                  </a:lnTo>
                  <a:lnTo>
                    <a:pt x="1669933" y="1443100"/>
                  </a:lnTo>
                  <a:lnTo>
                    <a:pt x="1644009" y="1479404"/>
                  </a:lnTo>
                  <a:lnTo>
                    <a:pt x="1618631" y="1515676"/>
                  </a:lnTo>
                  <a:lnTo>
                    <a:pt x="1593793" y="1551899"/>
                  </a:lnTo>
                  <a:lnTo>
                    <a:pt x="1569489" y="1588057"/>
                  </a:lnTo>
                  <a:lnTo>
                    <a:pt x="1545711" y="1624136"/>
                  </a:lnTo>
                  <a:lnTo>
                    <a:pt x="1522455" y="1660119"/>
                  </a:lnTo>
                  <a:lnTo>
                    <a:pt x="1499714" y="1695990"/>
                  </a:lnTo>
                  <a:lnTo>
                    <a:pt x="1477481" y="1731733"/>
                  </a:lnTo>
                  <a:lnTo>
                    <a:pt x="1455750" y="1767334"/>
                  </a:lnTo>
                  <a:lnTo>
                    <a:pt x="1434515" y="1802775"/>
                  </a:lnTo>
                  <a:lnTo>
                    <a:pt x="1413769" y="1838041"/>
                  </a:lnTo>
                  <a:lnTo>
                    <a:pt x="1393506" y="1873117"/>
                  </a:lnTo>
                  <a:lnTo>
                    <a:pt x="1373721" y="1907986"/>
                  </a:lnTo>
                  <a:lnTo>
                    <a:pt x="1354406" y="1942633"/>
                  </a:lnTo>
                  <a:lnTo>
                    <a:pt x="1335555" y="1977042"/>
                  </a:lnTo>
                  <a:lnTo>
                    <a:pt x="1317162" y="2011197"/>
                  </a:lnTo>
                  <a:lnTo>
                    <a:pt x="1299221" y="2045083"/>
                  </a:lnTo>
                  <a:lnTo>
                    <a:pt x="1264669" y="2111982"/>
                  </a:lnTo>
                  <a:lnTo>
                    <a:pt x="1248045" y="2144964"/>
                  </a:lnTo>
                  <a:lnTo>
                    <a:pt x="1220503" y="2199332"/>
                  </a:lnTo>
                  <a:lnTo>
                    <a:pt x="1192690" y="2252872"/>
                  </a:lnTo>
                  <a:lnTo>
                    <a:pt x="1164613" y="2305591"/>
                  </a:lnTo>
                  <a:lnTo>
                    <a:pt x="1136281" y="2357495"/>
                  </a:lnTo>
                  <a:lnTo>
                    <a:pt x="1107701" y="2408591"/>
                  </a:lnTo>
                  <a:lnTo>
                    <a:pt x="1078879" y="2458884"/>
                  </a:lnTo>
                  <a:lnTo>
                    <a:pt x="1049824" y="2508381"/>
                  </a:lnTo>
                  <a:lnTo>
                    <a:pt x="1020543" y="2557088"/>
                  </a:lnTo>
                  <a:lnTo>
                    <a:pt x="991043" y="2605013"/>
                  </a:lnTo>
                  <a:lnTo>
                    <a:pt x="961332" y="2652160"/>
                  </a:lnTo>
                  <a:lnTo>
                    <a:pt x="931416" y="2698537"/>
                  </a:lnTo>
                  <a:lnTo>
                    <a:pt x="901305" y="2744149"/>
                  </a:lnTo>
                  <a:lnTo>
                    <a:pt x="871004" y="2789004"/>
                  </a:lnTo>
                  <a:lnTo>
                    <a:pt x="840521" y="2833107"/>
                  </a:lnTo>
                  <a:lnTo>
                    <a:pt x="809770" y="2876596"/>
                  </a:lnTo>
                  <a:lnTo>
                    <a:pt x="779041" y="2919084"/>
                  </a:lnTo>
                  <a:lnTo>
                    <a:pt x="748058" y="2960970"/>
                  </a:lnTo>
                  <a:lnTo>
                    <a:pt x="716923" y="3002130"/>
                  </a:lnTo>
                  <a:lnTo>
                    <a:pt x="685644" y="3042570"/>
                  </a:lnTo>
                  <a:lnTo>
                    <a:pt x="654227" y="3082297"/>
                  </a:lnTo>
                  <a:lnTo>
                    <a:pt x="622681" y="3121316"/>
                  </a:lnTo>
                  <a:lnTo>
                    <a:pt x="591013" y="3159634"/>
                  </a:lnTo>
                  <a:lnTo>
                    <a:pt x="559229" y="3197258"/>
                  </a:lnTo>
                  <a:lnTo>
                    <a:pt x="527248" y="3234297"/>
                  </a:lnTo>
                  <a:lnTo>
                    <a:pt x="495347" y="3270448"/>
                  </a:lnTo>
                  <a:lnTo>
                    <a:pt x="463264" y="3306026"/>
                  </a:lnTo>
                  <a:lnTo>
                    <a:pt x="431095" y="3340935"/>
                  </a:lnTo>
                  <a:lnTo>
                    <a:pt x="398849" y="3375182"/>
                  </a:lnTo>
                  <a:lnTo>
                    <a:pt x="366532" y="3408771"/>
                  </a:lnTo>
                  <a:lnTo>
                    <a:pt x="334152" y="3441711"/>
                  </a:lnTo>
                  <a:lnTo>
                    <a:pt x="301717" y="3474007"/>
                  </a:lnTo>
                  <a:lnTo>
                    <a:pt x="269234" y="3505665"/>
                  </a:lnTo>
                  <a:lnTo>
                    <a:pt x="236710" y="3536692"/>
                  </a:lnTo>
                  <a:lnTo>
                    <a:pt x="204153" y="3567094"/>
                  </a:lnTo>
                  <a:lnTo>
                    <a:pt x="171569" y="3596878"/>
                  </a:lnTo>
                  <a:lnTo>
                    <a:pt x="138968" y="3626049"/>
                  </a:lnTo>
                  <a:lnTo>
                    <a:pt x="106356" y="3654615"/>
                  </a:lnTo>
                  <a:lnTo>
                    <a:pt x="73740" y="3682581"/>
                  </a:lnTo>
                  <a:lnTo>
                    <a:pt x="41127" y="3709954"/>
                  </a:lnTo>
                  <a:lnTo>
                    <a:pt x="12141" y="3733771"/>
                  </a:lnTo>
                  <a:lnTo>
                    <a:pt x="18435" y="3728719"/>
                  </a:lnTo>
                  <a:lnTo>
                    <a:pt x="24575" y="3723929"/>
                  </a:lnTo>
                  <a:lnTo>
                    <a:pt x="65081" y="3691715"/>
                  </a:lnTo>
                  <a:lnTo>
                    <a:pt x="105473" y="3660388"/>
                  </a:lnTo>
                  <a:lnTo>
                    <a:pt x="145769" y="3629935"/>
                  </a:lnTo>
                  <a:lnTo>
                    <a:pt x="185991" y="3600345"/>
                  </a:lnTo>
                  <a:lnTo>
                    <a:pt x="226160" y="3571606"/>
                  </a:lnTo>
                  <a:lnTo>
                    <a:pt x="266297" y="3543704"/>
                  </a:lnTo>
                  <a:lnTo>
                    <a:pt x="306421" y="3516629"/>
                  </a:lnTo>
                  <a:lnTo>
                    <a:pt x="346553" y="3490367"/>
                  </a:lnTo>
                  <a:lnTo>
                    <a:pt x="386715" y="3464907"/>
                  </a:lnTo>
                  <a:lnTo>
                    <a:pt x="426927" y="3440237"/>
                  </a:lnTo>
                  <a:lnTo>
                    <a:pt x="467210" y="3416344"/>
                  </a:lnTo>
                  <a:lnTo>
                    <a:pt x="507583" y="3393217"/>
                  </a:lnTo>
                  <a:lnTo>
                    <a:pt x="548069" y="3370843"/>
                  </a:lnTo>
                  <a:lnTo>
                    <a:pt x="588688" y="3349210"/>
                  </a:lnTo>
                  <a:lnTo>
                    <a:pt x="629459" y="3328306"/>
                  </a:lnTo>
                  <a:lnTo>
                    <a:pt x="670405" y="3308119"/>
                  </a:lnTo>
                  <a:lnTo>
                    <a:pt x="711545" y="3288637"/>
                  </a:lnTo>
                  <a:lnTo>
                    <a:pt x="752901" y="3269847"/>
                  </a:lnTo>
                  <a:lnTo>
                    <a:pt x="794493" y="3251738"/>
                  </a:lnTo>
                  <a:lnTo>
                    <a:pt x="836341" y="3234297"/>
                  </a:lnTo>
                  <a:lnTo>
                    <a:pt x="878467" y="3217512"/>
                  </a:lnTo>
                  <a:lnTo>
                    <a:pt x="920891" y="3201371"/>
                  </a:lnTo>
                  <a:lnTo>
                    <a:pt x="963633" y="3185862"/>
                  </a:lnTo>
                  <a:lnTo>
                    <a:pt x="1006715" y="3170973"/>
                  </a:lnTo>
                  <a:lnTo>
                    <a:pt x="1050157" y="3156691"/>
                  </a:lnTo>
                  <a:lnTo>
                    <a:pt x="1093980" y="3143005"/>
                  </a:lnTo>
                  <a:lnTo>
                    <a:pt x="1138204" y="3129903"/>
                  </a:lnTo>
                  <a:lnTo>
                    <a:pt x="1182850" y="3117371"/>
                  </a:lnTo>
                  <a:lnTo>
                    <a:pt x="1227939" y="3105399"/>
                  </a:lnTo>
                  <a:lnTo>
                    <a:pt x="1273491" y="3093974"/>
                  </a:lnTo>
                  <a:lnTo>
                    <a:pt x="1319528" y="3083083"/>
                  </a:lnTo>
                  <a:lnTo>
                    <a:pt x="1366069" y="3072715"/>
                  </a:lnTo>
                  <a:lnTo>
                    <a:pt x="1413136" y="3062858"/>
                  </a:lnTo>
                  <a:lnTo>
                    <a:pt x="1460749" y="3053499"/>
                  </a:lnTo>
                  <a:lnTo>
                    <a:pt x="1508929" y="3044627"/>
                  </a:lnTo>
                  <a:lnTo>
                    <a:pt x="1557696" y="3036229"/>
                  </a:lnTo>
                  <a:lnTo>
                    <a:pt x="1607071" y="3028292"/>
                  </a:lnTo>
                  <a:lnTo>
                    <a:pt x="1657075" y="3020806"/>
                  </a:lnTo>
                  <a:lnTo>
                    <a:pt x="1707729" y="3013757"/>
                  </a:lnTo>
                  <a:lnTo>
                    <a:pt x="1811068" y="3000925"/>
                  </a:lnTo>
                  <a:lnTo>
                    <a:pt x="1917253" y="2989698"/>
                  </a:lnTo>
                  <a:lnTo>
                    <a:pt x="2026449" y="2979979"/>
                  </a:lnTo>
                  <a:lnTo>
                    <a:pt x="2138822" y="2971672"/>
                  </a:lnTo>
                  <a:lnTo>
                    <a:pt x="2313701" y="2961645"/>
                  </a:lnTo>
                  <a:lnTo>
                    <a:pt x="2434740" y="2956441"/>
                  </a:lnTo>
                  <a:lnTo>
                    <a:pt x="2439025" y="2952505"/>
                  </a:lnTo>
                  <a:lnTo>
                    <a:pt x="2442961" y="2948220"/>
                  </a:lnTo>
                  <a:lnTo>
                    <a:pt x="2447202" y="2944285"/>
                  </a:lnTo>
                  <a:lnTo>
                    <a:pt x="2481284" y="2910440"/>
                  </a:lnTo>
                  <a:lnTo>
                    <a:pt x="2515841" y="2876596"/>
                  </a:lnTo>
                  <a:lnTo>
                    <a:pt x="2550874" y="2842752"/>
                  </a:lnTo>
                  <a:lnTo>
                    <a:pt x="2586385" y="2808907"/>
                  </a:lnTo>
                  <a:lnTo>
                    <a:pt x="2622377" y="2775063"/>
                  </a:lnTo>
                  <a:lnTo>
                    <a:pt x="2654382" y="2745527"/>
                  </a:lnTo>
                  <a:lnTo>
                    <a:pt x="2686755" y="2716052"/>
                  </a:lnTo>
                  <a:lnTo>
                    <a:pt x="2719496" y="2686647"/>
                  </a:lnTo>
                  <a:lnTo>
                    <a:pt x="2752606" y="2657322"/>
                  </a:lnTo>
                  <a:lnTo>
                    <a:pt x="2786085" y="2628085"/>
                  </a:lnTo>
                  <a:lnTo>
                    <a:pt x="2819932" y="2598945"/>
                  </a:lnTo>
                  <a:lnTo>
                    <a:pt x="2854148" y="2569913"/>
                  </a:lnTo>
                  <a:lnTo>
                    <a:pt x="2888733" y="2540996"/>
                  </a:lnTo>
                  <a:lnTo>
                    <a:pt x="2923686" y="2512205"/>
                  </a:lnTo>
                  <a:lnTo>
                    <a:pt x="2959008" y="2483547"/>
                  </a:lnTo>
                  <a:lnTo>
                    <a:pt x="2994698" y="2455033"/>
                  </a:lnTo>
                  <a:lnTo>
                    <a:pt x="3030757" y="2426671"/>
                  </a:lnTo>
                  <a:lnTo>
                    <a:pt x="3067184" y="2398471"/>
                  </a:lnTo>
                  <a:lnTo>
                    <a:pt x="3103980" y="2370441"/>
                  </a:lnTo>
                  <a:lnTo>
                    <a:pt x="3141144" y="2342591"/>
                  </a:lnTo>
                  <a:lnTo>
                    <a:pt x="3178677" y="2314930"/>
                  </a:lnTo>
                  <a:lnTo>
                    <a:pt x="3216579" y="2287467"/>
                  </a:lnTo>
                  <a:lnTo>
                    <a:pt x="3254849" y="2260211"/>
                  </a:lnTo>
                  <a:lnTo>
                    <a:pt x="3293487" y="2233172"/>
                  </a:lnTo>
                  <a:lnTo>
                    <a:pt x="3332494" y="2206358"/>
                  </a:lnTo>
                  <a:lnTo>
                    <a:pt x="3371870" y="2179779"/>
                  </a:lnTo>
                  <a:lnTo>
                    <a:pt x="3411613" y="2153443"/>
                  </a:lnTo>
                  <a:lnTo>
                    <a:pt x="3451726" y="2127360"/>
                  </a:lnTo>
                  <a:lnTo>
                    <a:pt x="3492207" y="2101539"/>
                  </a:lnTo>
                  <a:lnTo>
                    <a:pt x="3533056" y="2075989"/>
                  </a:lnTo>
                  <a:lnTo>
                    <a:pt x="3574274" y="2050720"/>
                  </a:lnTo>
                  <a:lnTo>
                    <a:pt x="3594236" y="2038728"/>
                  </a:lnTo>
                  <a:lnTo>
                    <a:pt x="3594236" y="0"/>
                  </a:lnTo>
                  <a:close/>
                </a:path>
              </a:pathLst>
            </a:custGeom>
            <a:solidFill>
              <a:srgbClr val="A8E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8591795" y="6076824"/>
              <a:ext cx="14604" cy="12065"/>
            </a:xfrm>
            <a:custGeom>
              <a:avLst/>
              <a:gdLst/>
              <a:ahLst/>
              <a:cxnLst/>
              <a:rect l="l" t="t" r="r" b="b"/>
              <a:pathLst>
                <a:path w="14604" h="12064">
                  <a:moveTo>
                    <a:pt x="14430" y="0"/>
                  </a:moveTo>
                  <a:lnTo>
                    <a:pt x="9489" y="3585"/>
                  </a:lnTo>
                  <a:lnTo>
                    <a:pt x="4591" y="7870"/>
                  </a:lnTo>
                  <a:lnTo>
                    <a:pt x="0" y="11806"/>
                  </a:lnTo>
                  <a:lnTo>
                    <a:pt x="306" y="11150"/>
                  </a:lnTo>
                  <a:lnTo>
                    <a:pt x="962" y="10800"/>
                  </a:lnTo>
                  <a:lnTo>
                    <a:pt x="1311" y="10494"/>
                  </a:lnTo>
                  <a:lnTo>
                    <a:pt x="1617" y="10494"/>
                  </a:lnTo>
                  <a:lnTo>
                    <a:pt x="2929" y="9182"/>
                  </a:lnTo>
                  <a:lnTo>
                    <a:pt x="4591" y="8176"/>
                  </a:lnTo>
                  <a:lnTo>
                    <a:pt x="5903" y="6865"/>
                  </a:lnTo>
                  <a:lnTo>
                    <a:pt x="11806" y="2273"/>
                  </a:lnTo>
                  <a:lnTo>
                    <a:pt x="14430" y="0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938981" y="5296523"/>
              <a:ext cx="4093845" cy="1562100"/>
            </a:xfrm>
            <a:custGeom>
              <a:avLst/>
              <a:gdLst/>
              <a:ahLst/>
              <a:cxnLst/>
              <a:rect l="l" t="t" r="r" b="b"/>
              <a:pathLst>
                <a:path w="4093845" h="1562100">
                  <a:moveTo>
                    <a:pt x="4093457" y="0"/>
                  </a:moveTo>
                  <a:lnTo>
                    <a:pt x="3972418" y="5203"/>
                  </a:lnTo>
                  <a:lnTo>
                    <a:pt x="3797540" y="15230"/>
                  </a:lnTo>
                  <a:lnTo>
                    <a:pt x="3685166" y="23538"/>
                  </a:lnTo>
                  <a:lnTo>
                    <a:pt x="3575970" y="33257"/>
                  </a:lnTo>
                  <a:lnTo>
                    <a:pt x="3469785" y="44484"/>
                  </a:lnTo>
                  <a:lnTo>
                    <a:pt x="3366447" y="57316"/>
                  </a:lnTo>
                  <a:lnTo>
                    <a:pt x="3315793" y="64365"/>
                  </a:lnTo>
                  <a:lnTo>
                    <a:pt x="3265789" y="71851"/>
                  </a:lnTo>
                  <a:lnTo>
                    <a:pt x="3216413" y="79787"/>
                  </a:lnTo>
                  <a:lnTo>
                    <a:pt x="3167646" y="88186"/>
                  </a:lnTo>
                  <a:lnTo>
                    <a:pt x="3119466" y="97058"/>
                  </a:lnTo>
                  <a:lnTo>
                    <a:pt x="3071853" y="106417"/>
                  </a:lnTo>
                  <a:lnTo>
                    <a:pt x="3024787" y="116274"/>
                  </a:lnTo>
                  <a:lnTo>
                    <a:pt x="2978245" y="126642"/>
                  </a:lnTo>
                  <a:lnTo>
                    <a:pt x="2932209" y="137533"/>
                  </a:lnTo>
                  <a:lnTo>
                    <a:pt x="2886656" y="148958"/>
                  </a:lnTo>
                  <a:lnTo>
                    <a:pt x="2841568" y="160930"/>
                  </a:lnTo>
                  <a:lnTo>
                    <a:pt x="2796921" y="173462"/>
                  </a:lnTo>
                  <a:lnTo>
                    <a:pt x="2752697" y="186564"/>
                  </a:lnTo>
                  <a:lnTo>
                    <a:pt x="2708874" y="200250"/>
                  </a:lnTo>
                  <a:lnTo>
                    <a:pt x="2665433" y="214532"/>
                  </a:lnTo>
                  <a:lnTo>
                    <a:pt x="2622351" y="229421"/>
                  </a:lnTo>
                  <a:lnTo>
                    <a:pt x="2579608" y="244930"/>
                  </a:lnTo>
                  <a:lnTo>
                    <a:pt x="2537184" y="261071"/>
                  </a:lnTo>
                  <a:lnTo>
                    <a:pt x="2495059" y="277856"/>
                  </a:lnTo>
                  <a:lnTo>
                    <a:pt x="2453210" y="295297"/>
                  </a:lnTo>
                  <a:lnTo>
                    <a:pt x="2411618" y="313406"/>
                  </a:lnTo>
                  <a:lnTo>
                    <a:pt x="2370263" y="332196"/>
                  </a:lnTo>
                  <a:lnTo>
                    <a:pt x="2329122" y="351678"/>
                  </a:lnTo>
                  <a:lnTo>
                    <a:pt x="2288177" y="371865"/>
                  </a:lnTo>
                  <a:lnTo>
                    <a:pt x="2247405" y="392769"/>
                  </a:lnTo>
                  <a:lnTo>
                    <a:pt x="2206787" y="414402"/>
                  </a:lnTo>
                  <a:lnTo>
                    <a:pt x="2166301" y="436776"/>
                  </a:lnTo>
                  <a:lnTo>
                    <a:pt x="2125927" y="459903"/>
                  </a:lnTo>
                  <a:lnTo>
                    <a:pt x="2085645" y="483796"/>
                  </a:lnTo>
                  <a:lnTo>
                    <a:pt x="2045433" y="508466"/>
                  </a:lnTo>
                  <a:lnTo>
                    <a:pt x="2005271" y="533926"/>
                  </a:lnTo>
                  <a:lnTo>
                    <a:pt x="1965138" y="560187"/>
                  </a:lnTo>
                  <a:lnTo>
                    <a:pt x="1925014" y="587263"/>
                  </a:lnTo>
                  <a:lnTo>
                    <a:pt x="1884878" y="615164"/>
                  </a:lnTo>
                  <a:lnTo>
                    <a:pt x="1844709" y="643904"/>
                  </a:lnTo>
                  <a:lnTo>
                    <a:pt x="1804487" y="673494"/>
                  </a:lnTo>
                  <a:lnTo>
                    <a:pt x="1764190" y="703947"/>
                  </a:lnTo>
                  <a:lnTo>
                    <a:pt x="1723799" y="735274"/>
                  </a:lnTo>
                  <a:lnTo>
                    <a:pt x="1683292" y="767488"/>
                  </a:lnTo>
                  <a:lnTo>
                    <a:pt x="1677153" y="772278"/>
                  </a:lnTo>
                  <a:lnTo>
                    <a:pt x="1658717" y="787165"/>
                  </a:lnTo>
                  <a:lnTo>
                    <a:pt x="1657405" y="788476"/>
                  </a:lnTo>
                  <a:lnTo>
                    <a:pt x="1655743" y="789482"/>
                  </a:lnTo>
                  <a:lnTo>
                    <a:pt x="1654432" y="790794"/>
                  </a:lnTo>
                  <a:lnTo>
                    <a:pt x="1646561" y="796697"/>
                  </a:lnTo>
                  <a:lnTo>
                    <a:pt x="1606571" y="829081"/>
                  </a:lnTo>
                  <a:lnTo>
                    <a:pt x="1566576" y="860560"/>
                  </a:lnTo>
                  <a:lnTo>
                    <a:pt x="1526597" y="891152"/>
                  </a:lnTo>
                  <a:lnTo>
                    <a:pt x="1486658" y="920880"/>
                  </a:lnTo>
                  <a:lnTo>
                    <a:pt x="1446779" y="949764"/>
                  </a:lnTo>
                  <a:lnTo>
                    <a:pt x="1406985" y="977823"/>
                  </a:lnTo>
                  <a:lnTo>
                    <a:pt x="1367297" y="1005079"/>
                  </a:lnTo>
                  <a:lnTo>
                    <a:pt x="1327739" y="1031552"/>
                  </a:lnTo>
                  <a:lnTo>
                    <a:pt x="1281737" y="1061337"/>
                  </a:lnTo>
                  <a:lnTo>
                    <a:pt x="1235930" y="1090062"/>
                  </a:lnTo>
                  <a:lnTo>
                    <a:pt x="1190345" y="1117752"/>
                  </a:lnTo>
                  <a:lnTo>
                    <a:pt x="1145007" y="1144434"/>
                  </a:lnTo>
                  <a:lnTo>
                    <a:pt x="1099943" y="1170133"/>
                  </a:lnTo>
                  <a:lnTo>
                    <a:pt x="1055181" y="1194875"/>
                  </a:lnTo>
                  <a:lnTo>
                    <a:pt x="1010718" y="1218518"/>
                  </a:lnTo>
                  <a:lnTo>
                    <a:pt x="966552" y="1241242"/>
                  </a:lnTo>
                  <a:lnTo>
                    <a:pt x="922712" y="1263055"/>
                  </a:lnTo>
                  <a:lnTo>
                    <a:pt x="879225" y="1283966"/>
                  </a:lnTo>
                  <a:lnTo>
                    <a:pt x="836120" y="1303985"/>
                  </a:lnTo>
                  <a:lnTo>
                    <a:pt x="793424" y="1323121"/>
                  </a:lnTo>
                  <a:lnTo>
                    <a:pt x="757202" y="1338806"/>
                  </a:lnTo>
                  <a:lnTo>
                    <a:pt x="721344" y="1353909"/>
                  </a:lnTo>
                  <a:lnTo>
                    <a:pt x="685855" y="1368458"/>
                  </a:lnTo>
                  <a:lnTo>
                    <a:pt x="607449" y="1398982"/>
                  </a:lnTo>
                  <a:lnTo>
                    <a:pt x="564720" y="1414588"/>
                  </a:lnTo>
                  <a:lnTo>
                    <a:pt x="522607" y="1429394"/>
                  </a:lnTo>
                  <a:lnTo>
                    <a:pt x="481161" y="1443491"/>
                  </a:lnTo>
                  <a:lnTo>
                    <a:pt x="429180" y="1460148"/>
                  </a:lnTo>
                  <a:lnTo>
                    <a:pt x="378402" y="1475515"/>
                  </a:lnTo>
                  <a:lnTo>
                    <a:pt x="328916" y="1489637"/>
                  </a:lnTo>
                  <a:lnTo>
                    <a:pt x="280814" y="1502564"/>
                  </a:lnTo>
                  <a:lnTo>
                    <a:pt x="234185" y="1514341"/>
                  </a:lnTo>
                  <a:lnTo>
                    <a:pt x="177667" y="1527489"/>
                  </a:lnTo>
                  <a:lnTo>
                    <a:pt x="123684" y="1539031"/>
                  </a:lnTo>
                  <a:lnTo>
                    <a:pt x="56075" y="1552058"/>
                  </a:lnTo>
                  <a:lnTo>
                    <a:pt x="0" y="1561473"/>
                  </a:lnTo>
                  <a:lnTo>
                    <a:pt x="1857304" y="1561473"/>
                  </a:lnTo>
                  <a:lnTo>
                    <a:pt x="2304079" y="1388185"/>
                  </a:lnTo>
                  <a:lnTo>
                    <a:pt x="3049677" y="917194"/>
                  </a:lnTo>
                  <a:lnTo>
                    <a:pt x="4093457" y="0"/>
                  </a:lnTo>
                  <a:close/>
                </a:path>
              </a:pathLst>
            </a:custGeom>
            <a:solidFill>
              <a:srgbClr val="36ADE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8796285" y="5284367"/>
              <a:ext cx="3395979" cy="1574165"/>
            </a:xfrm>
            <a:custGeom>
              <a:avLst/>
              <a:gdLst/>
              <a:ahLst/>
              <a:cxnLst/>
              <a:rect l="l" t="t" r="r" b="b"/>
              <a:pathLst>
                <a:path w="3395979" h="1574165">
                  <a:moveTo>
                    <a:pt x="3395650" y="0"/>
                  </a:moveTo>
                  <a:lnTo>
                    <a:pt x="3047967" y="0"/>
                  </a:lnTo>
                  <a:lnTo>
                    <a:pt x="2572527" y="3398"/>
                  </a:lnTo>
                  <a:lnTo>
                    <a:pt x="2236153" y="12155"/>
                  </a:lnTo>
                  <a:lnTo>
                    <a:pt x="1192373" y="929350"/>
                  </a:lnTo>
                  <a:lnTo>
                    <a:pt x="446775" y="1400341"/>
                  </a:lnTo>
                  <a:lnTo>
                    <a:pt x="0" y="1573629"/>
                  </a:lnTo>
                  <a:lnTo>
                    <a:pt x="3395650" y="1573629"/>
                  </a:lnTo>
                  <a:lnTo>
                    <a:pt x="3395650" y="0"/>
                  </a:lnTo>
                  <a:close/>
                </a:path>
              </a:pathLst>
            </a:custGeom>
            <a:solidFill>
              <a:srgbClr val="D0D0D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8796274" y="4378820"/>
              <a:ext cx="3395979" cy="2479675"/>
            </a:xfrm>
            <a:custGeom>
              <a:avLst/>
              <a:gdLst/>
              <a:ahLst/>
              <a:cxnLst/>
              <a:rect l="l" t="t" r="r" b="b"/>
              <a:pathLst>
                <a:path w="3395979" h="2479675">
                  <a:moveTo>
                    <a:pt x="3395649" y="0"/>
                  </a:moveTo>
                  <a:lnTo>
                    <a:pt x="3334474" y="37261"/>
                  </a:lnTo>
                  <a:lnTo>
                    <a:pt x="3293630" y="62814"/>
                  </a:lnTo>
                  <a:lnTo>
                    <a:pt x="3253143" y="88633"/>
                  </a:lnTo>
                  <a:lnTo>
                    <a:pt x="3213036" y="114706"/>
                  </a:lnTo>
                  <a:lnTo>
                    <a:pt x="3173285" y="141046"/>
                  </a:lnTo>
                  <a:lnTo>
                    <a:pt x="3133915" y="167627"/>
                  </a:lnTo>
                  <a:lnTo>
                    <a:pt x="3094901" y="194437"/>
                  </a:lnTo>
                  <a:lnTo>
                    <a:pt x="3056267" y="221475"/>
                  </a:lnTo>
                  <a:lnTo>
                    <a:pt x="3018002" y="248742"/>
                  </a:lnTo>
                  <a:lnTo>
                    <a:pt x="2980093" y="276199"/>
                  </a:lnTo>
                  <a:lnTo>
                    <a:pt x="2942564" y="303860"/>
                  </a:lnTo>
                  <a:lnTo>
                    <a:pt x="2905404" y="331711"/>
                  </a:lnTo>
                  <a:lnTo>
                    <a:pt x="2868599" y="359740"/>
                  </a:lnTo>
                  <a:lnTo>
                    <a:pt x="2832176" y="387934"/>
                  </a:lnTo>
                  <a:lnTo>
                    <a:pt x="2796121" y="416306"/>
                  </a:lnTo>
                  <a:lnTo>
                    <a:pt x="2760421" y="444817"/>
                  </a:lnTo>
                  <a:lnTo>
                    <a:pt x="2725102" y="473468"/>
                  </a:lnTo>
                  <a:lnTo>
                    <a:pt x="2690152" y="502259"/>
                  </a:lnTo>
                  <a:lnTo>
                    <a:pt x="2655570" y="531177"/>
                  </a:lnTo>
                  <a:lnTo>
                    <a:pt x="2621356" y="560209"/>
                  </a:lnTo>
                  <a:lnTo>
                    <a:pt x="2587498" y="589356"/>
                  </a:lnTo>
                  <a:lnTo>
                    <a:pt x="2554020" y="618591"/>
                  </a:lnTo>
                  <a:lnTo>
                    <a:pt x="2520912" y="647915"/>
                  </a:lnTo>
                  <a:lnTo>
                    <a:pt x="2488171" y="677316"/>
                  </a:lnTo>
                  <a:lnTo>
                    <a:pt x="2455799" y="706793"/>
                  </a:lnTo>
                  <a:lnTo>
                    <a:pt x="2423795" y="736333"/>
                  </a:lnTo>
                  <a:lnTo>
                    <a:pt x="2387803" y="770178"/>
                  </a:lnTo>
                  <a:lnTo>
                    <a:pt x="2352294" y="804024"/>
                  </a:lnTo>
                  <a:lnTo>
                    <a:pt x="2317254" y="837869"/>
                  </a:lnTo>
                  <a:lnTo>
                    <a:pt x="2282698" y="871715"/>
                  </a:lnTo>
                  <a:lnTo>
                    <a:pt x="2248497" y="905662"/>
                  </a:lnTo>
                  <a:lnTo>
                    <a:pt x="2244382" y="909485"/>
                  </a:lnTo>
                  <a:lnTo>
                    <a:pt x="1192377" y="1834908"/>
                  </a:lnTo>
                  <a:lnTo>
                    <a:pt x="446786" y="2305901"/>
                  </a:lnTo>
                  <a:lnTo>
                    <a:pt x="0" y="2479179"/>
                  </a:lnTo>
                  <a:lnTo>
                    <a:pt x="3395649" y="2479179"/>
                  </a:lnTo>
                  <a:lnTo>
                    <a:pt x="3395649" y="905548"/>
                  </a:lnTo>
                  <a:lnTo>
                    <a:pt x="3395649" y="0"/>
                  </a:lnTo>
                  <a:close/>
                </a:path>
              </a:pathLst>
            </a:custGeom>
            <a:solidFill>
              <a:srgbClr val="66CEF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8796285" y="5284367"/>
              <a:ext cx="3395979" cy="1574165"/>
            </a:xfrm>
            <a:custGeom>
              <a:avLst/>
              <a:gdLst/>
              <a:ahLst/>
              <a:cxnLst/>
              <a:rect l="l" t="t" r="r" b="b"/>
              <a:pathLst>
                <a:path w="3395979" h="1574165">
                  <a:moveTo>
                    <a:pt x="3395650" y="0"/>
                  </a:moveTo>
                  <a:lnTo>
                    <a:pt x="3006294" y="0"/>
                  </a:lnTo>
                  <a:lnTo>
                    <a:pt x="2543820" y="3821"/>
                  </a:lnTo>
                  <a:lnTo>
                    <a:pt x="2236153" y="12155"/>
                  </a:lnTo>
                  <a:lnTo>
                    <a:pt x="1192373" y="929350"/>
                  </a:lnTo>
                  <a:lnTo>
                    <a:pt x="446775" y="1400341"/>
                  </a:lnTo>
                  <a:lnTo>
                    <a:pt x="0" y="1573629"/>
                  </a:lnTo>
                  <a:lnTo>
                    <a:pt x="3395650" y="1573629"/>
                  </a:lnTo>
                  <a:lnTo>
                    <a:pt x="3395650" y="0"/>
                  </a:lnTo>
                  <a:close/>
                </a:path>
              </a:pathLst>
            </a:custGeom>
            <a:solidFill>
              <a:srgbClr val="0D89D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/>
          <p:nvPr/>
        </p:nvSpPr>
        <p:spPr>
          <a:xfrm>
            <a:off x="10619232" y="1736216"/>
            <a:ext cx="120014" cy="164465"/>
          </a:xfrm>
          <a:custGeom>
            <a:avLst/>
            <a:gdLst/>
            <a:ahLst/>
            <a:cxnLst/>
            <a:rect l="l" t="t" r="r" b="b"/>
            <a:pathLst>
              <a:path w="120015" h="164464">
                <a:moveTo>
                  <a:pt x="44399" y="106908"/>
                </a:moveTo>
                <a:lnTo>
                  <a:pt x="39103" y="103860"/>
                </a:lnTo>
                <a:lnTo>
                  <a:pt x="24015" y="101549"/>
                </a:lnTo>
                <a:lnTo>
                  <a:pt x="0" y="101549"/>
                </a:lnTo>
                <a:lnTo>
                  <a:pt x="0" y="164299"/>
                </a:lnTo>
                <a:lnTo>
                  <a:pt x="1079" y="164299"/>
                </a:lnTo>
                <a:lnTo>
                  <a:pt x="17297" y="142824"/>
                </a:lnTo>
                <a:lnTo>
                  <a:pt x="17297" y="116878"/>
                </a:lnTo>
                <a:lnTo>
                  <a:pt x="35077" y="116878"/>
                </a:lnTo>
                <a:lnTo>
                  <a:pt x="36169" y="117817"/>
                </a:lnTo>
                <a:lnTo>
                  <a:pt x="36880" y="116878"/>
                </a:lnTo>
                <a:lnTo>
                  <a:pt x="44399" y="106908"/>
                </a:lnTo>
                <a:close/>
              </a:path>
              <a:path w="120015" h="164464">
                <a:moveTo>
                  <a:pt x="119976" y="6807"/>
                </a:moveTo>
                <a:lnTo>
                  <a:pt x="113576" y="2603"/>
                </a:lnTo>
                <a:lnTo>
                  <a:pt x="99936" y="0"/>
                </a:lnTo>
                <a:lnTo>
                  <a:pt x="86499" y="2603"/>
                </a:lnTo>
                <a:lnTo>
                  <a:pt x="75679" y="9702"/>
                </a:lnTo>
                <a:lnTo>
                  <a:pt x="68453" y="20205"/>
                </a:lnTo>
                <a:lnTo>
                  <a:pt x="65824" y="33058"/>
                </a:lnTo>
                <a:lnTo>
                  <a:pt x="68389" y="45821"/>
                </a:lnTo>
                <a:lnTo>
                  <a:pt x="75488" y="56172"/>
                </a:lnTo>
                <a:lnTo>
                  <a:pt x="80352" y="59283"/>
                </a:lnTo>
                <a:lnTo>
                  <a:pt x="88900" y="47955"/>
                </a:lnTo>
                <a:lnTo>
                  <a:pt x="84086" y="41681"/>
                </a:lnTo>
                <a:lnTo>
                  <a:pt x="84086" y="23952"/>
                </a:lnTo>
                <a:lnTo>
                  <a:pt x="90335" y="15811"/>
                </a:lnTo>
                <a:lnTo>
                  <a:pt x="109550" y="15811"/>
                </a:lnTo>
                <a:lnTo>
                  <a:pt x="111379" y="18186"/>
                </a:lnTo>
                <a:lnTo>
                  <a:pt x="113182" y="15811"/>
                </a:lnTo>
                <a:lnTo>
                  <a:pt x="119976" y="6807"/>
                </a:lnTo>
                <a:close/>
              </a:path>
            </a:pathLst>
          </a:custGeom>
          <a:solidFill>
            <a:srgbClr val="00397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0619232" y="1306056"/>
            <a:ext cx="378460" cy="381000"/>
          </a:xfrm>
          <a:custGeom>
            <a:avLst/>
            <a:gdLst/>
            <a:ahLst/>
            <a:cxnLst/>
            <a:rect l="l" t="t" r="r" b="b"/>
            <a:pathLst>
              <a:path w="378459" h="381000">
                <a:moveTo>
                  <a:pt x="202779" y="0"/>
                </a:moveTo>
                <a:lnTo>
                  <a:pt x="154175" y="4985"/>
                </a:lnTo>
                <a:lnTo>
                  <a:pt x="110674" y="19238"/>
                </a:lnTo>
                <a:lnTo>
                  <a:pt x="73140" y="41702"/>
                </a:lnTo>
                <a:lnTo>
                  <a:pt x="42439" y="71323"/>
                </a:lnTo>
                <a:lnTo>
                  <a:pt x="19439" y="107043"/>
                </a:lnTo>
                <a:lnTo>
                  <a:pt x="5003" y="147808"/>
                </a:lnTo>
                <a:lnTo>
                  <a:pt x="0" y="192562"/>
                </a:lnTo>
                <a:lnTo>
                  <a:pt x="5003" y="237316"/>
                </a:lnTo>
                <a:lnTo>
                  <a:pt x="19439" y="278082"/>
                </a:lnTo>
                <a:lnTo>
                  <a:pt x="42440" y="313804"/>
                </a:lnTo>
                <a:lnTo>
                  <a:pt x="73140" y="343426"/>
                </a:lnTo>
                <a:lnTo>
                  <a:pt x="110674" y="365891"/>
                </a:lnTo>
                <a:lnTo>
                  <a:pt x="154175" y="380145"/>
                </a:lnTo>
                <a:lnTo>
                  <a:pt x="162241" y="380973"/>
                </a:lnTo>
                <a:lnTo>
                  <a:pt x="228530" y="293159"/>
                </a:lnTo>
                <a:lnTo>
                  <a:pt x="202779" y="293159"/>
                </a:lnTo>
                <a:lnTo>
                  <a:pt x="162639" y="285525"/>
                </a:lnTo>
                <a:lnTo>
                  <a:pt x="129617" y="264417"/>
                </a:lnTo>
                <a:lnTo>
                  <a:pt x="107228" y="232531"/>
                </a:lnTo>
                <a:lnTo>
                  <a:pt x="98984" y="192560"/>
                </a:lnTo>
                <a:lnTo>
                  <a:pt x="107228" y="152596"/>
                </a:lnTo>
                <a:lnTo>
                  <a:pt x="129617" y="120713"/>
                </a:lnTo>
                <a:lnTo>
                  <a:pt x="162638" y="99606"/>
                </a:lnTo>
                <a:lnTo>
                  <a:pt x="202779" y="91971"/>
                </a:lnTo>
                <a:lnTo>
                  <a:pt x="376297" y="91971"/>
                </a:lnTo>
                <a:lnTo>
                  <a:pt x="362963" y="71323"/>
                </a:lnTo>
                <a:lnTo>
                  <a:pt x="332213" y="41702"/>
                </a:lnTo>
                <a:lnTo>
                  <a:pt x="294672" y="19238"/>
                </a:lnTo>
                <a:lnTo>
                  <a:pt x="251231" y="4985"/>
                </a:lnTo>
                <a:lnTo>
                  <a:pt x="202779" y="0"/>
                </a:lnTo>
                <a:close/>
              </a:path>
              <a:path w="378459" h="381000">
                <a:moveTo>
                  <a:pt x="232882" y="287393"/>
                </a:moveTo>
                <a:lnTo>
                  <a:pt x="202779" y="293159"/>
                </a:lnTo>
                <a:lnTo>
                  <a:pt x="228530" y="293159"/>
                </a:lnTo>
                <a:lnTo>
                  <a:pt x="232882" y="287393"/>
                </a:lnTo>
                <a:close/>
              </a:path>
              <a:path w="378459" h="381000">
                <a:moveTo>
                  <a:pt x="376297" y="91971"/>
                </a:moveTo>
                <a:lnTo>
                  <a:pt x="202779" y="91971"/>
                </a:lnTo>
                <a:lnTo>
                  <a:pt x="242637" y="99606"/>
                </a:lnTo>
                <a:lnTo>
                  <a:pt x="275514" y="120713"/>
                </a:lnTo>
                <a:lnTo>
                  <a:pt x="297851" y="152596"/>
                </a:lnTo>
                <a:lnTo>
                  <a:pt x="305740" y="190878"/>
                </a:lnTo>
                <a:lnTo>
                  <a:pt x="378190" y="94903"/>
                </a:lnTo>
                <a:lnTo>
                  <a:pt x="376297" y="91971"/>
                </a:lnTo>
                <a:close/>
              </a:path>
            </a:pathLst>
          </a:custGeom>
          <a:solidFill>
            <a:srgbClr val="00397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2" name="object 12"/>
          <p:cNvGrpSpPr/>
          <p:nvPr/>
        </p:nvGrpSpPr>
        <p:grpSpPr>
          <a:xfrm>
            <a:off x="10779724" y="490771"/>
            <a:ext cx="723265" cy="741045"/>
            <a:chOff x="10779724" y="490771"/>
            <a:chExt cx="723265" cy="741045"/>
          </a:xfrm>
        </p:grpSpPr>
        <p:sp>
          <p:nvSpPr>
            <p:cNvPr id="13" name="object 13"/>
            <p:cNvSpPr/>
            <p:nvPr/>
          </p:nvSpPr>
          <p:spPr>
            <a:xfrm>
              <a:off x="10843628" y="737970"/>
              <a:ext cx="339725" cy="123189"/>
            </a:xfrm>
            <a:custGeom>
              <a:avLst/>
              <a:gdLst/>
              <a:ahLst/>
              <a:cxnLst/>
              <a:rect l="l" t="t" r="r" b="b"/>
              <a:pathLst>
                <a:path w="339725" h="123190">
                  <a:moveTo>
                    <a:pt x="339727" y="0"/>
                  </a:moveTo>
                  <a:lnTo>
                    <a:pt x="282432" y="4575"/>
                  </a:lnTo>
                  <a:lnTo>
                    <a:pt x="234192" y="14819"/>
                  </a:lnTo>
                  <a:lnTo>
                    <a:pt x="191269" y="32975"/>
                  </a:lnTo>
                  <a:lnTo>
                    <a:pt x="149924" y="61289"/>
                  </a:lnTo>
                  <a:lnTo>
                    <a:pt x="149444" y="61289"/>
                  </a:lnTo>
                  <a:lnTo>
                    <a:pt x="149444" y="61735"/>
                  </a:lnTo>
                  <a:lnTo>
                    <a:pt x="148963" y="61735"/>
                  </a:lnTo>
                  <a:lnTo>
                    <a:pt x="100010" y="94377"/>
                  </a:lnTo>
                  <a:lnTo>
                    <a:pt x="55742" y="112905"/>
                  </a:lnTo>
                  <a:lnTo>
                    <a:pt x="20843" y="121187"/>
                  </a:lnTo>
                  <a:lnTo>
                    <a:pt x="0" y="123088"/>
                  </a:lnTo>
                  <a:lnTo>
                    <a:pt x="153767" y="123088"/>
                  </a:lnTo>
                  <a:lnTo>
                    <a:pt x="165390" y="121165"/>
                  </a:lnTo>
                  <a:lnTo>
                    <a:pt x="200258" y="107702"/>
                  </a:lnTo>
                  <a:lnTo>
                    <a:pt x="258371" y="71160"/>
                  </a:lnTo>
                  <a:lnTo>
                    <a:pt x="339727" y="0"/>
                  </a:lnTo>
                  <a:close/>
                </a:path>
              </a:pathLst>
            </a:custGeom>
            <a:solidFill>
              <a:srgbClr val="00A6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0997396" y="861059"/>
              <a:ext cx="320675" cy="157480"/>
            </a:xfrm>
            <a:custGeom>
              <a:avLst/>
              <a:gdLst/>
              <a:ahLst/>
              <a:cxnLst/>
              <a:rect l="l" t="t" r="r" b="b"/>
              <a:pathLst>
                <a:path w="320675" h="157480">
                  <a:moveTo>
                    <a:pt x="186920" y="0"/>
                  </a:moveTo>
                  <a:lnTo>
                    <a:pt x="0" y="0"/>
                  </a:lnTo>
                  <a:lnTo>
                    <a:pt x="16029" y="1459"/>
                  </a:lnTo>
                  <a:lnTo>
                    <a:pt x="58322" y="11675"/>
                  </a:lnTo>
                  <a:lnTo>
                    <a:pt x="118184" y="39404"/>
                  </a:lnTo>
                  <a:lnTo>
                    <a:pt x="186920" y="93402"/>
                  </a:lnTo>
                  <a:lnTo>
                    <a:pt x="220164" y="121505"/>
                  </a:lnTo>
                  <a:lnTo>
                    <a:pt x="258630" y="144659"/>
                  </a:lnTo>
                  <a:lnTo>
                    <a:pt x="288910" y="157213"/>
                  </a:lnTo>
                  <a:lnTo>
                    <a:pt x="320083" y="115917"/>
                  </a:lnTo>
                  <a:lnTo>
                    <a:pt x="291742" y="65475"/>
                  </a:lnTo>
                  <a:lnTo>
                    <a:pt x="241287" y="19400"/>
                  </a:lnTo>
                  <a:lnTo>
                    <a:pt x="202457" y="2425"/>
                  </a:lnTo>
                  <a:lnTo>
                    <a:pt x="186920" y="0"/>
                  </a:lnTo>
                  <a:close/>
                </a:path>
              </a:pathLst>
            </a:custGeom>
            <a:solidFill>
              <a:srgbClr val="04A6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1183356" y="614371"/>
              <a:ext cx="320040" cy="123825"/>
            </a:xfrm>
            <a:custGeom>
              <a:avLst/>
              <a:gdLst/>
              <a:ahLst/>
              <a:cxnLst/>
              <a:rect l="l" t="t" r="r" b="b"/>
              <a:pathLst>
                <a:path w="320040" h="123825">
                  <a:moveTo>
                    <a:pt x="249389" y="0"/>
                  </a:moveTo>
                  <a:lnTo>
                    <a:pt x="197050" y="8481"/>
                  </a:lnTo>
                  <a:lnTo>
                    <a:pt x="149102" y="23482"/>
                  </a:lnTo>
                  <a:lnTo>
                    <a:pt x="105532" y="43700"/>
                  </a:lnTo>
                  <a:lnTo>
                    <a:pt x="66327" y="67834"/>
                  </a:lnTo>
                  <a:lnTo>
                    <a:pt x="31474" y="94581"/>
                  </a:lnTo>
                  <a:lnTo>
                    <a:pt x="480" y="123088"/>
                  </a:lnTo>
                  <a:lnTo>
                    <a:pt x="0" y="123599"/>
                  </a:lnTo>
                  <a:lnTo>
                    <a:pt x="46015" y="122719"/>
                  </a:lnTo>
                  <a:lnTo>
                    <a:pt x="315268" y="122642"/>
                  </a:lnTo>
                  <a:lnTo>
                    <a:pt x="319588" y="116919"/>
                  </a:lnTo>
                  <a:lnTo>
                    <a:pt x="308125" y="89258"/>
                  </a:lnTo>
                  <a:lnTo>
                    <a:pt x="291271" y="57538"/>
                  </a:lnTo>
                  <a:lnTo>
                    <a:pt x="271618" y="27709"/>
                  </a:lnTo>
                  <a:lnTo>
                    <a:pt x="249389" y="0"/>
                  </a:lnTo>
                  <a:close/>
                </a:path>
              </a:pathLst>
            </a:custGeom>
            <a:solidFill>
              <a:srgbClr val="5BC5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0779724" y="861059"/>
              <a:ext cx="400050" cy="370840"/>
            </a:xfrm>
            <a:custGeom>
              <a:avLst/>
              <a:gdLst/>
              <a:ahLst/>
              <a:cxnLst/>
              <a:rect l="l" t="t" r="r" b="b"/>
              <a:pathLst>
                <a:path w="400050" h="370840">
                  <a:moveTo>
                    <a:pt x="61982" y="0"/>
                  </a:moveTo>
                  <a:lnTo>
                    <a:pt x="0" y="0"/>
                  </a:lnTo>
                  <a:lnTo>
                    <a:pt x="2910" y="46765"/>
                  </a:lnTo>
                  <a:lnTo>
                    <a:pt x="11406" y="91776"/>
                  </a:lnTo>
                  <a:lnTo>
                    <a:pt x="25138" y="134686"/>
                  </a:lnTo>
                  <a:lnTo>
                    <a:pt x="43756" y="175149"/>
                  </a:lnTo>
                  <a:lnTo>
                    <a:pt x="66910" y="212820"/>
                  </a:lnTo>
                  <a:lnTo>
                    <a:pt x="94248" y="247353"/>
                  </a:lnTo>
                  <a:lnTo>
                    <a:pt x="125420" y="278403"/>
                  </a:lnTo>
                  <a:lnTo>
                    <a:pt x="160077" y="305624"/>
                  </a:lnTo>
                  <a:lnTo>
                    <a:pt x="197868" y="328671"/>
                  </a:lnTo>
                  <a:lnTo>
                    <a:pt x="238442" y="347198"/>
                  </a:lnTo>
                  <a:lnTo>
                    <a:pt x="281449" y="360859"/>
                  </a:lnTo>
                  <a:lnTo>
                    <a:pt x="326539" y="369309"/>
                  </a:lnTo>
                  <a:lnTo>
                    <a:pt x="345585" y="370487"/>
                  </a:lnTo>
                  <a:lnTo>
                    <a:pt x="399576" y="298964"/>
                  </a:lnTo>
                  <a:lnTo>
                    <a:pt x="394680" y="295477"/>
                  </a:lnTo>
                  <a:lnTo>
                    <a:pt x="359102" y="259599"/>
                  </a:lnTo>
                  <a:lnTo>
                    <a:pt x="331549" y="222345"/>
                  </a:lnTo>
                  <a:lnTo>
                    <a:pt x="310891" y="186357"/>
                  </a:lnTo>
                  <a:lnTo>
                    <a:pt x="268483" y="118401"/>
                  </a:lnTo>
                  <a:lnTo>
                    <a:pt x="222334" y="69366"/>
                  </a:lnTo>
                  <a:lnTo>
                    <a:pt x="176059" y="36165"/>
                  </a:lnTo>
                  <a:lnTo>
                    <a:pt x="133272" y="15714"/>
                  </a:lnTo>
                  <a:lnTo>
                    <a:pt x="72619" y="717"/>
                  </a:lnTo>
                  <a:lnTo>
                    <a:pt x="61982" y="0"/>
                  </a:lnTo>
                  <a:close/>
                </a:path>
              </a:pathLst>
            </a:custGeom>
            <a:solidFill>
              <a:srgbClr val="C4DB9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0779724" y="490771"/>
              <a:ext cx="494665" cy="370840"/>
            </a:xfrm>
            <a:custGeom>
              <a:avLst/>
              <a:gdLst/>
              <a:ahLst/>
              <a:cxnLst/>
              <a:rect l="l" t="t" r="r" b="b"/>
              <a:pathLst>
                <a:path w="494665" h="370840">
                  <a:moveTo>
                    <a:pt x="406503" y="0"/>
                  </a:moveTo>
                  <a:lnTo>
                    <a:pt x="349596" y="0"/>
                  </a:lnTo>
                  <a:lnTo>
                    <a:pt x="281449" y="9873"/>
                  </a:lnTo>
                  <a:lnTo>
                    <a:pt x="238442" y="23531"/>
                  </a:lnTo>
                  <a:lnTo>
                    <a:pt x="197868" y="42050"/>
                  </a:lnTo>
                  <a:lnTo>
                    <a:pt x="160077" y="65084"/>
                  </a:lnTo>
                  <a:lnTo>
                    <a:pt x="125420" y="92287"/>
                  </a:lnTo>
                  <a:lnTo>
                    <a:pt x="94247" y="123311"/>
                  </a:lnTo>
                  <a:lnTo>
                    <a:pt x="66909" y="157810"/>
                  </a:lnTo>
                  <a:lnTo>
                    <a:pt x="43756" y="195437"/>
                  </a:lnTo>
                  <a:lnTo>
                    <a:pt x="25138" y="235845"/>
                  </a:lnTo>
                  <a:lnTo>
                    <a:pt x="11406" y="278687"/>
                  </a:lnTo>
                  <a:lnTo>
                    <a:pt x="2909" y="323617"/>
                  </a:lnTo>
                  <a:lnTo>
                    <a:pt x="0" y="370287"/>
                  </a:lnTo>
                  <a:lnTo>
                    <a:pt x="63903" y="370287"/>
                  </a:lnTo>
                  <a:lnTo>
                    <a:pt x="119646" y="360105"/>
                  </a:lnTo>
                  <a:lnTo>
                    <a:pt x="163914" y="341576"/>
                  </a:lnTo>
                  <a:lnTo>
                    <a:pt x="212867" y="308935"/>
                  </a:lnTo>
                  <a:lnTo>
                    <a:pt x="264041" y="258012"/>
                  </a:lnTo>
                  <a:lnTo>
                    <a:pt x="288277" y="224300"/>
                  </a:lnTo>
                  <a:lnTo>
                    <a:pt x="331548" y="148250"/>
                  </a:lnTo>
                  <a:lnTo>
                    <a:pt x="359101" y="110956"/>
                  </a:lnTo>
                  <a:lnTo>
                    <a:pt x="394679" y="75132"/>
                  </a:lnTo>
                  <a:lnTo>
                    <a:pt x="439412" y="43354"/>
                  </a:lnTo>
                  <a:lnTo>
                    <a:pt x="494430" y="18195"/>
                  </a:lnTo>
                  <a:lnTo>
                    <a:pt x="465451" y="9682"/>
                  </a:lnTo>
                  <a:lnTo>
                    <a:pt x="435521" y="3527"/>
                  </a:lnTo>
                  <a:lnTo>
                    <a:pt x="406503" y="0"/>
                  </a:lnTo>
                  <a:close/>
                </a:path>
              </a:pathLst>
            </a:custGeom>
            <a:solidFill>
              <a:srgbClr val="00397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0997396" y="737012"/>
              <a:ext cx="501650" cy="124460"/>
            </a:xfrm>
            <a:custGeom>
              <a:avLst/>
              <a:gdLst/>
              <a:ahLst/>
              <a:cxnLst/>
              <a:rect l="l" t="t" r="r" b="b"/>
              <a:pathLst>
                <a:path w="501650" h="124459">
                  <a:moveTo>
                    <a:pt x="501228" y="0"/>
                  </a:moveTo>
                  <a:lnTo>
                    <a:pt x="248902" y="0"/>
                  </a:lnTo>
                  <a:lnTo>
                    <a:pt x="231975" y="77"/>
                  </a:lnTo>
                  <a:lnTo>
                    <a:pt x="185959" y="957"/>
                  </a:lnTo>
                  <a:lnTo>
                    <a:pt x="104603" y="72118"/>
                  </a:lnTo>
                  <a:lnTo>
                    <a:pt x="46490" y="108660"/>
                  </a:lnTo>
                  <a:lnTo>
                    <a:pt x="11622" y="122123"/>
                  </a:lnTo>
                  <a:lnTo>
                    <a:pt x="0" y="124046"/>
                  </a:lnTo>
                  <a:lnTo>
                    <a:pt x="407587" y="124046"/>
                  </a:lnTo>
                  <a:lnTo>
                    <a:pt x="501228" y="0"/>
                  </a:lnTo>
                  <a:close/>
                </a:path>
              </a:pathLst>
            </a:custGeom>
            <a:solidFill>
              <a:srgbClr val="99D6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0992592" y="508966"/>
              <a:ext cx="440690" cy="290830"/>
            </a:xfrm>
            <a:custGeom>
              <a:avLst/>
              <a:gdLst/>
              <a:ahLst/>
              <a:cxnLst/>
              <a:rect l="l" t="t" r="r" b="b"/>
              <a:pathLst>
                <a:path w="440690" h="290830">
                  <a:moveTo>
                    <a:pt x="480" y="290314"/>
                  </a:moveTo>
                  <a:lnTo>
                    <a:pt x="0" y="290739"/>
                  </a:lnTo>
                  <a:lnTo>
                    <a:pt x="480" y="290739"/>
                  </a:lnTo>
                  <a:lnTo>
                    <a:pt x="480" y="290314"/>
                  </a:lnTo>
                  <a:close/>
                </a:path>
                <a:path w="440690" h="290830">
                  <a:moveTo>
                    <a:pt x="505" y="290293"/>
                  </a:moveTo>
                  <a:close/>
                </a:path>
                <a:path w="440690" h="290830">
                  <a:moveTo>
                    <a:pt x="281562" y="0"/>
                  </a:moveTo>
                  <a:lnTo>
                    <a:pt x="226545" y="25159"/>
                  </a:lnTo>
                  <a:lnTo>
                    <a:pt x="181812" y="56937"/>
                  </a:lnTo>
                  <a:lnTo>
                    <a:pt x="146234" y="92760"/>
                  </a:lnTo>
                  <a:lnTo>
                    <a:pt x="118681" y="130055"/>
                  </a:lnTo>
                  <a:lnTo>
                    <a:pt x="98023" y="166246"/>
                  </a:lnTo>
                  <a:lnTo>
                    <a:pt x="75410" y="206105"/>
                  </a:lnTo>
                  <a:lnTo>
                    <a:pt x="51173" y="239817"/>
                  </a:lnTo>
                  <a:lnTo>
                    <a:pt x="25856" y="267867"/>
                  </a:lnTo>
                  <a:lnTo>
                    <a:pt x="505" y="290293"/>
                  </a:lnTo>
                  <a:lnTo>
                    <a:pt x="960" y="290293"/>
                  </a:lnTo>
                  <a:lnTo>
                    <a:pt x="42306" y="261979"/>
                  </a:lnTo>
                  <a:lnTo>
                    <a:pt x="85228" y="243823"/>
                  </a:lnTo>
                  <a:lnTo>
                    <a:pt x="133468" y="233579"/>
                  </a:lnTo>
                  <a:lnTo>
                    <a:pt x="190763" y="229004"/>
                  </a:lnTo>
                  <a:lnTo>
                    <a:pt x="191244" y="228493"/>
                  </a:lnTo>
                  <a:lnTo>
                    <a:pt x="222238" y="199986"/>
                  </a:lnTo>
                  <a:lnTo>
                    <a:pt x="257091" y="173238"/>
                  </a:lnTo>
                  <a:lnTo>
                    <a:pt x="296295" y="149104"/>
                  </a:lnTo>
                  <a:lnTo>
                    <a:pt x="339865" y="128886"/>
                  </a:lnTo>
                  <a:lnTo>
                    <a:pt x="387813" y="113886"/>
                  </a:lnTo>
                  <a:lnTo>
                    <a:pt x="440153" y="105404"/>
                  </a:lnTo>
                  <a:lnTo>
                    <a:pt x="406195" y="71886"/>
                  </a:lnTo>
                  <a:lnTo>
                    <a:pt x="368087" y="42814"/>
                  </a:lnTo>
                  <a:lnTo>
                    <a:pt x="326365" y="18686"/>
                  </a:lnTo>
                  <a:lnTo>
                    <a:pt x="281562" y="0"/>
                  </a:lnTo>
                  <a:close/>
                </a:path>
              </a:pathLst>
            </a:custGeom>
            <a:solidFill>
              <a:srgbClr val="0083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0841707" y="861059"/>
              <a:ext cx="445134" cy="299085"/>
            </a:xfrm>
            <a:custGeom>
              <a:avLst/>
              <a:gdLst/>
              <a:ahLst/>
              <a:cxnLst/>
              <a:rect l="l" t="t" r="r" b="b"/>
              <a:pathLst>
                <a:path w="445134" h="299084">
                  <a:moveTo>
                    <a:pt x="155689" y="0"/>
                  </a:moveTo>
                  <a:lnTo>
                    <a:pt x="0" y="0"/>
                  </a:lnTo>
                  <a:lnTo>
                    <a:pt x="10637" y="717"/>
                  </a:lnTo>
                  <a:lnTo>
                    <a:pt x="35605" y="4927"/>
                  </a:lnTo>
                  <a:lnTo>
                    <a:pt x="114076" y="36165"/>
                  </a:lnTo>
                  <a:lnTo>
                    <a:pt x="160351" y="69366"/>
                  </a:lnTo>
                  <a:lnTo>
                    <a:pt x="206500" y="118401"/>
                  </a:lnTo>
                  <a:lnTo>
                    <a:pt x="248909" y="186357"/>
                  </a:lnTo>
                  <a:lnTo>
                    <a:pt x="269566" y="222345"/>
                  </a:lnTo>
                  <a:lnTo>
                    <a:pt x="297119" y="259599"/>
                  </a:lnTo>
                  <a:lnTo>
                    <a:pt x="332697" y="295477"/>
                  </a:lnTo>
                  <a:lnTo>
                    <a:pt x="337593" y="298964"/>
                  </a:lnTo>
                  <a:lnTo>
                    <a:pt x="444599" y="157213"/>
                  </a:lnTo>
                  <a:lnTo>
                    <a:pt x="414319" y="144659"/>
                  </a:lnTo>
                  <a:lnTo>
                    <a:pt x="375853" y="121505"/>
                  </a:lnTo>
                  <a:lnTo>
                    <a:pt x="342609" y="93402"/>
                  </a:lnTo>
                  <a:lnTo>
                    <a:pt x="273873" y="39404"/>
                  </a:lnTo>
                  <a:lnTo>
                    <a:pt x="214011" y="11675"/>
                  </a:lnTo>
                  <a:lnTo>
                    <a:pt x="171718" y="1459"/>
                  </a:lnTo>
                  <a:lnTo>
                    <a:pt x="155689" y="0"/>
                  </a:lnTo>
                  <a:close/>
                </a:path>
              </a:pathLst>
            </a:custGeom>
            <a:solidFill>
              <a:srgbClr val="9FC97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84317" y="861059"/>
              <a:ext cx="220667" cy="115917"/>
            </a:xfrm>
            <a:prstGeom prst="rect">
              <a:avLst/>
            </a:prstGeom>
          </p:spPr>
        </p:pic>
      </p:grpSp>
      <p:sp>
        <p:nvSpPr>
          <p:cNvPr id="22" name="object 22"/>
          <p:cNvSpPr/>
          <p:nvPr/>
        </p:nvSpPr>
        <p:spPr>
          <a:xfrm>
            <a:off x="480059" y="6367271"/>
            <a:ext cx="7510780" cy="0"/>
          </a:xfrm>
          <a:custGeom>
            <a:avLst/>
            <a:gdLst/>
            <a:ahLst/>
            <a:cxnLst/>
            <a:rect l="l" t="t" r="r" b="b"/>
            <a:pathLst>
              <a:path w="7510780" h="0">
                <a:moveTo>
                  <a:pt x="0" y="0"/>
                </a:moveTo>
                <a:lnTo>
                  <a:pt x="7510272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3" name="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1255" y="431296"/>
            <a:ext cx="1275413" cy="1482810"/>
          </a:xfrm>
          <a:prstGeom prst="rect">
            <a:avLst/>
          </a:prstGeom>
        </p:spPr>
      </p:pic>
      <p:grpSp>
        <p:nvGrpSpPr>
          <p:cNvPr id="24" name="object 24"/>
          <p:cNvGrpSpPr/>
          <p:nvPr/>
        </p:nvGrpSpPr>
        <p:grpSpPr>
          <a:xfrm>
            <a:off x="1533397" y="2589606"/>
            <a:ext cx="8877300" cy="799465"/>
            <a:chOff x="1533397" y="2589606"/>
            <a:chExt cx="8877300" cy="799465"/>
          </a:xfrm>
        </p:grpSpPr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33397" y="2589606"/>
              <a:ext cx="8876919" cy="40264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91309" y="2986151"/>
              <a:ext cx="8700643" cy="402336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2313685" y="3777107"/>
            <a:ext cx="7185659" cy="707390"/>
            <a:chOff x="2313685" y="3777107"/>
            <a:chExt cx="7185659" cy="707390"/>
          </a:xfrm>
        </p:grpSpPr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57650" y="3777107"/>
              <a:ext cx="4762881" cy="356615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13685" y="4127576"/>
              <a:ext cx="7185533" cy="356920"/>
            </a:xfrm>
            <a:prstGeom prst="rect">
              <a:avLst/>
            </a:prstGeom>
          </p:spPr>
        </p:pic>
      </p:grpSp>
      <p:pic>
        <p:nvPicPr>
          <p:cNvPr id="30" name="object 3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557395" y="4877689"/>
            <a:ext cx="2683891" cy="30937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0184" rIns="0" bIns="0" rtlCol="0" vert="horz">
            <a:spAutoFit/>
          </a:bodyPr>
          <a:lstStyle/>
          <a:p>
            <a:pPr marL="2188845" marR="5080" indent="-1108075">
              <a:lnSpc>
                <a:spcPts val="5190"/>
              </a:lnSpc>
              <a:spcBef>
                <a:spcPts val="750"/>
              </a:spcBef>
            </a:pPr>
            <a:r>
              <a:rPr dirty="0" spc="-160"/>
              <a:t>F</a:t>
            </a:r>
            <a:r>
              <a:rPr dirty="0" spc="-45"/>
              <a:t>a</a:t>
            </a:r>
            <a:r>
              <a:rPr dirty="0" spc="-20"/>
              <a:t>i</a:t>
            </a:r>
            <a:r>
              <a:rPr dirty="0" spc="-95"/>
              <a:t>r</a:t>
            </a:r>
            <a:r>
              <a:rPr dirty="0"/>
              <a:t>e</a:t>
            </a:r>
            <a:r>
              <a:rPr dirty="0" spc="-114"/>
              <a:t> </a:t>
            </a:r>
            <a:r>
              <a:rPr dirty="0" spc="-75"/>
              <a:t>c</a:t>
            </a:r>
            <a:r>
              <a:rPr dirty="0" spc="-35"/>
              <a:t>o</a:t>
            </a:r>
            <a:r>
              <a:rPr dirty="0" spc="-40"/>
              <a:t>n</a:t>
            </a:r>
            <a:r>
              <a:rPr dirty="0" spc="-50"/>
              <a:t>n</a:t>
            </a:r>
            <a:r>
              <a:rPr dirty="0" spc="-45"/>
              <a:t>a</a:t>
            </a:r>
            <a:r>
              <a:rPr dirty="0" spc="-30"/>
              <a:t>î</a:t>
            </a:r>
            <a:r>
              <a:rPr dirty="0" spc="-35"/>
              <a:t>t</a:t>
            </a:r>
            <a:r>
              <a:rPr dirty="0" spc="-95"/>
              <a:t>r</a:t>
            </a:r>
            <a:r>
              <a:rPr dirty="0"/>
              <a:t>e</a:t>
            </a:r>
            <a:r>
              <a:rPr dirty="0" spc="-114"/>
              <a:t> </a:t>
            </a:r>
            <a:r>
              <a:rPr dirty="0"/>
              <a:t>l</a:t>
            </a:r>
            <a:r>
              <a:rPr dirty="0" spc="-670"/>
              <a:t>’</a:t>
            </a:r>
            <a:r>
              <a:rPr dirty="0" spc="-45"/>
              <a:t>A</a:t>
            </a:r>
            <a:r>
              <a:rPr dirty="0" spc="-50"/>
              <a:t>B</a:t>
            </a:r>
            <a:r>
              <a:rPr dirty="0"/>
              <a:t>C</a:t>
            </a:r>
            <a:r>
              <a:rPr dirty="0" spc="-110"/>
              <a:t> </a:t>
            </a:r>
            <a:r>
              <a:rPr dirty="0" spc="-30"/>
              <a:t>a</a:t>
            </a:r>
            <a:r>
              <a:rPr dirty="0" spc="-40"/>
              <a:t>up</a:t>
            </a:r>
            <a:r>
              <a:rPr dirty="0" spc="-110"/>
              <a:t>r</a:t>
            </a:r>
            <a:r>
              <a:rPr dirty="0" spc="-45"/>
              <a:t>è</a:t>
            </a:r>
            <a:r>
              <a:rPr dirty="0"/>
              <a:t>s</a:t>
            </a:r>
            <a:r>
              <a:rPr dirty="0" spc="-85"/>
              <a:t> </a:t>
            </a:r>
            <a:r>
              <a:rPr dirty="0" spc="-40"/>
              <a:t>d</a:t>
            </a:r>
            <a:r>
              <a:rPr dirty="0" spc="-35"/>
              <a:t>e</a:t>
            </a:r>
            <a:r>
              <a:rPr dirty="0"/>
              <a:t>s</a:t>
            </a:r>
            <a:r>
              <a:rPr dirty="0" spc="-90"/>
              <a:t> </a:t>
            </a:r>
            <a:r>
              <a:rPr dirty="0" spc="-30"/>
              <a:t>ac</a:t>
            </a:r>
            <a:r>
              <a:rPr dirty="0" spc="-80"/>
              <a:t>t</a:t>
            </a:r>
            <a:r>
              <a:rPr dirty="0" spc="-45"/>
              <a:t>e</a:t>
            </a:r>
            <a:r>
              <a:rPr dirty="0" spc="-50"/>
              <a:t>u</a:t>
            </a:r>
            <a:r>
              <a:rPr dirty="0" spc="-120"/>
              <a:t>r</a:t>
            </a:r>
            <a:r>
              <a:rPr dirty="0"/>
              <a:t>s  </a:t>
            </a:r>
            <a:r>
              <a:rPr dirty="0" spc="-40"/>
              <a:t>territoriaux</a:t>
            </a:r>
            <a:r>
              <a:rPr dirty="0" spc="-100"/>
              <a:t> </a:t>
            </a:r>
            <a:r>
              <a:rPr dirty="0" spc="-20"/>
              <a:t>de</a:t>
            </a:r>
            <a:r>
              <a:rPr dirty="0" spc="-85"/>
              <a:t> </a:t>
            </a:r>
            <a:r>
              <a:rPr dirty="0" spc="-80"/>
              <a:t>l’aménagement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1899" y="2130044"/>
            <a:ext cx="2685415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CAUE,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Agences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d’urbanisme,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5">
                <a:latin typeface="Calibri"/>
                <a:cs typeface="Calibri"/>
              </a:rPr>
              <a:t>bureaux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d’étude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5">
                <a:latin typeface="Calibri"/>
                <a:cs typeface="Calibri"/>
              </a:rPr>
              <a:t>PNR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1899" y="3501897"/>
            <a:ext cx="2481580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libri"/>
                <a:cs typeface="Calibri"/>
              </a:rPr>
              <a:t>Services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</a:t>
            </a:r>
            <a:r>
              <a:rPr dirty="0" sz="1800" spc="-15">
                <a:latin typeface="Calibri"/>
                <a:cs typeface="Calibri"/>
              </a:rPr>
              <a:t> l’Etat</a:t>
            </a:r>
            <a:r>
              <a:rPr dirty="0" sz="1800" spc="-10">
                <a:latin typeface="Calibri"/>
                <a:cs typeface="Calibri"/>
              </a:rPr>
              <a:t> (DDT(m), </a:t>
            </a:r>
            <a:r>
              <a:rPr dirty="0" sz="1800" spc="-39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DREAL)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pour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alimenter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le 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porter </a:t>
            </a:r>
            <a:r>
              <a:rPr dirty="0" sz="1800">
                <a:latin typeface="Calibri"/>
                <a:cs typeface="Calibri"/>
              </a:rPr>
              <a:t>à </a:t>
            </a:r>
            <a:r>
              <a:rPr dirty="0" sz="1800" spc="-5">
                <a:latin typeface="Calibri"/>
                <a:cs typeface="Calibri"/>
              </a:rPr>
              <a:t>connaissance de 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l’Etat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9214183" y="2740334"/>
            <a:ext cx="2334895" cy="2839085"/>
            <a:chOff x="9214183" y="2740334"/>
            <a:chExt cx="2334895" cy="283908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14183" y="3467990"/>
              <a:ext cx="2334406" cy="211110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9828112" y="2759384"/>
              <a:ext cx="1405890" cy="783590"/>
            </a:xfrm>
            <a:custGeom>
              <a:avLst/>
              <a:gdLst/>
              <a:ahLst/>
              <a:cxnLst/>
              <a:rect l="l" t="t" r="r" b="b"/>
              <a:pathLst>
                <a:path w="1405890" h="783589">
                  <a:moveTo>
                    <a:pt x="409738" y="783407"/>
                  </a:moveTo>
                  <a:lnTo>
                    <a:pt x="357033" y="651327"/>
                  </a:lnTo>
                  <a:lnTo>
                    <a:pt x="299640" y="633461"/>
                  </a:lnTo>
                  <a:lnTo>
                    <a:pt x="246898" y="613345"/>
                  </a:lnTo>
                  <a:lnTo>
                    <a:pt x="198921" y="591177"/>
                  </a:lnTo>
                  <a:lnTo>
                    <a:pt x="155821" y="567157"/>
                  </a:lnTo>
                  <a:lnTo>
                    <a:pt x="117708" y="541483"/>
                  </a:lnTo>
                  <a:lnTo>
                    <a:pt x="84696" y="514354"/>
                  </a:lnTo>
                  <a:lnTo>
                    <a:pt x="56896" y="485970"/>
                  </a:lnTo>
                  <a:lnTo>
                    <a:pt x="17381" y="426232"/>
                  </a:lnTo>
                  <a:lnTo>
                    <a:pt x="58" y="363859"/>
                  </a:lnTo>
                  <a:lnTo>
                    <a:pt x="0" y="332183"/>
                  </a:lnTo>
                  <a:lnTo>
                    <a:pt x="5825" y="300444"/>
                  </a:lnTo>
                  <a:lnTo>
                    <a:pt x="35575" y="237579"/>
                  </a:lnTo>
                  <a:lnTo>
                    <a:pt x="59725" y="206850"/>
                  </a:lnTo>
                  <a:lnTo>
                    <a:pt x="90206" y="176855"/>
                  </a:lnTo>
                  <a:lnTo>
                    <a:pt x="120583" y="152565"/>
                  </a:lnTo>
                  <a:lnTo>
                    <a:pt x="154286" y="129931"/>
                  </a:lnTo>
                  <a:lnTo>
                    <a:pt x="191067" y="108989"/>
                  </a:lnTo>
                  <a:lnTo>
                    <a:pt x="230680" y="89772"/>
                  </a:lnTo>
                  <a:lnTo>
                    <a:pt x="272878" y="72315"/>
                  </a:lnTo>
                  <a:lnTo>
                    <a:pt x="317415" y="56651"/>
                  </a:lnTo>
                  <a:lnTo>
                    <a:pt x="364045" y="42814"/>
                  </a:lnTo>
                  <a:lnTo>
                    <a:pt x="412520" y="30840"/>
                  </a:lnTo>
                  <a:lnTo>
                    <a:pt x="462594" y="20761"/>
                  </a:lnTo>
                  <a:lnTo>
                    <a:pt x="514021" y="12613"/>
                  </a:lnTo>
                  <a:lnTo>
                    <a:pt x="566554" y="6428"/>
                  </a:lnTo>
                  <a:lnTo>
                    <a:pt x="619946" y="2242"/>
                  </a:lnTo>
                  <a:lnTo>
                    <a:pt x="673950" y="87"/>
                  </a:lnTo>
                  <a:lnTo>
                    <a:pt x="728321" y="0"/>
                  </a:lnTo>
                  <a:lnTo>
                    <a:pt x="782811" y="2012"/>
                  </a:lnTo>
                  <a:lnTo>
                    <a:pt x="837174" y="6159"/>
                  </a:lnTo>
                  <a:lnTo>
                    <a:pt x="891163" y="12475"/>
                  </a:lnTo>
                  <a:lnTo>
                    <a:pt x="944531" y="20994"/>
                  </a:lnTo>
                  <a:lnTo>
                    <a:pt x="997033" y="31749"/>
                  </a:lnTo>
                  <a:lnTo>
                    <a:pt x="1048421" y="44775"/>
                  </a:lnTo>
                  <a:lnTo>
                    <a:pt x="1105815" y="62641"/>
                  </a:lnTo>
                  <a:lnTo>
                    <a:pt x="1158556" y="82758"/>
                  </a:lnTo>
                  <a:lnTo>
                    <a:pt x="1206533" y="104925"/>
                  </a:lnTo>
                  <a:lnTo>
                    <a:pt x="1249634" y="128944"/>
                  </a:lnTo>
                  <a:lnTo>
                    <a:pt x="1287747" y="154617"/>
                  </a:lnTo>
                  <a:lnTo>
                    <a:pt x="1320759" y="181743"/>
                  </a:lnTo>
                  <a:lnTo>
                    <a:pt x="1348559" y="210123"/>
                  </a:lnTo>
                  <a:lnTo>
                    <a:pt x="1388074" y="269852"/>
                  </a:lnTo>
                  <a:lnTo>
                    <a:pt x="1405396" y="332209"/>
                  </a:lnTo>
                  <a:lnTo>
                    <a:pt x="1405455" y="363875"/>
                  </a:lnTo>
                  <a:lnTo>
                    <a:pt x="1399630" y="395602"/>
                  </a:lnTo>
                  <a:lnTo>
                    <a:pt x="1369879" y="458436"/>
                  </a:lnTo>
                  <a:lnTo>
                    <a:pt x="1345730" y="489147"/>
                  </a:lnTo>
                  <a:lnTo>
                    <a:pt x="1315248" y="519120"/>
                  </a:lnTo>
                  <a:lnTo>
                    <a:pt x="1285285" y="543120"/>
                  </a:lnTo>
                  <a:lnTo>
                    <a:pt x="1251887" y="565603"/>
                  </a:lnTo>
                  <a:lnTo>
                    <a:pt x="1215290" y="586510"/>
                  </a:lnTo>
                  <a:lnTo>
                    <a:pt x="1175727" y="605783"/>
                  </a:lnTo>
                  <a:lnTo>
                    <a:pt x="1133431" y="623364"/>
                  </a:lnTo>
                  <a:lnTo>
                    <a:pt x="1088638" y="639195"/>
                  </a:lnTo>
                  <a:lnTo>
                    <a:pt x="1041580" y="653219"/>
                  </a:lnTo>
                  <a:lnTo>
                    <a:pt x="992491" y="665377"/>
                  </a:lnTo>
                  <a:lnTo>
                    <a:pt x="941606" y="675611"/>
                  </a:lnTo>
                  <a:lnTo>
                    <a:pt x="889159" y="683863"/>
                  </a:lnTo>
                  <a:lnTo>
                    <a:pt x="835382" y="690075"/>
                  </a:lnTo>
                  <a:lnTo>
                    <a:pt x="780511" y="694189"/>
                  </a:lnTo>
                  <a:lnTo>
                    <a:pt x="724779" y="696148"/>
                  </a:lnTo>
                  <a:lnTo>
                    <a:pt x="668420" y="695892"/>
                  </a:lnTo>
                  <a:lnTo>
                    <a:pt x="611668" y="693364"/>
                  </a:lnTo>
                  <a:lnTo>
                    <a:pt x="409738" y="783407"/>
                  </a:lnTo>
                  <a:close/>
                </a:path>
              </a:pathLst>
            </a:custGeom>
            <a:ln w="38100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9993630" y="2870073"/>
            <a:ext cx="112204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libri"/>
                <a:cs typeface="Calibri"/>
              </a:rPr>
              <a:t>Je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ne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sais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pas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715625" y="4423994"/>
            <a:ext cx="31877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libri"/>
                <a:cs typeface="Calibri"/>
              </a:rPr>
              <a:t>oui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694291" y="4593082"/>
            <a:ext cx="3860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libri"/>
                <a:cs typeface="Calibri"/>
              </a:rPr>
              <a:t>non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831960" y="2013330"/>
            <a:ext cx="294513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Avez-vous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déjà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travaillé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sur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une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10">
                <a:latin typeface="Calibri"/>
                <a:cs typeface="Calibri"/>
              </a:rPr>
              <a:t>collectivité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qui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avait</a:t>
            </a:r>
            <a:r>
              <a:rPr dirty="0" sz="1800" spc="-5">
                <a:latin typeface="Calibri"/>
                <a:cs typeface="Calibri"/>
              </a:rPr>
              <a:t> un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ABC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?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10477" y="3605040"/>
            <a:ext cx="1912704" cy="1965288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7493000" y="3893261"/>
            <a:ext cx="31877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libri"/>
                <a:cs typeface="Calibri"/>
              </a:rPr>
              <a:t>oui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99529" y="4793437"/>
            <a:ext cx="38671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libri"/>
                <a:cs typeface="Calibri"/>
              </a:rPr>
              <a:t>non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761482" y="2800350"/>
            <a:ext cx="297116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Avez-vous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déjà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consulté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un</a:t>
            </a:r>
            <a:r>
              <a:rPr dirty="0" sz="1800">
                <a:latin typeface="Calibri"/>
                <a:cs typeface="Calibri"/>
              </a:rPr>
              <a:t> ABC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5">
                <a:latin typeface="Calibri"/>
                <a:cs typeface="Calibri"/>
              </a:rPr>
              <a:t>dans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cadre </a:t>
            </a:r>
            <a:r>
              <a:rPr dirty="0" sz="1800" spc="-15">
                <a:latin typeface="Calibri"/>
                <a:cs typeface="Calibri"/>
              </a:rPr>
              <a:t>d’un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PLU(i)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?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35760" y="3505069"/>
            <a:ext cx="1817778" cy="2031535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4757420" y="4793437"/>
            <a:ext cx="31877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libri"/>
                <a:cs typeface="Calibri"/>
              </a:rPr>
              <a:t>oui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458080" y="3579063"/>
            <a:ext cx="38671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libri"/>
                <a:cs typeface="Calibri"/>
              </a:rPr>
              <a:t>non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798445" y="5701995"/>
            <a:ext cx="391223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libri"/>
                <a:cs typeface="Calibri"/>
              </a:rPr>
              <a:t>Selon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vous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50">
                <a:latin typeface="Calibri"/>
                <a:cs typeface="Calibri"/>
              </a:rPr>
              <a:t>l’ABC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a-t-il eu </a:t>
            </a:r>
            <a:r>
              <a:rPr dirty="0" sz="1800" spc="-5">
                <a:latin typeface="Calibri"/>
                <a:cs typeface="Calibri"/>
              </a:rPr>
              <a:t>une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contribution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5">
                <a:latin typeface="Calibri"/>
                <a:cs typeface="Calibri"/>
              </a:rPr>
              <a:t>dans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l’élaboration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PLU(i)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61" y="2006345"/>
            <a:ext cx="3439795" cy="1135380"/>
          </a:xfrm>
          <a:custGeom>
            <a:avLst/>
            <a:gdLst/>
            <a:ahLst/>
            <a:cxnLst/>
            <a:rect l="l" t="t" r="r" b="b"/>
            <a:pathLst>
              <a:path w="3439795" h="1135380">
                <a:moveTo>
                  <a:pt x="0" y="567689"/>
                </a:moveTo>
                <a:lnTo>
                  <a:pt x="5428" y="522249"/>
                </a:lnTo>
                <a:lnTo>
                  <a:pt x="21438" y="477793"/>
                </a:lnTo>
                <a:lnTo>
                  <a:pt x="47621" y="434456"/>
                </a:lnTo>
                <a:lnTo>
                  <a:pt x="83563" y="392375"/>
                </a:lnTo>
                <a:lnTo>
                  <a:pt x="128855" y="351685"/>
                </a:lnTo>
                <a:lnTo>
                  <a:pt x="183085" y="312522"/>
                </a:lnTo>
                <a:lnTo>
                  <a:pt x="245843" y="275020"/>
                </a:lnTo>
                <a:lnTo>
                  <a:pt x="280291" y="256935"/>
                </a:lnTo>
                <a:lnTo>
                  <a:pt x="316717" y="239316"/>
                </a:lnTo>
                <a:lnTo>
                  <a:pt x="355069" y="222181"/>
                </a:lnTo>
                <a:lnTo>
                  <a:pt x="395296" y="205546"/>
                </a:lnTo>
                <a:lnTo>
                  <a:pt x="437346" y="189428"/>
                </a:lnTo>
                <a:lnTo>
                  <a:pt x="481169" y="173845"/>
                </a:lnTo>
                <a:lnTo>
                  <a:pt x="526713" y="158812"/>
                </a:lnTo>
                <a:lnTo>
                  <a:pt x="573926" y="144348"/>
                </a:lnTo>
                <a:lnTo>
                  <a:pt x="622757" y="130468"/>
                </a:lnTo>
                <a:lnTo>
                  <a:pt x="673155" y="117191"/>
                </a:lnTo>
                <a:lnTo>
                  <a:pt x="725068" y="104532"/>
                </a:lnTo>
                <a:lnTo>
                  <a:pt x="778445" y="92510"/>
                </a:lnTo>
                <a:lnTo>
                  <a:pt x="833234" y="81140"/>
                </a:lnTo>
                <a:lnTo>
                  <a:pt x="889385" y="70440"/>
                </a:lnTo>
                <a:lnTo>
                  <a:pt x="946846" y="60426"/>
                </a:lnTo>
                <a:lnTo>
                  <a:pt x="1005565" y="51117"/>
                </a:lnTo>
                <a:lnTo>
                  <a:pt x="1065490" y="42527"/>
                </a:lnTo>
                <a:lnTo>
                  <a:pt x="1126572" y="34676"/>
                </a:lnTo>
                <a:lnTo>
                  <a:pt x="1188758" y="27579"/>
                </a:lnTo>
                <a:lnTo>
                  <a:pt x="1251997" y="21253"/>
                </a:lnTo>
                <a:lnTo>
                  <a:pt x="1316237" y="15716"/>
                </a:lnTo>
                <a:lnTo>
                  <a:pt x="1381427" y="10985"/>
                </a:lnTo>
                <a:lnTo>
                  <a:pt x="1447517" y="7075"/>
                </a:lnTo>
                <a:lnTo>
                  <a:pt x="1514453" y="4005"/>
                </a:lnTo>
                <a:lnTo>
                  <a:pt x="1582186" y="1791"/>
                </a:lnTo>
                <a:lnTo>
                  <a:pt x="1650663" y="450"/>
                </a:lnTo>
                <a:lnTo>
                  <a:pt x="1719833" y="0"/>
                </a:lnTo>
                <a:lnTo>
                  <a:pt x="1789004" y="450"/>
                </a:lnTo>
                <a:lnTo>
                  <a:pt x="1857481" y="1791"/>
                </a:lnTo>
                <a:lnTo>
                  <a:pt x="1925214" y="4005"/>
                </a:lnTo>
                <a:lnTo>
                  <a:pt x="1992150" y="7075"/>
                </a:lnTo>
                <a:lnTo>
                  <a:pt x="2058240" y="10985"/>
                </a:lnTo>
                <a:lnTo>
                  <a:pt x="2123430" y="15716"/>
                </a:lnTo>
                <a:lnTo>
                  <a:pt x="2187670" y="21253"/>
                </a:lnTo>
                <a:lnTo>
                  <a:pt x="2250909" y="27579"/>
                </a:lnTo>
                <a:lnTo>
                  <a:pt x="2313095" y="34676"/>
                </a:lnTo>
                <a:lnTo>
                  <a:pt x="2374177" y="42527"/>
                </a:lnTo>
                <a:lnTo>
                  <a:pt x="2434102" y="51117"/>
                </a:lnTo>
                <a:lnTo>
                  <a:pt x="2492821" y="60426"/>
                </a:lnTo>
                <a:lnTo>
                  <a:pt x="2550282" y="70440"/>
                </a:lnTo>
                <a:lnTo>
                  <a:pt x="2606433" y="81140"/>
                </a:lnTo>
                <a:lnTo>
                  <a:pt x="2661222" y="92510"/>
                </a:lnTo>
                <a:lnTo>
                  <a:pt x="2714599" y="104532"/>
                </a:lnTo>
                <a:lnTo>
                  <a:pt x="2766512" y="117191"/>
                </a:lnTo>
                <a:lnTo>
                  <a:pt x="2816910" y="130468"/>
                </a:lnTo>
                <a:lnTo>
                  <a:pt x="2865741" y="144348"/>
                </a:lnTo>
                <a:lnTo>
                  <a:pt x="2912954" y="158812"/>
                </a:lnTo>
                <a:lnTo>
                  <a:pt x="2958498" y="173845"/>
                </a:lnTo>
                <a:lnTo>
                  <a:pt x="3002321" y="189428"/>
                </a:lnTo>
                <a:lnTo>
                  <a:pt x="3044371" y="205546"/>
                </a:lnTo>
                <a:lnTo>
                  <a:pt x="3084598" y="222181"/>
                </a:lnTo>
                <a:lnTo>
                  <a:pt x="3122950" y="239316"/>
                </a:lnTo>
                <a:lnTo>
                  <a:pt x="3159376" y="256935"/>
                </a:lnTo>
                <a:lnTo>
                  <a:pt x="3193824" y="275020"/>
                </a:lnTo>
                <a:lnTo>
                  <a:pt x="3256582" y="312522"/>
                </a:lnTo>
                <a:lnTo>
                  <a:pt x="3310812" y="351685"/>
                </a:lnTo>
                <a:lnTo>
                  <a:pt x="3356104" y="392375"/>
                </a:lnTo>
                <a:lnTo>
                  <a:pt x="3392046" y="434456"/>
                </a:lnTo>
                <a:lnTo>
                  <a:pt x="3418229" y="477793"/>
                </a:lnTo>
                <a:lnTo>
                  <a:pt x="3434239" y="522249"/>
                </a:lnTo>
                <a:lnTo>
                  <a:pt x="3439667" y="567689"/>
                </a:lnTo>
                <a:lnTo>
                  <a:pt x="3438302" y="590524"/>
                </a:lnTo>
                <a:lnTo>
                  <a:pt x="3427531" y="635489"/>
                </a:lnTo>
                <a:lnTo>
                  <a:pt x="3406383" y="679403"/>
                </a:lnTo>
                <a:lnTo>
                  <a:pt x="3375270" y="722128"/>
                </a:lnTo>
                <a:lnTo>
                  <a:pt x="3334601" y="763531"/>
                </a:lnTo>
                <a:lnTo>
                  <a:pt x="3284789" y="803475"/>
                </a:lnTo>
                <a:lnTo>
                  <a:pt x="3226243" y="841824"/>
                </a:lnTo>
                <a:lnTo>
                  <a:pt x="3159376" y="878444"/>
                </a:lnTo>
                <a:lnTo>
                  <a:pt x="3122950" y="896063"/>
                </a:lnTo>
                <a:lnTo>
                  <a:pt x="3084598" y="913198"/>
                </a:lnTo>
                <a:lnTo>
                  <a:pt x="3044371" y="929833"/>
                </a:lnTo>
                <a:lnTo>
                  <a:pt x="3002321" y="945951"/>
                </a:lnTo>
                <a:lnTo>
                  <a:pt x="2958498" y="961534"/>
                </a:lnTo>
                <a:lnTo>
                  <a:pt x="2912954" y="976567"/>
                </a:lnTo>
                <a:lnTo>
                  <a:pt x="2865741" y="991031"/>
                </a:lnTo>
                <a:lnTo>
                  <a:pt x="2816910" y="1004911"/>
                </a:lnTo>
                <a:lnTo>
                  <a:pt x="2766512" y="1018188"/>
                </a:lnTo>
                <a:lnTo>
                  <a:pt x="2714599" y="1030847"/>
                </a:lnTo>
                <a:lnTo>
                  <a:pt x="2661222" y="1042869"/>
                </a:lnTo>
                <a:lnTo>
                  <a:pt x="2606433" y="1054239"/>
                </a:lnTo>
                <a:lnTo>
                  <a:pt x="2550282" y="1064939"/>
                </a:lnTo>
                <a:lnTo>
                  <a:pt x="2492821" y="1074953"/>
                </a:lnTo>
                <a:lnTo>
                  <a:pt x="2434102" y="1084262"/>
                </a:lnTo>
                <a:lnTo>
                  <a:pt x="2374177" y="1092852"/>
                </a:lnTo>
                <a:lnTo>
                  <a:pt x="2313095" y="1100703"/>
                </a:lnTo>
                <a:lnTo>
                  <a:pt x="2250909" y="1107800"/>
                </a:lnTo>
                <a:lnTo>
                  <a:pt x="2187670" y="1114126"/>
                </a:lnTo>
                <a:lnTo>
                  <a:pt x="2123430" y="1119663"/>
                </a:lnTo>
                <a:lnTo>
                  <a:pt x="2058240" y="1124394"/>
                </a:lnTo>
                <a:lnTo>
                  <a:pt x="1992150" y="1128304"/>
                </a:lnTo>
                <a:lnTo>
                  <a:pt x="1925214" y="1131374"/>
                </a:lnTo>
                <a:lnTo>
                  <a:pt x="1857481" y="1133588"/>
                </a:lnTo>
                <a:lnTo>
                  <a:pt x="1789004" y="1134929"/>
                </a:lnTo>
                <a:lnTo>
                  <a:pt x="1719833" y="1135379"/>
                </a:lnTo>
                <a:lnTo>
                  <a:pt x="1650663" y="1134929"/>
                </a:lnTo>
                <a:lnTo>
                  <a:pt x="1582186" y="1133588"/>
                </a:lnTo>
                <a:lnTo>
                  <a:pt x="1514453" y="1131374"/>
                </a:lnTo>
                <a:lnTo>
                  <a:pt x="1447517" y="1128304"/>
                </a:lnTo>
                <a:lnTo>
                  <a:pt x="1381427" y="1124394"/>
                </a:lnTo>
                <a:lnTo>
                  <a:pt x="1316237" y="1119663"/>
                </a:lnTo>
                <a:lnTo>
                  <a:pt x="1251997" y="1114126"/>
                </a:lnTo>
                <a:lnTo>
                  <a:pt x="1188758" y="1107800"/>
                </a:lnTo>
                <a:lnTo>
                  <a:pt x="1126572" y="1100703"/>
                </a:lnTo>
                <a:lnTo>
                  <a:pt x="1065490" y="1092852"/>
                </a:lnTo>
                <a:lnTo>
                  <a:pt x="1005565" y="1084262"/>
                </a:lnTo>
                <a:lnTo>
                  <a:pt x="946846" y="1074953"/>
                </a:lnTo>
                <a:lnTo>
                  <a:pt x="889385" y="1064939"/>
                </a:lnTo>
                <a:lnTo>
                  <a:pt x="833234" y="1054239"/>
                </a:lnTo>
                <a:lnTo>
                  <a:pt x="778445" y="1042869"/>
                </a:lnTo>
                <a:lnTo>
                  <a:pt x="725068" y="1030847"/>
                </a:lnTo>
                <a:lnTo>
                  <a:pt x="673155" y="1018188"/>
                </a:lnTo>
                <a:lnTo>
                  <a:pt x="622757" y="1004911"/>
                </a:lnTo>
                <a:lnTo>
                  <a:pt x="573926" y="991031"/>
                </a:lnTo>
                <a:lnTo>
                  <a:pt x="526713" y="976567"/>
                </a:lnTo>
                <a:lnTo>
                  <a:pt x="481169" y="961534"/>
                </a:lnTo>
                <a:lnTo>
                  <a:pt x="437346" y="945951"/>
                </a:lnTo>
                <a:lnTo>
                  <a:pt x="395296" y="929833"/>
                </a:lnTo>
                <a:lnTo>
                  <a:pt x="355069" y="913198"/>
                </a:lnTo>
                <a:lnTo>
                  <a:pt x="316717" y="896063"/>
                </a:lnTo>
                <a:lnTo>
                  <a:pt x="280291" y="878444"/>
                </a:lnTo>
                <a:lnTo>
                  <a:pt x="245843" y="860359"/>
                </a:lnTo>
                <a:lnTo>
                  <a:pt x="183085" y="822857"/>
                </a:lnTo>
                <a:lnTo>
                  <a:pt x="128855" y="783694"/>
                </a:lnTo>
                <a:lnTo>
                  <a:pt x="83563" y="743004"/>
                </a:lnTo>
                <a:lnTo>
                  <a:pt x="47621" y="700923"/>
                </a:lnTo>
                <a:lnTo>
                  <a:pt x="21438" y="657586"/>
                </a:lnTo>
                <a:lnTo>
                  <a:pt x="5428" y="613130"/>
                </a:lnTo>
                <a:lnTo>
                  <a:pt x="0" y="567689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1" name="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10355" y="1812035"/>
            <a:ext cx="1367027" cy="152247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8619" y="0"/>
            <a:ext cx="10661015" cy="1416050"/>
          </a:xfrm>
          <a:prstGeom prst="rect"/>
        </p:spPr>
        <p:txBody>
          <a:bodyPr wrap="square" lIns="0" tIns="95250" rIns="0" bIns="0" rtlCol="0" vert="horz">
            <a:spAutoFit/>
          </a:bodyPr>
          <a:lstStyle/>
          <a:p>
            <a:pPr marL="116205" marR="5080" indent="-104139">
              <a:lnSpc>
                <a:spcPts val="5190"/>
              </a:lnSpc>
              <a:spcBef>
                <a:spcPts val="750"/>
              </a:spcBef>
            </a:pPr>
            <a:r>
              <a:rPr dirty="0" spc="-45"/>
              <a:t>Assurer</a:t>
            </a:r>
            <a:r>
              <a:rPr dirty="0" spc="-85"/>
              <a:t> </a:t>
            </a:r>
            <a:r>
              <a:rPr dirty="0" spc="-30"/>
              <a:t>une</a:t>
            </a:r>
            <a:r>
              <a:rPr dirty="0" spc="-85"/>
              <a:t> </a:t>
            </a:r>
            <a:r>
              <a:rPr dirty="0" spc="-40"/>
              <a:t>transition</a:t>
            </a:r>
            <a:r>
              <a:rPr dirty="0" spc="-105"/>
              <a:t> </a:t>
            </a:r>
            <a:r>
              <a:rPr dirty="0" spc="-50"/>
              <a:t>entre</a:t>
            </a:r>
            <a:r>
              <a:rPr dirty="0" spc="-110"/>
              <a:t> </a:t>
            </a:r>
            <a:r>
              <a:rPr dirty="0" spc="-45"/>
              <a:t>l’élaboration</a:t>
            </a:r>
            <a:r>
              <a:rPr dirty="0" spc="-110"/>
              <a:t> </a:t>
            </a:r>
            <a:r>
              <a:rPr dirty="0" spc="-20"/>
              <a:t>de </a:t>
            </a:r>
            <a:r>
              <a:rPr dirty="0" spc="-1070"/>
              <a:t> </a:t>
            </a:r>
            <a:r>
              <a:rPr dirty="0" spc="-155"/>
              <a:t>l’ABC</a:t>
            </a:r>
            <a:r>
              <a:rPr dirty="0" spc="-110"/>
              <a:t> </a:t>
            </a:r>
            <a:r>
              <a:rPr dirty="0" spc="-30"/>
              <a:t>et</a:t>
            </a:r>
            <a:r>
              <a:rPr dirty="0" spc="-80"/>
              <a:t> </a:t>
            </a:r>
            <a:r>
              <a:rPr dirty="0" spc="-25"/>
              <a:t>celle</a:t>
            </a:r>
            <a:r>
              <a:rPr dirty="0" spc="-120"/>
              <a:t> </a:t>
            </a:r>
            <a:r>
              <a:rPr dirty="0" spc="-20"/>
              <a:t>de</a:t>
            </a:r>
            <a:r>
              <a:rPr dirty="0" spc="-95"/>
              <a:t> </a:t>
            </a:r>
            <a:r>
              <a:rPr dirty="0" spc="-10"/>
              <a:t>sa</a:t>
            </a:r>
            <a:r>
              <a:rPr dirty="0" spc="-90"/>
              <a:t> </a:t>
            </a:r>
            <a:r>
              <a:rPr dirty="0" spc="-25"/>
              <a:t>mise</a:t>
            </a:r>
            <a:r>
              <a:rPr dirty="0" spc="-105"/>
              <a:t> </a:t>
            </a:r>
            <a:r>
              <a:rPr dirty="0" spc="-20"/>
              <a:t>en</a:t>
            </a:r>
            <a:r>
              <a:rPr dirty="0" spc="-90"/>
              <a:t> </a:t>
            </a:r>
            <a:r>
              <a:rPr dirty="0" spc="-50"/>
              <a:t>œuvre/son</a:t>
            </a:r>
            <a:r>
              <a:rPr dirty="0" spc="-105"/>
              <a:t> </a:t>
            </a:r>
            <a:r>
              <a:rPr dirty="0" spc="-25"/>
              <a:t>suivi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1750" y="1310386"/>
            <a:ext cx="2687320" cy="2754630"/>
            <a:chOff x="31750" y="1310386"/>
            <a:chExt cx="2687320" cy="27546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7659" y="2406396"/>
              <a:ext cx="1908048" cy="165811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1910" y="1320546"/>
              <a:ext cx="2667000" cy="1435735"/>
            </a:xfrm>
            <a:custGeom>
              <a:avLst/>
              <a:gdLst/>
              <a:ahLst/>
              <a:cxnLst/>
              <a:rect l="l" t="t" r="r" b="b"/>
              <a:pathLst>
                <a:path w="2667000" h="1435735">
                  <a:moveTo>
                    <a:pt x="1415288" y="288543"/>
                  </a:moveTo>
                  <a:lnTo>
                    <a:pt x="1826133" y="0"/>
                  </a:lnTo>
                  <a:lnTo>
                    <a:pt x="1793494" y="383920"/>
                  </a:lnTo>
                  <a:lnTo>
                    <a:pt x="2223389" y="210819"/>
                  </a:lnTo>
                  <a:lnTo>
                    <a:pt x="2022475" y="434086"/>
                  </a:lnTo>
                  <a:lnTo>
                    <a:pt x="2667000" y="441705"/>
                  </a:lnTo>
                  <a:lnTo>
                    <a:pt x="2097151" y="624839"/>
                  </a:lnTo>
                  <a:lnTo>
                    <a:pt x="2255773" y="750315"/>
                  </a:lnTo>
                  <a:lnTo>
                    <a:pt x="2022475" y="818133"/>
                  </a:lnTo>
                  <a:lnTo>
                    <a:pt x="2330831" y="1038987"/>
                  </a:lnTo>
                  <a:lnTo>
                    <a:pt x="1807590" y="953769"/>
                  </a:lnTo>
                  <a:lnTo>
                    <a:pt x="1844928" y="1154429"/>
                  </a:lnTo>
                  <a:lnTo>
                    <a:pt x="1503934" y="1059052"/>
                  </a:lnTo>
                  <a:lnTo>
                    <a:pt x="1433703" y="1252346"/>
                  </a:lnTo>
                  <a:lnTo>
                    <a:pt x="1218920" y="1154429"/>
                  </a:lnTo>
                  <a:lnTo>
                    <a:pt x="1074204" y="1310131"/>
                  </a:lnTo>
                  <a:lnTo>
                    <a:pt x="929373" y="1204594"/>
                  </a:lnTo>
                  <a:lnTo>
                    <a:pt x="607110" y="1435607"/>
                  </a:lnTo>
                  <a:lnTo>
                    <a:pt x="593280" y="1212341"/>
                  </a:lnTo>
                  <a:lnTo>
                    <a:pt x="158661" y="1184655"/>
                  </a:lnTo>
                  <a:lnTo>
                    <a:pt x="411162" y="1021588"/>
                  </a:lnTo>
                  <a:lnTo>
                    <a:pt x="0" y="855852"/>
                  </a:lnTo>
                  <a:lnTo>
                    <a:pt x="485863" y="770381"/>
                  </a:lnTo>
                  <a:lnTo>
                    <a:pt x="144703" y="549655"/>
                  </a:lnTo>
                  <a:lnTo>
                    <a:pt x="663295" y="519556"/>
                  </a:lnTo>
                  <a:lnTo>
                    <a:pt x="555866" y="240918"/>
                  </a:lnTo>
                  <a:lnTo>
                    <a:pt x="1055687" y="424179"/>
                  </a:lnTo>
                  <a:lnTo>
                    <a:pt x="1200391" y="125475"/>
                  </a:lnTo>
                  <a:lnTo>
                    <a:pt x="1415288" y="288543"/>
                  </a:lnTo>
                  <a:close/>
                </a:path>
              </a:pathLst>
            </a:custGeom>
            <a:ln w="19812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816660" y="1802638"/>
            <a:ext cx="814705" cy="4527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54635" marR="5080" indent="-24257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latin typeface="Calibri"/>
                <a:cs typeface="Calibri"/>
              </a:rPr>
              <a:t>Ani</a:t>
            </a:r>
            <a:r>
              <a:rPr dirty="0" sz="1400" spc="-5" b="1">
                <a:latin typeface="Calibri"/>
                <a:cs typeface="Calibri"/>
              </a:rPr>
              <a:t>m</a:t>
            </a:r>
            <a:r>
              <a:rPr dirty="0" sz="1400" spc="-15" b="1">
                <a:latin typeface="Calibri"/>
                <a:cs typeface="Calibri"/>
              </a:rPr>
              <a:t>a</a:t>
            </a:r>
            <a:r>
              <a:rPr dirty="0" sz="1400" spc="-10" b="1">
                <a:latin typeface="Calibri"/>
                <a:cs typeface="Calibri"/>
              </a:rPr>
              <a:t>t</a:t>
            </a:r>
            <a:r>
              <a:rPr dirty="0" sz="1400" spc="-5" b="1">
                <a:latin typeface="Calibri"/>
                <a:cs typeface="Calibri"/>
              </a:rPr>
              <a:t>eur  </a:t>
            </a:r>
            <a:r>
              <a:rPr dirty="0" sz="1400" b="1">
                <a:latin typeface="Calibri"/>
                <a:cs typeface="Calibri"/>
              </a:rPr>
              <a:t>ABC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7659" y="4582667"/>
            <a:ext cx="4463796" cy="227533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832205" y="4181602"/>
            <a:ext cx="19373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libri"/>
                <a:cs typeface="Calibri"/>
              </a:rPr>
              <a:t>Productions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50">
                <a:latin typeface="Calibri"/>
                <a:cs typeface="Calibri"/>
              </a:rPr>
              <a:t>l’ABC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56476" y="1338072"/>
            <a:ext cx="3758183" cy="2182367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042404" y="1374647"/>
            <a:ext cx="1614170" cy="73914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34925" rIns="0" bIns="0" rtlCol="0" vert="horz">
            <a:spAutoFit/>
          </a:bodyPr>
          <a:lstStyle/>
          <a:p>
            <a:pPr marL="91440" marR="219075">
              <a:lnSpc>
                <a:spcPct val="100000"/>
              </a:lnSpc>
              <a:spcBef>
                <a:spcPts val="275"/>
              </a:spcBef>
            </a:pPr>
            <a:r>
              <a:rPr dirty="0" sz="1400" spc="-100">
                <a:latin typeface="Calibri"/>
                <a:cs typeface="Calibri"/>
              </a:rPr>
              <a:t>L</a:t>
            </a:r>
            <a:r>
              <a:rPr dirty="0" sz="1400" spc="-185">
                <a:latin typeface="Calibri"/>
                <a:cs typeface="Calibri"/>
              </a:rPr>
              <a:t>’</a:t>
            </a:r>
            <a:r>
              <a:rPr dirty="0" sz="1400">
                <a:latin typeface="Calibri"/>
                <a:cs typeface="Calibri"/>
              </a:rPr>
              <a:t>A</a:t>
            </a:r>
            <a:r>
              <a:rPr dirty="0" sz="1400" spc="5">
                <a:latin typeface="Calibri"/>
                <a:cs typeface="Calibri"/>
              </a:rPr>
              <a:t>B</a:t>
            </a:r>
            <a:r>
              <a:rPr dirty="0" sz="1400">
                <a:latin typeface="Calibri"/>
                <a:cs typeface="Calibri"/>
              </a:rPr>
              <a:t>C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?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L</a:t>
            </a:r>
            <a:r>
              <a:rPr dirty="0" sz="1400">
                <a:latin typeface="Calibri"/>
                <a:cs typeface="Calibri"/>
              </a:rPr>
              <a:t>e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ch</a:t>
            </a:r>
            <a:r>
              <a:rPr dirty="0" sz="1400">
                <a:latin typeface="Calibri"/>
                <a:cs typeface="Calibri"/>
              </a:rPr>
              <a:t>a</a:t>
            </a:r>
            <a:r>
              <a:rPr dirty="0" sz="1400" spc="-25">
                <a:latin typeface="Calibri"/>
                <a:cs typeface="Calibri"/>
              </a:rPr>
              <a:t>r</a:t>
            </a:r>
            <a:r>
              <a:rPr dirty="0" sz="1400" spc="-15">
                <a:latin typeface="Calibri"/>
                <a:cs typeface="Calibri"/>
              </a:rPr>
              <a:t>g</a:t>
            </a:r>
            <a:r>
              <a:rPr dirty="0" sz="1400">
                <a:latin typeface="Calibri"/>
                <a:cs typeface="Calibri"/>
              </a:rPr>
              <a:t>é  </a:t>
            </a:r>
            <a:r>
              <a:rPr dirty="0" sz="1400" spc="-5">
                <a:latin typeface="Calibri"/>
                <a:cs typeface="Calibri"/>
              </a:rPr>
              <a:t>de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mission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dû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le </a:t>
            </a:r>
            <a:r>
              <a:rPr dirty="0" sz="1400" spc="-30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ranger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par</a:t>
            </a:r>
            <a:r>
              <a:rPr dirty="0" sz="1400">
                <a:latin typeface="Calibri"/>
                <a:cs typeface="Calibri"/>
              </a:rPr>
              <a:t> là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626352" y="3675888"/>
            <a:ext cx="3964304" cy="3182620"/>
            <a:chOff x="6626352" y="3675888"/>
            <a:chExt cx="3964304" cy="3182620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26352" y="3675905"/>
              <a:ext cx="3963909" cy="3182091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982712" y="3675888"/>
              <a:ext cx="1515110" cy="646430"/>
            </a:xfrm>
            <a:custGeom>
              <a:avLst/>
              <a:gdLst/>
              <a:ahLst/>
              <a:cxnLst/>
              <a:rect l="l" t="t" r="r" b="b"/>
              <a:pathLst>
                <a:path w="1515109" h="646429">
                  <a:moveTo>
                    <a:pt x="1514855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1514855" y="646176"/>
                  </a:lnTo>
                  <a:lnTo>
                    <a:pt x="15148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8062086" y="3870197"/>
            <a:ext cx="11195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MV Boli"/>
                <a:cs typeface="MV Boli"/>
              </a:rPr>
              <a:t>les</a:t>
            </a:r>
            <a:r>
              <a:rPr dirty="0" sz="1200" spc="-95">
                <a:latin typeface="MV Boli"/>
                <a:cs typeface="MV Boli"/>
              </a:rPr>
              <a:t> </a:t>
            </a:r>
            <a:r>
              <a:rPr dirty="0" sz="1200" spc="-5">
                <a:latin typeface="MV Boli"/>
                <a:cs typeface="MV Boli"/>
              </a:rPr>
              <a:t>résultats</a:t>
            </a:r>
            <a:r>
              <a:rPr dirty="0" sz="1200" spc="-95">
                <a:latin typeface="MV Boli"/>
                <a:cs typeface="MV Boli"/>
              </a:rPr>
              <a:t> </a:t>
            </a:r>
            <a:r>
              <a:rPr dirty="0" sz="1200">
                <a:latin typeface="MV Boli"/>
                <a:cs typeface="MV Boli"/>
              </a:rPr>
              <a:t>de</a:t>
            </a:r>
            <a:endParaRPr sz="1200">
              <a:latin typeface="MV Boli"/>
              <a:cs typeface="MV Bol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062086" y="4052773"/>
            <a:ext cx="40576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5">
                <a:latin typeface="MV Boli"/>
                <a:cs typeface="MV Boli"/>
              </a:rPr>
              <a:t>l’</a:t>
            </a:r>
            <a:r>
              <a:rPr dirty="0" sz="1200" spc="-15">
                <a:latin typeface="MV Boli"/>
                <a:cs typeface="MV Boli"/>
              </a:rPr>
              <a:t>A</a:t>
            </a:r>
            <a:r>
              <a:rPr dirty="0" sz="1200" spc="-20">
                <a:latin typeface="MV Boli"/>
                <a:cs typeface="MV Boli"/>
              </a:rPr>
              <a:t>B</a:t>
            </a:r>
            <a:r>
              <a:rPr dirty="0" sz="1200">
                <a:latin typeface="MV Boli"/>
                <a:cs typeface="MV Boli"/>
              </a:rPr>
              <a:t>C</a:t>
            </a:r>
            <a:endParaRPr sz="1200">
              <a:latin typeface="MV Boli"/>
              <a:cs typeface="MV Bol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349740" y="3747515"/>
            <a:ext cx="2304415" cy="830580"/>
          </a:xfrm>
          <a:custGeom>
            <a:avLst/>
            <a:gdLst/>
            <a:ahLst/>
            <a:cxnLst/>
            <a:rect l="l" t="t" r="r" b="b"/>
            <a:pathLst>
              <a:path w="2304415" h="830579">
                <a:moveTo>
                  <a:pt x="2304288" y="0"/>
                </a:moveTo>
                <a:lnTo>
                  <a:pt x="0" y="0"/>
                </a:lnTo>
                <a:lnTo>
                  <a:pt x="0" y="830580"/>
                </a:lnTo>
                <a:lnTo>
                  <a:pt x="2304288" y="830580"/>
                </a:lnTo>
                <a:lnTo>
                  <a:pt x="23042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8036686" y="3758565"/>
            <a:ext cx="3479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25462" sz="1800">
                <a:latin typeface="MV Boli"/>
                <a:cs typeface="MV Boli"/>
              </a:rPr>
              <a:t>De</a:t>
            </a:r>
            <a:r>
              <a:rPr dirty="0" baseline="25462" sz="1800" spc="-82">
                <a:latin typeface="MV Boli"/>
                <a:cs typeface="MV Boli"/>
              </a:rPr>
              <a:t> </a:t>
            </a:r>
            <a:r>
              <a:rPr dirty="0" baseline="25462" sz="1800" spc="-7">
                <a:latin typeface="MV Boli"/>
                <a:cs typeface="MV Boli"/>
              </a:rPr>
              <a:t>vous</a:t>
            </a:r>
            <a:r>
              <a:rPr dirty="0" baseline="25462" sz="1800" spc="-112">
                <a:latin typeface="MV Boli"/>
                <a:cs typeface="MV Boli"/>
              </a:rPr>
              <a:t> </a:t>
            </a:r>
            <a:r>
              <a:rPr dirty="0" baseline="25462" sz="1800" spc="-7">
                <a:latin typeface="MV Boli"/>
                <a:cs typeface="MV Boli"/>
              </a:rPr>
              <a:t>présenter</a:t>
            </a:r>
            <a:r>
              <a:rPr dirty="0" baseline="25462" sz="1800" spc="82">
                <a:latin typeface="MV Boli"/>
                <a:cs typeface="MV Boli"/>
              </a:rPr>
              <a:t> </a:t>
            </a:r>
            <a:r>
              <a:rPr dirty="0" sz="1200">
                <a:latin typeface="MV Boli"/>
                <a:cs typeface="MV Boli"/>
              </a:rPr>
              <a:t>Et</a:t>
            </a:r>
            <a:r>
              <a:rPr dirty="0" sz="1200" spc="-55">
                <a:latin typeface="MV Boli"/>
                <a:cs typeface="MV Boli"/>
              </a:rPr>
              <a:t> </a:t>
            </a:r>
            <a:r>
              <a:rPr dirty="0" sz="1200">
                <a:latin typeface="MV Boli"/>
                <a:cs typeface="MV Boli"/>
              </a:rPr>
              <a:t>aussi</a:t>
            </a:r>
            <a:r>
              <a:rPr dirty="0" sz="1200" spc="-55">
                <a:latin typeface="MV Boli"/>
                <a:cs typeface="MV Boli"/>
              </a:rPr>
              <a:t> </a:t>
            </a:r>
            <a:r>
              <a:rPr dirty="0" sz="1200">
                <a:latin typeface="MV Boli"/>
                <a:cs typeface="MV Boli"/>
              </a:rPr>
              <a:t>de</a:t>
            </a:r>
            <a:r>
              <a:rPr dirty="0" sz="1200" spc="-55">
                <a:latin typeface="MV Boli"/>
                <a:cs typeface="MV Boli"/>
              </a:rPr>
              <a:t> </a:t>
            </a:r>
            <a:r>
              <a:rPr dirty="0" sz="1200" spc="-5">
                <a:latin typeface="MV Boli"/>
                <a:cs typeface="MV Boli"/>
              </a:rPr>
              <a:t>définir</a:t>
            </a:r>
            <a:r>
              <a:rPr dirty="0" sz="1200" spc="-65">
                <a:latin typeface="MV Boli"/>
                <a:cs typeface="MV Boli"/>
              </a:rPr>
              <a:t> </a:t>
            </a:r>
            <a:r>
              <a:rPr dirty="0" sz="1200">
                <a:latin typeface="MV Boli"/>
                <a:cs typeface="MV Boli"/>
              </a:rPr>
              <a:t>qui</a:t>
            </a:r>
            <a:r>
              <a:rPr dirty="0" sz="1200" spc="-55">
                <a:latin typeface="MV Boli"/>
                <a:cs typeface="MV Boli"/>
              </a:rPr>
              <a:t> </a:t>
            </a:r>
            <a:r>
              <a:rPr dirty="0" sz="1200" spc="-5">
                <a:latin typeface="MV Boli"/>
                <a:cs typeface="MV Boli"/>
              </a:rPr>
              <a:t>prend</a:t>
            </a:r>
            <a:endParaRPr sz="1200">
              <a:latin typeface="MV Boli"/>
              <a:cs typeface="MV Bol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429750" y="3941445"/>
            <a:ext cx="21113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MV Boli"/>
                <a:cs typeface="MV Boli"/>
              </a:rPr>
              <a:t>le</a:t>
            </a:r>
            <a:r>
              <a:rPr dirty="0" sz="1200" spc="-35">
                <a:latin typeface="MV Boli"/>
                <a:cs typeface="MV Boli"/>
              </a:rPr>
              <a:t> </a:t>
            </a:r>
            <a:r>
              <a:rPr dirty="0" sz="1200" spc="-5">
                <a:latin typeface="MV Boli"/>
                <a:cs typeface="MV Boli"/>
              </a:rPr>
              <a:t>relais</a:t>
            </a:r>
            <a:r>
              <a:rPr dirty="0" sz="1200" spc="-60">
                <a:latin typeface="MV Boli"/>
                <a:cs typeface="MV Boli"/>
              </a:rPr>
              <a:t> </a:t>
            </a:r>
            <a:r>
              <a:rPr dirty="0" sz="1200" spc="-10">
                <a:latin typeface="MV Boli"/>
                <a:cs typeface="MV Boli"/>
              </a:rPr>
              <a:t>maintenant</a:t>
            </a:r>
            <a:r>
              <a:rPr dirty="0" sz="1200" spc="-65">
                <a:latin typeface="MV Boli"/>
                <a:cs typeface="MV Boli"/>
              </a:rPr>
              <a:t> </a:t>
            </a:r>
            <a:r>
              <a:rPr dirty="0" sz="1200" spc="-5">
                <a:latin typeface="MV Boli"/>
                <a:cs typeface="MV Boli"/>
              </a:rPr>
              <a:t>pour</a:t>
            </a:r>
            <a:r>
              <a:rPr dirty="0" sz="1200" spc="-60">
                <a:latin typeface="MV Boli"/>
                <a:cs typeface="MV Boli"/>
              </a:rPr>
              <a:t> </a:t>
            </a:r>
            <a:r>
              <a:rPr dirty="0" sz="1200">
                <a:latin typeface="MV Boli"/>
                <a:cs typeface="MV Boli"/>
              </a:rPr>
              <a:t>son</a:t>
            </a:r>
            <a:endParaRPr sz="1200">
              <a:latin typeface="MV Boli"/>
              <a:cs typeface="MV Bol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429750" y="4124325"/>
            <a:ext cx="21069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MV Boli"/>
                <a:cs typeface="MV Boli"/>
              </a:rPr>
              <a:t>utilisation</a:t>
            </a:r>
            <a:r>
              <a:rPr dirty="0" sz="1200" spc="-85">
                <a:latin typeface="MV Boli"/>
                <a:cs typeface="MV Boli"/>
              </a:rPr>
              <a:t> </a:t>
            </a:r>
            <a:r>
              <a:rPr dirty="0" sz="1200" spc="-5">
                <a:latin typeface="MV Boli"/>
                <a:cs typeface="MV Boli"/>
              </a:rPr>
              <a:t>pour</a:t>
            </a:r>
            <a:r>
              <a:rPr dirty="0" sz="1200" spc="-70">
                <a:latin typeface="MV Boli"/>
                <a:cs typeface="MV Boli"/>
              </a:rPr>
              <a:t> </a:t>
            </a:r>
            <a:r>
              <a:rPr dirty="0" sz="1200">
                <a:latin typeface="MV Boli"/>
                <a:cs typeface="MV Boli"/>
              </a:rPr>
              <a:t>la</a:t>
            </a:r>
            <a:r>
              <a:rPr dirty="0" sz="1200" spc="-50">
                <a:latin typeface="MV Boli"/>
                <a:cs typeface="MV Boli"/>
              </a:rPr>
              <a:t> </a:t>
            </a:r>
            <a:r>
              <a:rPr dirty="0" sz="1200" spc="-5">
                <a:latin typeface="MV Boli"/>
                <a:cs typeface="MV Boli"/>
              </a:rPr>
              <a:t>révision</a:t>
            </a:r>
            <a:r>
              <a:rPr dirty="0" sz="1200" spc="-85">
                <a:latin typeface="MV Boli"/>
                <a:cs typeface="MV Boli"/>
              </a:rPr>
              <a:t> </a:t>
            </a:r>
            <a:r>
              <a:rPr dirty="0" sz="1200">
                <a:latin typeface="MV Boli"/>
                <a:cs typeface="MV Boli"/>
              </a:rPr>
              <a:t>du</a:t>
            </a:r>
            <a:endParaRPr sz="1200">
              <a:latin typeface="MV Boli"/>
              <a:cs typeface="MV Bol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429750" y="4307204"/>
            <a:ext cx="3251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MV Boli"/>
                <a:cs typeface="MV Boli"/>
              </a:rPr>
              <a:t>PLU</a:t>
            </a:r>
            <a:endParaRPr sz="1200">
              <a:latin typeface="MV Boli"/>
              <a:cs typeface="MV Bol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759836" y="2132202"/>
            <a:ext cx="3968750" cy="2931160"/>
            <a:chOff x="2759836" y="2132202"/>
            <a:chExt cx="3968750" cy="2931160"/>
          </a:xfrm>
        </p:grpSpPr>
        <p:sp>
          <p:nvSpPr>
            <p:cNvPr id="22" name="object 22"/>
            <p:cNvSpPr/>
            <p:nvPr/>
          </p:nvSpPr>
          <p:spPr>
            <a:xfrm>
              <a:off x="2761106" y="2132202"/>
              <a:ext cx="3967479" cy="1276350"/>
            </a:xfrm>
            <a:custGeom>
              <a:avLst/>
              <a:gdLst/>
              <a:ahLst/>
              <a:cxnLst/>
              <a:rect l="l" t="t" r="r" b="b"/>
              <a:pathLst>
                <a:path w="3967479" h="1276350">
                  <a:moveTo>
                    <a:pt x="145542" y="1194054"/>
                  </a:moveTo>
                  <a:lnTo>
                    <a:pt x="0" y="1239520"/>
                  </a:lnTo>
                  <a:lnTo>
                    <a:pt x="11430" y="1275969"/>
                  </a:lnTo>
                  <a:lnTo>
                    <a:pt x="156844" y="1230502"/>
                  </a:lnTo>
                  <a:lnTo>
                    <a:pt x="145542" y="1194054"/>
                  </a:lnTo>
                  <a:close/>
                </a:path>
                <a:path w="3967479" h="1276350">
                  <a:moveTo>
                    <a:pt x="290956" y="1148714"/>
                  </a:moveTo>
                  <a:lnTo>
                    <a:pt x="254635" y="1160018"/>
                  </a:lnTo>
                  <a:lnTo>
                    <a:pt x="265938" y="1196467"/>
                  </a:lnTo>
                  <a:lnTo>
                    <a:pt x="302387" y="1185037"/>
                  </a:lnTo>
                  <a:lnTo>
                    <a:pt x="290956" y="1148714"/>
                  </a:lnTo>
                  <a:close/>
                </a:path>
                <a:path w="3967479" h="1276350">
                  <a:moveTo>
                    <a:pt x="545592" y="1069213"/>
                  </a:moveTo>
                  <a:lnTo>
                    <a:pt x="400050" y="1114552"/>
                  </a:lnTo>
                  <a:lnTo>
                    <a:pt x="411480" y="1151001"/>
                  </a:lnTo>
                  <a:lnTo>
                    <a:pt x="556894" y="1105535"/>
                  </a:lnTo>
                  <a:lnTo>
                    <a:pt x="545592" y="1069213"/>
                  </a:lnTo>
                  <a:close/>
                </a:path>
                <a:path w="3967479" h="1276350">
                  <a:moveTo>
                    <a:pt x="691007" y="1023747"/>
                  </a:moveTo>
                  <a:lnTo>
                    <a:pt x="654684" y="1035050"/>
                  </a:lnTo>
                  <a:lnTo>
                    <a:pt x="665988" y="1071499"/>
                  </a:lnTo>
                  <a:lnTo>
                    <a:pt x="702309" y="1060069"/>
                  </a:lnTo>
                  <a:lnTo>
                    <a:pt x="691007" y="1023747"/>
                  </a:lnTo>
                  <a:close/>
                </a:path>
                <a:path w="3967479" h="1276350">
                  <a:moveTo>
                    <a:pt x="945642" y="944245"/>
                  </a:moveTo>
                  <a:lnTo>
                    <a:pt x="800100" y="989711"/>
                  </a:lnTo>
                  <a:lnTo>
                    <a:pt x="811530" y="1026033"/>
                  </a:lnTo>
                  <a:lnTo>
                    <a:pt x="956944" y="980567"/>
                  </a:lnTo>
                  <a:lnTo>
                    <a:pt x="945642" y="944245"/>
                  </a:lnTo>
                  <a:close/>
                </a:path>
                <a:path w="3967479" h="1276350">
                  <a:moveTo>
                    <a:pt x="1091057" y="898779"/>
                  </a:moveTo>
                  <a:lnTo>
                    <a:pt x="1054734" y="910082"/>
                  </a:lnTo>
                  <a:lnTo>
                    <a:pt x="1066038" y="946531"/>
                  </a:lnTo>
                  <a:lnTo>
                    <a:pt x="1102359" y="935101"/>
                  </a:lnTo>
                  <a:lnTo>
                    <a:pt x="1091057" y="898779"/>
                  </a:lnTo>
                  <a:close/>
                </a:path>
                <a:path w="3967479" h="1276350">
                  <a:moveTo>
                    <a:pt x="1345565" y="819276"/>
                  </a:moveTo>
                  <a:lnTo>
                    <a:pt x="1200150" y="864743"/>
                  </a:lnTo>
                  <a:lnTo>
                    <a:pt x="1211453" y="901064"/>
                  </a:lnTo>
                  <a:lnTo>
                    <a:pt x="1356995" y="855599"/>
                  </a:lnTo>
                  <a:lnTo>
                    <a:pt x="1345565" y="819276"/>
                  </a:lnTo>
                  <a:close/>
                </a:path>
                <a:path w="3967479" h="1276350">
                  <a:moveTo>
                    <a:pt x="1491107" y="773811"/>
                  </a:moveTo>
                  <a:lnTo>
                    <a:pt x="1454784" y="785241"/>
                  </a:lnTo>
                  <a:lnTo>
                    <a:pt x="1466088" y="821563"/>
                  </a:lnTo>
                  <a:lnTo>
                    <a:pt x="1502409" y="810133"/>
                  </a:lnTo>
                  <a:lnTo>
                    <a:pt x="1491107" y="773811"/>
                  </a:lnTo>
                  <a:close/>
                </a:path>
                <a:path w="3967479" h="1276350">
                  <a:moveTo>
                    <a:pt x="1745615" y="694309"/>
                  </a:moveTo>
                  <a:lnTo>
                    <a:pt x="1600200" y="739775"/>
                  </a:lnTo>
                  <a:lnTo>
                    <a:pt x="1611503" y="776097"/>
                  </a:lnTo>
                  <a:lnTo>
                    <a:pt x="1757045" y="730631"/>
                  </a:lnTo>
                  <a:lnTo>
                    <a:pt x="1745615" y="694309"/>
                  </a:lnTo>
                  <a:close/>
                </a:path>
                <a:path w="3967479" h="1276350">
                  <a:moveTo>
                    <a:pt x="1891157" y="648843"/>
                  </a:moveTo>
                  <a:lnTo>
                    <a:pt x="1854708" y="660273"/>
                  </a:lnTo>
                  <a:lnTo>
                    <a:pt x="1866138" y="696595"/>
                  </a:lnTo>
                  <a:lnTo>
                    <a:pt x="1902459" y="685292"/>
                  </a:lnTo>
                  <a:lnTo>
                    <a:pt x="1891157" y="648843"/>
                  </a:lnTo>
                  <a:close/>
                </a:path>
                <a:path w="3967479" h="1276350">
                  <a:moveTo>
                    <a:pt x="2145665" y="569341"/>
                  </a:moveTo>
                  <a:lnTo>
                    <a:pt x="2000250" y="614807"/>
                  </a:lnTo>
                  <a:lnTo>
                    <a:pt x="2011553" y="651129"/>
                  </a:lnTo>
                  <a:lnTo>
                    <a:pt x="2157095" y="605663"/>
                  </a:lnTo>
                  <a:lnTo>
                    <a:pt x="2145665" y="569341"/>
                  </a:lnTo>
                  <a:close/>
                </a:path>
                <a:path w="3967479" h="1276350">
                  <a:moveTo>
                    <a:pt x="2291207" y="523875"/>
                  </a:moveTo>
                  <a:lnTo>
                    <a:pt x="2254758" y="535305"/>
                  </a:lnTo>
                  <a:lnTo>
                    <a:pt x="2266188" y="571626"/>
                  </a:lnTo>
                  <a:lnTo>
                    <a:pt x="2302510" y="560324"/>
                  </a:lnTo>
                  <a:lnTo>
                    <a:pt x="2291207" y="523875"/>
                  </a:lnTo>
                  <a:close/>
                </a:path>
                <a:path w="3967479" h="1276350">
                  <a:moveTo>
                    <a:pt x="2545715" y="444373"/>
                  </a:moveTo>
                  <a:lnTo>
                    <a:pt x="2400300" y="489838"/>
                  </a:lnTo>
                  <a:lnTo>
                    <a:pt x="2411603" y="526161"/>
                  </a:lnTo>
                  <a:lnTo>
                    <a:pt x="2557145" y="480822"/>
                  </a:lnTo>
                  <a:lnTo>
                    <a:pt x="2545715" y="444373"/>
                  </a:lnTo>
                  <a:close/>
                </a:path>
                <a:path w="3967479" h="1276350">
                  <a:moveTo>
                    <a:pt x="2691257" y="398907"/>
                  </a:moveTo>
                  <a:lnTo>
                    <a:pt x="2654808" y="410337"/>
                  </a:lnTo>
                  <a:lnTo>
                    <a:pt x="2666238" y="446659"/>
                  </a:lnTo>
                  <a:lnTo>
                    <a:pt x="2702560" y="435356"/>
                  </a:lnTo>
                  <a:lnTo>
                    <a:pt x="2691257" y="398907"/>
                  </a:lnTo>
                  <a:close/>
                </a:path>
                <a:path w="3967479" h="1276350">
                  <a:moveTo>
                    <a:pt x="2945765" y="319405"/>
                  </a:moveTo>
                  <a:lnTo>
                    <a:pt x="2800350" y="364871"/>
                  </a:lnTo>
                  <a:lnTo>
                    <a:pt x="2811653" y="401193"/>
                  </a:lnTo>
                  <a:lnTo>
                    <a:pt x="2957195" y="355854"/>
                  </a:lnTo>
                  <a:lnTo>
                    <a:pt x="2945765" y="319405"/>
                  </a:lnTo>
                  <a:close/>
                </a:path>
                <a:path w="3967479" h="1276350">
                  <a:moveTo>
                    <a:pt x="3091307" y="274066"/>
                  </a:moveTo>
                  <a:lnTo>
                    <a:pt x="3054858" y="285369"/>
                  </a:lnTo>
                  <a:lnTo>
                    <a:pt x="3066288" y="321691"/>
                  </a:lnTo>
                  <a:lnTo>
                    <a:pt x="3102610" y="310388"/>
                  </a:lnTo>
                  <a:lnTo>
                    <a:pt x="3091307" y="274066"/>
                  </a:lnTo>
                  <a:close/>
                </a:path>
                <a:path w="3967479" h="1276350">
                  <a:moveTo>
                    <a:pt x="3345815" y="194437"/>
                  </a:moveTo>
                  <a:lnTo>
                    <a:pt x="3200400" y="239902"/>
                  </a:lnTo>
                  <a:lnTo>
                    <a:pt x="3211703" y="276351"/>
                  </a:lnTo>
                  <a:lnTo>
                    <a:pt x="3357118" y="230886"/>
                  </a:lnTo>
                  <a:lnTo>
                    <a:pt x="3345815" y="194437"/>
                  </a:lnTo>
                  <a:close/>
                </a:path>
                <a:path w="3967479" h="1276350">
                  <a:moveTo>
                    <a:pt x="3491229" y="149098"/>
                  </a:moveTo>
                  <a:lnTo>
                    <a:pt x="3454907" y="160400"/>
                  </a:lnTo>
                  <a:lnTo>
                    <a:pt x="3466338" y="196723"/>
                  </a:lnTo>
                  <a:lnTo>
                    <a:pt x="3502659" y="185420"/>
                  </a:lnTo>
                  <a:lnTo>
                    <a:pt x="3491229" y="149098"/>
                  </a:lnTo>
                  <a:close/>
                </a:path>
                <a:path w="3967479" h="1276350">
                  <a:moveTo>
                    <a:pt x="3745865" y="69596"/>
                  </a:moveTo>
                  <a:lnTo>
                    <a:pt x="3600450" y="114935"/>
                  </a:lnTo>
                  <a:lnTo>
                    <a:pt x="3611753" y="151384"/>
                  </a:lnTo>
                  <a:lnTo>
                    <a:pt x="3757168" y="105918"/>
                  </a:lnTo>
                  <a:lnTo>
                    <a:pt x="3745865" y="69596"/>
                  </a:lnTo>
                  <a:close/>
                </a:path>
                <a:path w="3967479" h="1276350">
                  <a:moveTo>
                    <a:pt x="3840734" y="0"/>
                  </a:moveTo>
                  <a:lnTo>
                    <a:pt x="3874897" y="109093"/>
                  </a:lnTo>
                  <a:lnTo>
                    <a:pt x="3913547" y="71882"/>
                  </a:lnTo>
                  <a:lnTo>
                    <a:pt x="3866261" y="71882"/>
                  </a:lnTo>
                  <a:lnTo>
                    <a:pt x="3854958" y="35433"/>
                  </a:lnTo>
                  <a:lnTo>
                    <a:pt x="3870325" y="30607"/>
                  </a:lnTo>
                  <a:lnTo>
                    <a:pt x="3956418" y="30607"/>
                  </a:lnTo>
                  <a:lnTo>
                    <a:pt x="3966972" y="20447"/>
                  </a:lnTo>
                  <a:lnTo>
                    <a:pt x="3840734" y="0"/>
                  </a:lnTo>
                  <a:close/>
                </a:path>
                <a:path w="3967479" h="1276350">
                  <a:moveTo>
                    <a:pt x="3870325" y="30607"/>
                  </a:moveTo>
                  <a:lnTo>
                    <a:pt x="3854958" y="35433"/>
                  </a:lnTo>
                  <a:lnTo>
                    <a:pt x="3866261" y="71882"/>
                  </a:lnTo>
                  <a:lnTo>
                    <a:pt x="3881754" y="67056"/>
                  </a:lnTo>
                  <a:lnTo>
                    <a:pt x="3870325" y="30607"/>
                  </a:lnTo>
                  <a:close/>
                </a:path>
                <a:path w="3967479" h="1276350">
                  <a:moveTo>
                    <a:pt x="3956418" y="30607"/>
                  </a:moveTo>
                  <a:lnTo>
                    <a:pt x="3870325" y="30607"/>
                  </a:lnTo>
                  <a:lnTo>
                    <a:pt x="3881754" y="67056"/>
                  </a:lnTo>
                  <a:lnTo>
                    <a:pt x="3866261" y="71882"/>
                  </a:lnTo>
                  <a:lnTo>
                    <a:pt x="3913547" y="71882"/>
                  </a:lnTo>
                  <a:lnTo>
                    <a:pt x="3956418" y="3060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2759836" y="3471417"/>
              <a:ext cx="3968750" cy="1591945"/>
            </a:xfrm>
            <a:custGeom>
              <a:avLst/>
              <a:gdLst/>
              <a:ahLst/>
              <a:cxnLst/>
              <a:rect l="l" t="t" r="r" b="b"/>
              <a:pathLst>
                <a:path w="3968750" h="1591945">
                  <a:moveTo>
                    <a:pt x="3854863" y="1556368"/>
                  </a:moveTo>
                  <a:lnTo>
                    <a:pt x="3840861" y="1591818"/>
                  </a:lnTo>
                  <a:lnTo>
                    <a:pt x="3968241" y="1580515"/>
                  </a:lnTo>
                  <a:lnTo>
                    <a:pt x="3952859" y="1563370"/>
                  </a:lnTo>
                  <a:lnTo>
                    <a:pt x="3872611" y="1563370"/>
                  </a:lnTo>
                  <a:lnTo>
                    <a:pt x="3854863" y="1556368"/>
                  </a:lnTo>
                  <a:close/>
                </a:path>
                <a:path w="3968750" h="1591945">
                  <a:moveTo>
                    <a:pt x="3868855" y="1520943"/>
                  </a:moveTo>
                  <a:lnTo>
                    <a:pt x="3854863" y="1556368"/>
                  </a:lnTo>
                  <a:lnTo>
                    <a:pt x="3872611" y="1563370"/>
                  </a:lnTo>
                  <a:lnTo>
                    <a:pt x="3886581" y="1527937"/>
                  </a:lnTo>
                  <a:lnTo>
                    <a:pt x="3868855" y="1520943"/>
                  </a:lnTo>
                  <a:close/>
                </a:path>
                <a:path w="3968750" h="1591945">
                  <a:moveTo>
                    <a:pt x="3882897" y="1485392"/>
                  </a:moveTo>
                  <a:lnTo>
                    <a:pt x="3868855" y="1520943"/>
                  </a:lnTo>
                  <a:lnTo>
                    <a:pt x="3886581" y="1527937"/>
                  </a:lnTo>
                  <a:lnTo>
                    <a:pt x="3872611" y="1563370"/>
                  </a:lnTo>
                  <a:lnTo>
                    <a:pt x="3952859" y="1563370"/>
                  </a:lnTo>
                  <a:lnTo>
                    <a:pt x="3882897" y="1485392"/>
                  </a:lnTo>
                  <a:close/>
                </a:path>
                <a:path w="3968750" h="1591945">
                  <a:moveTo>
                    <a:pt x="13969" y="0"/>
                  </a:moveTo>
                  <a:lnTo>
                    <a:pt x="0" y="35560"/>
                  </a:lnTo>
                  <a:lnTo>
                    <a:pt x="3854863" y="1556368"/>
                  </a:lnTo>
                  <a:lnTo>
                    <a:pt x="3868855" y="1520943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14215" y="2151887"/>
              <a:ext cx="947927" cy="115061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5885" rIns="0" bIns="0" rtlCol="0" vert="horz">
            <a:spAutoFit/>
          </a:bodyPr>
          <a:lstStyle/>
          <a:p>
            <a:pPr algn="ctr" marL="15875" marR="5080" indent="-3175">
              <a:lnSpc>
                <a:spcPts val="5180"/>
              </a:lnSpc>
              <a:spcBef>
                <a:spcPts val="755"/>
              </a:spcBef>
            </a:pPr>
            <a:r>
              <a:rPr dirty="0" spc="-55"/>
              <a:t>Garantir </a:t>
            </a:r>
            <a:r>
              <a:rPr dirty="0" spc="-40"/>
              <a:t>l’utilisation </a:t>
            </a:r>
            <a:r>
              <a:rPr dirty="0" spc="-20"/>
              <a:t>de </a:t>
            </a:r>
            <a:r>
              <a:rPr dirty="0" spc="-155"/>
              <a:t>l’ABC </a:t>
            </a:r>
            <a:r>
              <a:rPr dirty="0" spc="-30"/>
              <a:t>dans </a:t>
            </a:r>
            <a:r>
              <a:rPr dirty="0"/>
              <a:t>le </a:t>
            </a:r>
            <a:r>
              <a:rPr dirty="0" spc="-55"/>
              <a:t>PLU </a:t>
            </a:r>
            <a:r>
              <a:rPr dirty="0"/>
              <a:t>: </a:t>
            </a:r>
            <a:r>
              <a:rPr dirty="0" spc="5"/>
              <a:t> </a:t>
            </a:r>
            <a:r>
              <a:rPr dirty="0" spc="-50"/>
              <a:t>cartographie </a:t>
            </a:r>
            <a:r>
              <a:rPr dirty="0" spc="-20"/>
              <a:t>de </a:t>
            </a:r>
            <a:r>
              <a:rPr dirty="0" spc="-50"/>
              <a:t>synthèse </a:t>
            </a:r>
            <a:r>
              <a:rPr dirty="0" spc="-25"/>
              <a:t>des </a:t>
            </a:r>
            <a:r>
              <a:rPr dirty="0" spc="-30"/>
              <a:t>enjeux et </a:t>
            </a:r>
            <a:r>
              <a:rPr dirty="0" spc="-25"/>
              <a:t> </a:t>
            </a:r>
            <a:r>
              <a:rPr dirty="0" spc="-45"/>
              <a:t>identification</a:t>
            </a:r>
            <a:r>
              <a:rPr dirty="0" spc="-105"/>
              <a:t> </a:t>
            </a:r>
            <a:r>
              <a:rPr dirty="0"/>
              <a:t>à</a:t>
            </a:r>
            <a:r>
              <a:rPr dirty="0" spc="-75"/>
              <a:t> </a:t>
            </a:r>
            <a:r>
              <a:rPr dirty="0"/>
              <a:t>la</a:t>
            </a:r>
            <a:r>
              <a:rPr dirty="0" spc="-95"/>
              <a:t> </a:t>
            </a:r>
            <a:r>
              <a:rPr dirty="0" spc="-40"/>
              <a:t>parcelle</a:t>
            </a:r>
            <a:r>
              <a:rPr dirty="0" spc="-114"/>
              <a:t> </a:t>
            </a:r>
            <a:r>
              <a:rPr dirty="0" spc="-25"/>
              <a:t>des</a:t>
            </a:r>
            <a:r>
              <a:rPr dirty="0" spc="-75"/>
              <a:t> </a:t>
            </a:r>
            <a:r>
              <a:rPr dirty="0"/>
              <a:t>«</a:t>
            </a:r>
            <a:r>
              <a:rPr dirty="0" spc="-40"/>
              <a:t> </a:t>
            </a:r>
            <a:r>
              <a:rPr dirty="0" spc="-55"/>
              <a:t>zones</a:t>
            </a:r>
            <a:r>
              <a:rPr dirty="0" spc="-95"/>
              <a:t> </a:t>
            </a:r>
            <a:r>
              <a:rPr dirty="0"/>
              <a:t>à</a:t>
            </a:r>
            <a:r>
              <a:rPr dirty="0" spc="-75"/>
              <a:t> </a:t>
            </a:r>
            <a:r>
              <a:rPr dirty="0" spc="-30"/>
              <a:t>enjeux</a:t>
            </a:r>
            <a:r>
              <a:rPr dirty="0" spc="-85"/>
              <a:t> </a:t>
            </a:r>
            <a:r>
              <a:rPr dirty="0"/>
              <a:t>»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3913" y="2740879"/>
            <a:ext cx="5570452" cy="364772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59663" y="2269235"/>
            <a:ext cx="5657215" cy="4506595"/>
            <a:chOff x="359663" y="2269235"/>
            <a:chExt cx="5657215" cy="450659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9663" y="2269235"/>
              <a:ext cx="4279392" cy="450646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823466" y="4001261"/>
              <a:ext cx="1170940" cy="914400"/>
            </a:xfrm>
            <a:custGeom>
              <a:avLst/>
              <a:gdLst/>
              <a:ahLst/>
              <a:cxnLst/>
              <a:rect l="l" t="t" r="r" b="b"/>
              <a:pathLst>
                <a:path w="1170939" h="914400">
                  <a:moveTo>
                    <a:pt x="0" y="457200"/>
                  </a:moveTo>
                  <a:lnTo>
                    <a:pt x="2391" y="415589"/>
                  </a:lnTo>
                  <a:lnTo>
                    <a:pt x="9428" y="375025"/>
                  </a:lnTo>
                  <a:lnTo>
                    <a:pt x="20903" y="335668"/>
                  </a:lnTo>
                  <a:lnTo>
                    <a:pt x="36611" y="297679"/>
                  </a:lnTo>
                  <a:lnTo>
                    <a:pt x="56344" y="261221"/>
                  </a:lnTo>
                  <a:lnTo>
                    <a:pt x="79897" y="226455"/>
                  </a:lnTo>
                  <a:lnTo>
                    <a:pt x="107061" y="193541"/>
                  </a:lnTo>
                  <a:lnTo>
                    <a:pt x="137632" y="162643"/>
                  </a:lnTo>
                  <a:lnTo>
                    <a:pt x="171402" y="133921"/>
                  </a:lnTo>
                  <a:lnTo>
                    <a:pt x="208165" y="107537"/>
                  </a:lnTo>
                  <a:lnTo>
                    <a:pt x="247713" y="83651"/>
                  </a:lnTo>
                  <a:lnTo>
                    <a:pt x="289842" y="62427"/>
                  </a:lnTo>
                  <a:lnTo>
                    <a:pt x="334343" y="44025"/>
                  </a:lnTo>
                  <a:lnTo>
                    <a:pt x="381011" y="28606"/>
                  </a:lnTo>
                  <a:lnTo>
                    <a:pt x="429639" y="16333"/>
                  </a:lnTo>
                  <a:lnTo>
                    <a:pt x="480020" y="7367"/>
                  </a:lnTo>
                  <a:lnTo>
                    <a:pt x="531948" y="1868"/>
                  </a:lnTo>
                  <a:lnTo>
                    <a:pt x="585215" y="0"/>
                  </a:lnTo>
                  <a:lnTo>
                    <a:pt x="638483" y="1868"/>
                  </a:lnTo>
                  <a:lnTo>
                    <a:pt x="690411" y="7367"/>
                  </a:lnTo>
                  <a:lnTo>
                    <a:pt x="740792" y="16333"/>
                  </a:lnTo>
                  <a:lnTo>
                    <a:pt x="789420" y="28606"/>
                  </a:lnTo>
                  <a:lnTo>
                    <a:pt x="836088" y="44025"/>
                  </a:lnTo>
                  <a:lnTo>
                    <a:pt x="880589" y="62427"/>
                  </a:lnTo>
                  <a:lnTo>
                    <a:pt x="922718" y="83651"/>
                  </a:lnTo>
                  <a:lnTo>
                    <a:pt x="962266" y="107537"/>
                  </a:lnTo>
                  <a:lnTo>
                    <a:pt x="999029" y="133921"/>
                  </a:lnTo>
                  <a:lnTo>
                    <a:pt x="1032799" y="162643"/>
                  </a:lnTo>
                  <a:lnTo>
                    <a:pt x="1063370" y="193541"/>
                  </a:lnTo>
                  <a:lnTo>
                    <a:pt x="1090534" y="226455"/>
                  </a:lnTo>
                  <a:lnTo>
                    <a:pt x="1114087" y="261221"/>
                  </a:lnTo>
                  <a:lnTo>
                    <a:pt x="1133820" y="297679"/>
                  </a:lnTo>
                  <a:lnTo>
                    <a:pt x="1149528" y="335668"/>
                  </a:lnTo>
                  <a:lnTo>
                    <a:pt x="1161003" y="375025"/>
                  </a:lnTo>
                  <a:lnTo>
                    <a:pt x="1168040" y="415589"/>
                  </a:lnTo>
                  <a:lnTo>
                    <a:pt x="1170432" y="457200"/>
                  </a:lnTo>
                  <a:lnTo>
                    <a:pt x="1168040" y="498810"/>
                  </a:lnTo>
                  <a:lnTo>
                    <a:pt x="1161003" y="539374"/>
                  </a:lnTo>
                  <a:lnTo>
                    <a:pt x="1149528" y="578731"/>
                  </a:lnTo>
                  <a:lnTo>
                    <a:pt x="1133820" y="616720"/>
                  </a:lnTo>
                  <a:lnTo>
                    <a:pt x="1114087" y="653178"/>
                  </a:lnTo>
                  <a:lnTo>
                    <a:pt x="1090534" y="687944"/>
                  </a:lnTo>
                  <a:lnTo>
                    <a:pt x="1063370" y="720858"/>
                  </a:lnTo>
                  <a:lnTo>
                    <a:pt x="1032799" y="751756"/>
                  </a:lnTo>
                  <a:lnTo>
                    <a:pt x="999029" y="780478"/>
                  </a:lnTo>
                  <a:lnTo>
                    <a:pt x="962266" y="806862"/>
                  </a:lnTo>
                  <a:lnTo>
                    <a:pt x="922718" y="830748"/>
                  </a:lnTo>
                  <a:lnTo>
                    <a:pt x="880589" y="851972"/>
                  </a:lnTo>
                  <a:lnTo>
                    <a:pt x="836088" y="870374"/>
                  </a:lnTo>
                  <a:lnTo>
                    <a:pt x="789420" y="885793"/>
                  </a:lnTo>
                  <a:lnTo>
                    <a:pt x="740792" y="898066"/>
                  </a:lnTo>
                  <a:lnTo>
                    <a:pt x="690411" y="907032"/>
                  </a:lnTo>
                  <a:lnTo>
                    <a:pt x="638483" y="912531"/>
                  </a:lnTo>
                  <a:lnTo>
                    <a:pt x="585215" y="914400"/>
                  </a:lnTo>
                  <a:lnTo>
                    <a:pt x="531948" y="912531"/>
                  </a:lnTo>
                  <a:lnTo>
                    <a:pt x="480020" y="907032"/>
                  </a:lnTo>
                  <a:lnTo>
                    <a:pt x="429639" y="898066"/>
                  </a:lnTo>
                  <a:lnTo>
                    <a:pt x="381011" y="885793"/>
                  </a:lnTo>
                  <a:lnTo>
                    <a:pt x="334343" y="870374"/>
                  </a:lnTo>
                  <a:lnTo>
                    <a:pt x="289842" y="851972"/>
                  </a:lnTo>
                  <a:lnTo>
                    <a:pt x="247713" y="830748"/>
                  </a:lnTo>
                  <a:lnTo>
                    <a:pt x="208165" y="806862"/>
                  </a:lnTo>
                  <a:lnTo>
                    <a:pt x="171402" y="780478"/>
                  </a:lnTo>
                  <a:lnTo>
                    <a:pt x="137632" y="751756"/>
                  </a:lnTo>
                  <a:lnTo>
                    <a:pt x="107061" y="720858"/>
                  </a:lnTo>
                  <a:lnTo>
                    <a:pt x="79897" y="687944"/>
                  </a:lnTo>
                  <a:lnTo>
                    <a:pt x="56344" y="653178"/>
                  </a:lnTo>
                  <a:lnTo>
                    <a:pt x="36611" y="616720"/>
                  </a:lnTo>
                  <a:lnTo>
                    <a:pt x="20903" y="578731"/>
                  </a:lnTo>
                  <a:lnTo>
                    <a:pt x="9428" y="539374"/>
                  </a:lnTo>
                  <a:lnTo>
                    <a:pt x="2391" y="498810"/>
                  </a:lnTo>
                  <a:lnTo>
                    <a:pt x="0" y="4572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97280" y="3054095"/>
              <a:ext cx="4919472" cy="372160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46576" y="1479803"/>
            <a:ext cx="3793235" cy="270967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0876" y="1478280"/>
            <a:ext cx="3164691" cy="406603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24155" y="5716016"/>
            <a:ext cx="3241040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libri"/>
                <a:cs typeface="Calibri"/>
              </a:rPr>
              <a:t>Du </a:t>
            </a:r>
            <a:r>
              <a:rPr dirty="0" sz="1800" spc="-10">
                <a:latin typeface="Calibri"/>
                <a:cs typeface="Calibri"/>
              </a:rPr>
              <a:t>diagnostic trame verte </a:t>
            </a:r>
            <a:r>
              <a:rPr dirty="0" sz="1800">
                <a:latin typeface="Calibri"/>
                <a:cs typeface="Calibri"/>
              </a:rPr>
              <a:t>et </a:t>
            </a:r>
            <a:r>
              <a:rPr dirty="0" sz="1800" spc="-5">
                <a:latin typeface="Calibri"/>
                <a:cs typeface="Calibri"/>
              </a:rPr>
              <a:t>bleue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 </a:t>
            </a:r>
            <a:r>
              <a:rPr dirty="0" sz="1800" spc="-50">
                <a:latin typeface="Calibri"/>
                <a:cs typeface="Calibri"/>
              </a:rPr>
              <a:t>l’ABC </a:t>
            </a:r>
            <a:r>
              <a:rPr dirty="0" sz="1800" spc="-10">
                <a:latin typeface="Calibri"/>
                <a:cs typeface="Calibri"/>
              </a:rPr>
              <a:t>repris </a:t>
            </a:r>
            <a:r>
              <a:rPr dirty="0" sz="1800" spc="-5">
                <a:latin typeface="Calibri"/>
                <a:cs typeface="Calibri"/>
              </a:rPr>
              <a:t>dans </a:t>
            </a:r>
            <a:r>
              <a:rPr dirty="0" sz="1800" spc="-35">
                <a:latin typeface="Calibri"/>
                <a:cs typeface="Calibri"/>
              </a:rPr>
              <a:t>l’état </a:t>
            </a:r>
            <a:r>
              <a:rPr dirty="0" sz="1800" spc="-5">
                <a:latin typeface="Calibri"/>
                <a:cs typeface="Calibri"/>
              </a:rPr>
              <a:t>initial de 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l’environnement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60697" y="4533392"/>
            <a:ext cx="25120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À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une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orientation</a:t>
            </a:r>
            <a:r>
              <a:rPr dirty="0" sz="1800" spc="-5">
                <a:latin typeface="Calibri"/>
                <a:cs typeface="Calibri"/>
              </a:rPr>
              <a:t> du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35">
                <a:latin typeface="Calibri"/>
                <a:cs typeface="Calibri"/>
              </a:rPr>
              <a:t>PADD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644138" y="3936491"/>
            <a:ext cx="8313420" cy="2562860"/>
            <a:chOff x="3644138" y="3936491"/>
            <a:chExt cx="8313420" cy="2562860"/>
          </a:xfrm>
        </p:grpSpPr>
        <p:sp>
          <p:nvSpPr>
            <p:cNvPr id="7" name="object 7"/>
            <p:cNvSpPr/>
            <p:nvPr/>
          </p:nvSpPr>
          <p:spPr>
            <a:xfrm>
              <a:off x="3644138" y="3936491"/>
              <a:ext cx="4845050" cy="2562860"/>
            </a:xfrm>
            <a:custGeom>
              <a:avLst/>
              <a:gdLst/>
              <a:ahLst/>
              <a:cxnLst/>
              <a:rect l="l" t="t" r="r" b="b"/>
              <a:pathLst>
                <a:path w="4845050" h="2562860">
                  <a:moveTo>
                    <a:pt x="4677540" y="55125"/>
                  </a:moveTo>
                  <a:lnTo>
                    <a:pt x="0" y="2511386"/>
                  </a:lnTo>
                  <a:lnTo>
                    <a:pt x="26924" y="2562669"/>
                  </a:lnTo>
                  <a:lnTo>
                    <a:pt x="4704464" y="106433"/>
                  </a:lnTo>
                  <a:lnTo>
                    <a:pt x="4677540" y="55125"/>
                  </a:lnTo>
                  <a:close/>
                </a:path>
                <a:path w="4845050" h="2562860">
                  <a:moveTo>
                    <a:pt x="4814845" y="41655"/>
                  </a:moveTo>
                  <a:lnTo>
                    <a:pt x="4703191" y="41655"/>
                  </a:lnTo>
                  <a:lnTo>
                    <a:pt x="4730115" y="92963"/>
                  </a:lnTo>
                  <a:lnTo>
                    <a:pt x="4704464" y="106433"/>
                  </a:lnTo>
                  <a:lnTo>
                    <a:pt x="4731385" y="157733"/>
                  </a:lnTo>
                  <a:lnTo>
                    <a:pt x="4814845" y="41655"/>
                  </a:lnTo>
                  <a:close/>
                </a:path>
                <a:path w="4845050" h="2562860">
                  <a:moveTo>
                    <a:pt x="4703191" y="41655"/>
                  </a:moveTo>
                  <a:lnTo>
                    <a:pt x="4677540" y="55125"/>
                  </a:lnTo>
                  <a:lnTo>
                    <a:pt x="4704464" y="106433"/>
                  </a:lnTo>
                  <a:lnTo>
                    <a:pt x="4730115" y="92963"/>
                  </a:lnTo>
                  <a:lnTo>
                    <a:pt x="4703191" y="41655"/>
                  </a:lnTo>
                  <a:close/>
                </a:path>
                <a:path w="4845050" h="2562860">
                  <a:moveTo>
                    <a:pt x="4844795" y="0"/>
                  </a:moveTo>
                  <a:lnTo>
                    <a:pt x="4650613" y="3809"/>
                  </a:lnTo>
                  <a:lnTo>
                    <a:pt x="4677540" y="55125"/>
                  </a:lnTo>
                  <a:lnTo>
                    <a:pt x="4703191" y="41655"/>
                  </a:lnTo>
                  <a:lnTo>
                    <a:pt x="4814845" y="41655"/>
                  </a:lnTo>
                  <a:lnTo>
                    <a:pt x="4844795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99703" y="4632959"/>
              <a:ext cx="3657600" cy="1840992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8638413" y="3456558"/>
            <a:ext cx="292354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1270">
              <a:lnSpc>
                <a:spcPct val="100000"/>
              </a:lnSpc>
              <a:spcBef>
                <a:spcPts val="100"/>
              </a:spcBef>
            </a:pPr>
            <a:r>
              <a:rPr dirty="0" sz="1800" spc="-20">
                <a:latin typeface="Calibri"/>
                <a:cs typeface="Calibri"/>
              </a:rPr>
              <a:t>Jusqu’à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des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dispositifs</a:t>
            </a:r>
            <a:r>
              <a:rPr dirty="0" sz="1800" spc="-5">
                <a:latin typeface="Calibri"/>
                <a:cs typeface="Calibri"/>
              </a:rPr>
              <a:t> dans le 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règlement écrit et le règlement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graphique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98925" y="1370172"/>
            <a:ext cx="3953610" cy="1982203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777646" y="0"/>
            <a:ext cx="10895330" cy="14154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5470"/>
              </a:lnSpc>
              <a:spcBef>
                <a:spcPts val="100"/>
              </a:spcBef>
            </a:pPr>
            <a:r>
              <a:rPr dirty="0" spc="-355"/>
              <a:t>T</a:t>
            </a:r>
            <a:r>
              <a:rPr dirty="0" spc="-120"/>
              <a:t>r</a:t>
            </a:r>
            <a:r>
              <a:rPr dirty="0" spc="-40"/>
              <a:t>a</a:t>
            </a:r>
            <a:r>
              <a:rPr dirty="0" spc="-50"/>
              <a:t>du</a:t>
            </a:r>
            <a:r>
              <a:rPr dirty="0" spc="-20"/>
              <a:t>i</a:t>
            </a:r>
            <a:r>
              <a:rPr dirty="0" spc="-105"/>
              <a:t>r</a:t>
            </a:r>
            <a:r>
              <a:rPr dirty="0"/>
              <a:t>e</a:t>
            </a:r>
            <a:r>
              <a:rPr dirty="0" spc="-100"/>
              <a:t> </a:t>
            </a:r>
            <a:r>
              <a:rPr dirty="0"/>
              <a:t>l</a:t>
            </a:r>
            <a:r>
              <a:rPr dirty="0" spc="-35"/>
              <a:t>e</a:t>
            </a:r>
            <a:r>
              <a:rPr dirty="0"/>
              <a:t>s</a:t>
            </a:r>
            <a:r>
              <a:rPr dirty="0" spc="-90"/>
              <a:t> </a:t>
            </a:r>
            <a:r>
              <a:rPr dirty="0" spc="-95"/>
              <a:t>r</a:t>
            </a:r>
            <a:r>
              <a:rPr dirty="0" spc="-35"/>
              <a:t>é</a:t>
            </a:r>
            <a:r>
              <a:rPr dirty="0" spc="-20"/>
              <a:t>s</a:t>
            </a:r>
            <a:r>
              <a:rPr dirty="0" spc="-50"/>
              <a:t>u</a:t>
            </a:r>
            <a:r>
              <a:rPr dirty="0" spc="-20"/>
              <a:t>l</a:t>
            </a:r>
            <a:r>
              <a:rPr dirty="0" spc="-100"/>
              <a:t>ta</a:t>
            </a:r>
            <a:r>
              <a:rPr dirty="0" spc="-20"/>
              <a:t>t</a:t>
            </a:r>
            <a:r>
              <a:rPr dirty="0"/>
              <a:t>s</a:t>
            </a:r>
            <a:r>
              <a:rPr dirty="0" spc="-100"/>
              <a:t> </a:t>
            </a:r>
            <a:r>
              <a:rPr dirty="0" spc="-35"/>
              <a:t>d</a:t>
            </a:r>
            <a:r>
              <a:rPr dirty="0"/>
              <a:t>e</a:t>
            </a:r>
            <a:r>
              <a:rPr dirty="0" spc="-80"/>
              <a:t> </a:t>
            </a:r>
            <a:r>
              <a:rPr dirty="0"/>
              <a:t>l</a:t>
            </a:r>
            <a:r>
              <a:rPr dirty="0" spc="-670"/>
              <a:t>’</a:t>
            </a:r>
            <a:r>
              <a:rPr dirty="0" spc="-60"/>
              <a:t>A</a:t>
            </a:r>
            <a:r>
              <a:rPr dirty="0" spc="-40"/>
              <a:t>B</a:t>
            </a:r>
            <a:r>
              <a:rPr dirty="0"/>
              <a:t>C</a:t>
            </a:r>
            <a:r>
              <a:rPr dirty="0" spc="-120"/>
              <a:t> </a:t>
            </a:r>
            <a:r>
              <a:rPr dirty="0" spc="-35"/>
              <a:t>d</a:t>
            </a:r>
            <a:r>
              <a:rPr dirty="0" spc="-30"/>
              <a:t>a</a:t>
            </a:r>
            <a:r>
              <a:rPr dirty="0" spc="-35"/>
              <a:t>n</a:t>
            </a:r>
            <a:r>
              <a:rPr dirty="0"/>
              <a:t>s</a:t>
            </a:r>
            <a:r>
              <a:rPr dirty="0" spc="-90"/>
              <a:t> </a:t>
            </a:r>
            <a:r>
              <a:rPr dirty="0"/>
              <a:t>l</a:t>
            </a:r>
            <a:r>
              <a:rPr dirty="0" spc="-35"/>
              <a:t>e</a:t>
            </a:r>
            <a:r>
              <a:rPr dirty="0"/>
              <a:t>s</a:t>
            </a:r>
            <a:r>
              <a:rPr dirty="0" spc="-90"/>
              <a:t> </a:t>
            </a:r>
            <a:r>
              <a:rPr dirty="0" spc="-35"/>
              <a:t>p</a:t>
            </a:r>
            <a:r>
              <a:rPr dirty="0" spc="-30"/>
              <a:t>a</a:t>
            </a:r>
            <a:r>
              <a:rPr dirty="0" spc="-25"/>
              <a:t>r</a:t>
            </a:r>
            <a:r>
              <a:rPr dirty="0" spc="-30"/>
              <a:t>ti</a:t>
            </a:r>
            <a:r>
              <a:rPr dirty="0" spc="-45"/>
              <a:t>e</a:t>
            </a:r>
            <a:r>
              <a:rPr dirty="0"/>
              <a:t>s</a:t>
            </a:r>
          </a:p>
          <a:p>
            <a:pPr algn="ctr" marL="5715">
              <a:lnSpc>
                <a:spcPts val="5470"/>
              </a:lnSpc>
            </a:pPr>
            <a:r>
              <a:rPr dirty="0" spc="-35"/>
              <a:t>opposables</a:t>
            </a:r>
            <a:r>
              <a:rPr dirty="0" spc="-100"/>
              <a:t> </a:t>
            </a:r>
            <a:r>
              <a:rPr dirty="0" spc="-25"/>
              <a:t>aux</a:t>
            </a:r>
            <a:r>
              <a:rPr dirty="0" spc="-80"/>
              <a:t> </a:t>
            </a:r>
            <a:r>
              <a:rPr dirty="0" spc="-40"/>
              <a:t>tiers</a:t>
            </a:r>
            <a:r>
              <a:rPr dirty="0" spc="-100"/>
              <a:t> </a:t>
            </a:r>
            <a:r>
              <a:rPr dirty="0" spc="-20"/>
              <a:t>du</a:t>
            </a:r>
            <a:r>
              <a:rPr dirty="0" spc="-70"/>
              <a:t> </a:t>
            </a:r>
            <a:r>
              <a:rPr dirty="0" spc="-50"/>
              <a:t>PLU</a:t>
            </a:r>
            <a:r>
              <a:rPr dirty="0" spc="-105"/>
              <a:t> </a:t>
            </a:r>
            <a:r>
              <a:rPr dirty="0" spc="-10"/>
              <a:t>(i)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68321" y="1872995"/>
            <a:ext cx="2889922" cy="477012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50010" y="81788"/>
            <a:ext cx="9849485" cy="141605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8270">
              <a:lnSpc>
                <a:spcPts val="5475"/>
              </a:lnSpc>
              <a:spcBef>
                <a:spcPts val="100"/>
              </a:spcBef>
            </a:pPr>
            <a:r>
              <a:rPr dirty="0" spc="-30"/>
              <a:t>Utiliser</a:t>
            </a:r>
            <a:r>
              <a:rPr dirty="0" spc="-95"/>
              <a:t> </a:t>
            </a:r>
            <a:r>
              <a:rPr dirty="0" spc="-155"/>
              <a:t>l’ABC</a:t>
            </a:r>
            <a:r>
              <a:rPr dirty="0" spc="-110"/>
              <a:t> </a:t>
            </a:r>
            <a:r>
              <a:rPr dirty="0" spc="-25"/>
              <a:t>dans</a:t>
            </a:r>
            <a:r>
              <a:rPr dirty="0" spc="-100"/>
              <a:t> </a:t>
            </a:r>
            <a:r>
              <a:rPr dirty="0" spc="-45"/>
              <a:t>l’élaboration</a:t>
            </a:r>
            <a:r>
              <a:rPr dirty="0" spc="-114"/>
              <a:t> </a:t>
            </a:r>
            <a:r>
              <a:rPr dirty="0" spc="-25"/>
              <a:t>des</a:t>
            </a:r>
            <a:r>
              <a:rPr dirty="0" spc="-75"/>
              <a:t> </a:t>
            </a:r>
            <a:r>
              <a:rPr dirty="0" spc="-50"/>
              <a:t>OAP</a:t>
            </a:r>
          </a:p>
          <a:p>
            <a:pPr marL="12700">
              <a:lnSpc>
                <a:spcPts val="5475"/>
              </a:lnSpc>
            </a:pPr>
            <a:r>
              <a:rPr dirty="0"/>
              <a:t>«</a:t>
            </a:r>
            <a:r>
              <a:rPr dirty="0" spc="-90"/>
              <a:t> </a:t>
            </a:r>
            <a:r>
              <a:rPr dirty="0" spc="-45"/>
              <a:t>continuités</a:t>
            </a:r>
            <a:r>
              <a:rPr dirty="0" spc="-105"/>
              <a:t> </a:t>
            </a:r>
            <a:r>
              <a:rPr dirty="0" spc="-40"/>
              <a:t>écologiques</a:t>
            </a:r>
            <a:r>
              <a:rPr dirty="0" spc="-90"/>
              <a:t> </a:t>
            </a:r>
            <a:r>
              <a:rPr dirty="0"/>
              <a:t>»</a:t>
            </a:r>
            <a:r>
              <a:rPr dirty="0" spc="-90"/>
              <a:t> </a:t>
            </a:r>
            <a:r>
              <a:rPr dirty="0" spc="-50"/>
              <a:t>(obligatoires)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74826" y="1941956"/>
            <a:ext cx="7679690" cy="8356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ts val="3190"/>
              </a:lnSpc>
              <a:spcBef>
                <a:spcPts val="95"/>
              </a:spcBef>
            </a:pPr>
            <a:r>
              <a:rPr dirty="0" sz="2800" spc="-20" b="1">
                <a:latin typeface="Calibri"/>
                <a:cs typeface="Calibri"/>
              </a:rPr>
              <a:t>Grâce</a:t>
            </a:r>
            <a:r>
              <a:rPr dirty="0" sz="2800" spc="4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à</a:t>
            </a:r>
            <a:r>
              <a:rPr dirty="0" sz="2800" spc="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un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plan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25" b="1">
                <a:latin typeface="Calibri"/>
                <a:cs typeface="Calibri"/>
              </a:rPr>
              <a:t>d’actions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70" b="1">
                <a:latin typeface="Calibri"/>
                <a:cs typeface="Calibri"/>
              </a:rPr>
              <a:t>d’ABC</a:t>
            </a:r>
            <a:r>
              <a:rPr dirty="0" sz="2800" spc="4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précis</a:t>
            </a:r>
            <a:r>
              <a:rPr dirty="0" sz="2800" spc="25" b="1">
                <a:latin typeface="Calibri"/>
                <a:cs typeface="Calibri"/>
              </a:rPr>
              <a:t> </a:t>
            </a:r>
            <a:r>
              <a:rPr dirty="0" sz="2800" spc="-20" b="1">
                <a:latin typeface="Calibri"/>
                <a:cs typeface="Calibri"/>
              </a:rPr>
              <a:t>et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traductible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ts val="3190"/>
              </a:lnSpc>
            </a:pPr>
            <a:r>
              <a:rPr dirty="0" sz="2800" spc="-5" b="1">
                <a:latin typeface="Calibri"/>
                <a:cs typeface="Calibri"/>
              </a:rPr>
              <a:t>par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les outils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du</a:t>
            </a:r>
            <a:r>
              <a:rPr dirty="0" sz="2800" spc="-10" b="1">
                <a:latin typeface="Calibri"/>
                <a:cs typeface="Calibri"/>
              </a:rPr>
              <a:t> </a:t>
            </a:r>
            <a:r>
              <a:rPr dirty="0" sz="2800" spc="-30" b="1">
                <a:latin typeface="Calibri"/>
                <a:cs typeface="Calibri"/>
              </a:rPr>
              <a:t>PLU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5112" y="3256788"/>
            <a:ext cx="8362315" cy="2173605"/>
          </a:xfrm>
          <a:prstGeom prst="rect">
            <a:avLst/>
          </a:prstGeom>
          <a:solidFill>
            <a:srgbClr val="4471C4"/>
          </a:solidFill>
          <a:ln w="12192">
            <a:solidFill>
              <a:srgbClr val="2E528F"/>
            </a:solidFill>
          </a:ln>
        </p:spPr>
        <p:txBody>
          <a:bodyPr wrap="square" lIns="0" tIns="6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700">
              <a:latin typeface="Times New Roman"/>
              <a:cs typeface="Times New Roman"/>
            </a:endParaRPr>
          </a:p>
          <a:p>
            <a:pPr marL="90805">
              <a:lnSpc>
                <a:spcPct val="100000"/>
              </a:lnSpc>
            </a:pPr>
            <a:r>
              <a:rPr dirty="0" sz="1800" spc="-5" i="1">
                <a:solidFill>
                  <a:srgbClr val="FFFFFF"/>
                </a:solidFill>
                <a:latin typeface="Calibri"/>
                <a:cs typeface="Calibri"/>
              </a:rPr>
              <a:t>Développer</a:t>
            </a:r>
            <a:r>
              <a:rPr dirty="0" sz="1800" spc="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 i="1">
                <a:solidFill>
                  <a:srgbClr val="FFFFFF"/>
                </a:solidFill>
                <a:latin typeface="Calibri"/>
                <a:cs typeface="Calibri"/>
              </a:rPr>
              <a:t>les</a:t>
            </a:r>
            <a:r>
              <a:rPr dirty="0" sz="1800" spc="1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 i="1">
                <a:solidFill>
                  <a:srgbClr val="FFFFFF"/>
                </a:solidFill>
                <a:latin typeface="Calibri"/>
                <a:cs typeface="Calibri"/>
              </a:rPr>
              <a:t>continuités</a:t>
            </a:r>
            <a:r>
              <a:rPr dirty="0" sz="1800" spc="2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 i="1">
                <a:solidFill>
                  <a:srgbClr val="FFFFFF"/>
                </a:solidFill>
                <a:latin typeface="Calibri"/>
                <a:cs typeface="Calibri"/>
              </a:rPr>
              <a:t>écologiques</a:t>
            </a:r>
            <a:r>
              <a:rPr dirty="0" sz="1800" spc="20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 i="1">
                <a:solidFill>
                  <a:srgbClr val="FFFFFF"/>
                </a:solidFill>
                <a:latin typeface="Calibri"/>
                <a:cs typeface="Calibri"/>
              </a:rPr>
              <a:t>entre</a:t>
            </a:r>
            <a:r>
              <a:rPr dirty="0" sz="1800" i="1">
                <a:solidFill>
                  <a:srgbClr val="FFFFFF"/>
                </a:solidFill>
                <a:latin typeface="Calibri"/>
                <a:cs typeface="Calibri"/>
              </a:rPr>
              <a:t> les</a:t>
            </a:r>
            <a:r>
              <a:rPr dirty="0" sz="1800" spc="1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 i="1">
                <a:solidFill>
                  <a:srgbClr val="FFFFFF"/>
                </a:solidFill>
                <a:latin typeface="Calibri"/>
                <a:cs typeface="Calibri"/>
              </a:rPr>
              <a:t>espaces</a:t>
            </a:r>
            <a:r>
              <a:rPr dirty="0" sz="1800" spc="1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 i="1">
                <a:solidFill>
                  <a:srgbClr val="FFFFFF"/>
                </a:solidFill>
                <a:latin typeface="Calibri"/>
                <a:cs typeface="Calibri"/>
              </a:rPr>
              <a:t>privés</a:t>
            </a:r>
            <a:r>
              <a:rPr dirty="0" sz="1800" spc="10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 i="1">
                <a:solidFill>
                  <a:srgbClr val="FFFFFF"/>
                </a:solidFill>
                <a:latin typeface="Calibri"/>
                <a:cs typeface="Calibri"/>
              </a:rPr>
              <a:t>autant</a:t>
            </a:r>
            <a:r>
              <a:rPr dirty="0" sz="1800" spc="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 i="1">
                <a:solidFill>
                  <a:srgbClr val="FFFFFF"/>
                </a:solidFill>
                <a:latin typeface="Calibri"/>
                <a:cs typeface="Calibri"/>
              </a:rPr>
              <a:t>au</a:t>
            </a:r>
            <a:r>
              <a:rPr dirty="0" sz="1800" spc="10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 i="1">
                <a:solidFill>
                  <a:srgbClr val="FFFFFF"/>
                </a:solidFill>
                <a:latin typeface="Calibri"/>
                <a:cs typeface="Calibri"/>
              </a:rPr>
              <a:t>niveau</a:t>
            </a:r>
            <a:r>
              <a:rPr dirty="0" sz="1800" spc="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 i="1">
                <a:solidFill>
                  <a:srgbClr val="FFFFFF"/>
                </a:solidFill>
                <a:latin typeface="Calibri"/>
                <a:cs typeface="Calibri"/>
              </a:rPr>
              <a:t>du</a:t>
            </a:r>
            <a:r>
              <a:rPr dirty="0" sz="1800" spc="10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 i="1">
                <a:solidFill>
                  <a:srgbClr val="FFFFFF"/>
                </a:solidFill>
                <a:latin typeface="Calibri"/>
                <a:cs typeface="Calibri"/>
              </a:rPr>
              <a:t>sol</a:t>
            </a:r>
            <a:endParaRPr sz="1800">
              <a:latin typeface="Calibri"/>
              <a:cs typeface="Calibri"/>
            </a:endParaRPr>
          </a:p>
          <a:p>
            <a:pPr marL="90805">
              <a:lnSpc>
                <a:spcPct val="100000"/>
              </a:lnSpc>
            </a:pPr>
            <a:r>
              <a:rPr dirty="0" sz="1800" spc="-35" i="1">
                <a:solidFill>
                  <a:srgbClr val="FFFFFF"/>
                </a:solidFill>
                <a:latin typeface="Calibri"/>
                <a:cs typeface="Calibri"/>
              </a:rPr>
              <a:t>qu’à</a:t>
            </a:r>
            <a:r>
              <a:rPr dirty="0" sz="1800" spc="-10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 i="1">
                <a:solidFill>
                  <a:srgbClr val="FFFFFF"/>
                </a:solidFill>
                <a:latin typeface="Calibri"/>
                <a:cs typeface="Calibri"/>
              </a:rPr>
              <a:t>celui</a:t>
            </a:r>
            <a:r>
              <a:rPr dirty="0" sz="1800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 i="1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800" spc="-25" i="1">
                <a:solidFill>
                  <a:srgbClr val="FFFFFF"/>
                </a:solidFill>
                <a:latin typeface="Calibri"/>
                <a:cs typeface="Calibri"/>
              </a:rPr>
              <a:t> l’arbre</a:t>
            </a:r>
            <a:endParaRPr sz="1800">
              <a:latin typeface="Calibri"/>
              <a:cs typeface="Calibri"/>
            </a:endParaRPr>
          </a:p>
          <a:p>
            <a:pPr marL="90805" marR="668655">
              <a:lnSpc>
                <a:spcPct val="100000"/>
              </a:lnSpc>
            </a:pPr>
            <a:r>
              <a:rPr dirty="0" sz="1800" spc="-5" i="1">
                <a:solidFill>
                  <a:srgbClr val="FFFFFF"/>
                </a:solidFill>
                <a:latin typeface="Calibri"/>
                <a:cs typeface="Calibri"/>
              </a:rPr>
              <a:t>Les</a:t>
            </a:r>
            <a:r>
              <a:rPr dirty="0" sz="1800" spc="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 i="1">
                <a:solidFill>
                  <a:srgbClr val="FFFFFF"/>
                </a:solidFill>
                <a:latin typeface="Calibri"/>
                <a:cs typeface="Calibri"/>
              </a:rPr>
              <a:t>couronnes</a:t>
            </a:r>
            <a:r>
              <a:rPr dirty="0" sz="1800" spc="10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 i="1">
                <a:solidFill>
                  <a:srgbClr val="FFFFFF"/>
                </a:solidFill>
                <a:latin typeface="Calibri"/>
                <a:cs typeface="Calibri"/>
              </a:rPr>
              <a:t>arborées</a:t>
            </a:r>
            <a:r>
              <a:rPr dirty="0" sz="1800" spc="10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 i="1">
                <a:solidFill>
                  <a:srgbClr val="FFFFFF"/>
                </a:solidFill>
                <a:latin typeface="Calibri"/>
                <a:cs typeface="Calibri"/>
              </a:rPr>
              <a:t>situées</a:t>
            </a:r>
            <a:r>
              <a:rPr dirty="0" sz="1800" spc="1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 i="1">
                <a:solidFill>
                  <a:srgbClr val="FFFFFF"/>
                </a:solidFill>
                <a:latin typeface="Calibri"/>
                <a:cs typeface="Calibri"/>
              </a:rPr>
              <a:t>sur</a:t>
            </a:r>
            <a:r>
              <a:rPr dirty="0" sz="1800" spc="10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 i="1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dirty="0" sz="1800" spc="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 i="1">
                <a:solidFill>
                  <a:srgbClr val="FFFFFF"/>
                </a:solidFill>
                <a:latin typeface="Calibri"/>
                <a:cs typeface="Calibri"/>
              </a:rPr>
              <a:t>terrains</a:t>
            </a:r>
            <a:r>
              <a:rPr dirty="0" sz="1800" spc="20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 i="1">
                <a:solidFill>
                  <a:srgbClr val="FFFFFF"/>
                </a:solidFill>
                <a:latin typeface="Calibri"/>
                <a:cs typeface="Calibri"/>
              </a:rPr>
              <a:t>voisins</a:t>
            </a:r>
            <a:r>
              <a:rPr dirty="0" sz="1800" spc="20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1800" spc="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5" i="1">
                <a:solidFill>
                  <a:srgbClr val="FFFFFF"/>
                </a:solidFill>
                <a:latin typeface="Calibri"/>
                <a:cs typeface="Calibri"/>
              </a:rPr>
              <a:t>contact</a:t>
            </a:r>
            <a:r>
              <a:rPr dirty="0" sz="1800" spc="10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 i="1">
                <a:solidFill>
                  <a:srgbClr val="FFFFFF"/>
                </a:solidFill>
                <a:latin typeface="Calibri"/>
                <a:cs typeface="Calibri"/>
              </a:rPr>
              <a:t>les</a:t>
            </a:r>
            <a:r>
              <a:rPr dirty="0" sz="1800" spc="10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 i="1">
                <a:solidFill>
                  <a:srgbClr val="FFFFFF"/>
                </a:solidFill>
                <a:latin typeface="Calibri"/>
                <a:cs typeface="Calibri"/>
              </a:rPr>
              <a:t>unes</a:t>
            </a:r>
            <a:r>
              <a:rPr dirty="0" sz="1800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 i="1">
                <a:solidFill>
                  <a:srgbClr val="FFFFFF"/>
                </a:solidFill>
                <a:latin typeface="Calibri"/>
                <a:cs typeface="Calibri"/>
              </a:rPr>
              <a:t>avec</a:t>
            </a:r>
            <a:r>
              <a:rPr dirty="0" sz="1800" spc="10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 i="1">
                <a:solidFill>
                  <a:srgbClr val="FFFFFF"/>
                </a:solidFill>
                <a:latin typeface="Calibri"/>
                <a:cs typeface="Calibri"/>
              </a:rPr>
              <a:t>les </a:t>
            </a:r>
            <a:r>
              <a:rPr dirty="0" sz="1800" spc="-390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 i="1">
                <a:solidFill>
                  <a:srgbClr val="FFFFFF"/>
                </a:solidFill>
                <a:latin typeface="Calibri"/>
                <a:cs typeface="Calibri"/>
              </a:rPr>
              <a:t>autres,</a:t>
            </a:r>
            <a:r>
              <a:rPr dirty="0" sz="1800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 i="1">
                <a:solidFill>
                  <a:srgbClr val="FFFFFF"/>
                </a:solidFill>
                <a:latin typeface="Calibri"/>
                <a:cs typeface="Calibri"/>
              </a:rPr>
              <a:t>favorisent</a:t>
            </a:r>
            <a:r>
              <a:rPr dirty="0" sz="1800" spc="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 i="1">
                <a:solidFill>
                  <a:srgbClr val="FFFFFF"/>
                </a:solidFill>
                <a:latin typeface="Calibri"/>
                <a:cs typeface="Calibri"/>
              </a:rPr>
              <a:t>les</a:t>
            </a:r>
            <a:r>
              <a:rPr dirty="0" sz="1800" spc="10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 i="1">
                <a:solidFill>
                  <a:srgbClr val="FFFFFF"/>
                </a:solidFill>
                <a:latin typeface="Calibri"/>
                <a:cs typeface="Calibri"/>
              </a:rPr>
              <a:t>continuités</a:t>
            </a:r>
            <a:r>
              <a:rPr dirty="0" sz="1800" spc="20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 i="1">
                <a:solidFill>
                  <a:srgbClr val="FFFFFF"/>
                </a:solidFill>
                <a:latin typeface="Calibri"/>
                <a:cs typeface="Calibri"/>
              </a:rPr>
              <a:t>écologiques.</a:t>
            </a:r>
            <a:endParaRPr sz="1800">
              <a:latin typeface="Calibri"/>
              <a:cs typeface="Calibri"/>
            </a:endParaRPr>
          </a:p>
          <a:p>
            <a:pPr marL="90805">
              <a:lnSpc>
                <a:spcPct val="100000"/>
              </a:lnSpc>
            </a:pPr>
            <a:r>
              <a:rPr dirty="0" sz="1800" spc="-5" i="1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dirty="0" sz="1800" spc="10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 i="1">
                <a:solidFill>
                  <a:srgbClr val="FFFFFF"/>
                </a:solidFill>
                <a:latin typeface="Calibri"/>
                <a:cs typeface="Calibri"/>
              </a:rPr>
              <a:t>traitement</a:t>
            </a:r>
            <a:r>
              <a:rPr dirty="0" sz="1800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 i="1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dirty="0" sz="1800" spc="10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 i="1">
                <a:solidFill>
                  <a:srgbClr val="FFFFFF"/>
                </a:solidFill>
                <a:latin typeface="Calibri"/>
                <a:cs typeface="Calibri"/>
              </a:rPr>
              <a:t>clôtures</a:t>
            </a:r>
            <a:r>
              <a:rPr dirty="0" sz="1800" spc="20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 i="1">
                <a:solidFill>
                  <a:srgbClr val="FFFFFF"/>
                </a:solidFill>
                <a:latin typeface="Calibri"/>
                <a:cs typeface="Calibri"/>
              </a:rPr>
              <a:t>pour</a:t>
            </a:r>
            <a:r>
              <a:rPr dirty="0" sz="1800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 i="1">
                <a:solidFill>
                  <a:srgbClr val="FFFFFF"/>
                </a:solidFill>
                <a:latin typeface="Calibri"/>
                <a:cs typeface="Calibri"/>
              </a:rPr>
              <a:t>permettre</a:t>
            </a:r>
            <a:r>
              <a:rPr dirty="0" sz="1800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 i="1">
                <a:solidFill>
                  <a:srgbClr val="FFFFFF"/>
                </a:solidFill>
                <a:latin typeface="Calibri"/>
                <a:cs typeface="Calibri"/>
              </a:rPr>
              <a:t>déplacement</a:t>
            </a:r>
            <a:r>
              <a:rPr dirty="0" sz="1800" spc="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 i="1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dirty="0" sz="1800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 i="1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dirty="0" sz="1800" spc="10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 i="1">
                <a:solidFill>
                  <a:srgbClr val="FFFFFF"/>
                </a:solidFill>
                <a:latin typeface="Calibri"/>
                <a:cs typeface="Calibri"/>
              </a:rPr>
              <a:t>franchissement</a:t>
            </a:r>
            <a:r>
              <a:rPr dirty="0" sz="1800" spc="10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 i="1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endParaRPr sz="1800">
              <a:latin typeface="Calibri"/>
              <a:cs typeface="Calibri"/>
            </a:endParaRPr>
          </a:p>
          <a:p>
            <a:pPr marL="90805">
              <a:lnSpc>
                <a:spcPct val="100000"/>
              </a:lnSpc>
              <a:spcBef>
                <a:spcPts val="5"/>
              </a:spcBef>
            </a:pPr>
            <a:r>
              <a:rPr dirty="0" sz="1800" spc="-5" i="1">
                <a:solidFill>
                  <a:srgbClr val="FFFFFF"/>
                </a:solidFill>
                <a:latin typeface="Calibri"/>
                <a:cs typeface="Calibri"/>
              </a:rPr>
              <a:t>espèces</a:t>
            </a:r>
            <a:r>
              <a:rPr dirty="0" sz="1800" spc="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30" i="1">
                <a:solidFill>
                  <a:srgbClr val="FFFFFF"/>
                </a:solidFill>
                <a:latin typeface="Calibri"/>
                <a:cs typeface="Calibri"/>
              </a:rPr>
              <a:t>d’un</a:t>
            </a:r>
            <a:r>
              <a:rPr dirty="0" sz="1800" spc="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 i="1">
                <a:solidFill>
                  <a:srgbClr val="FFFFFF"/>
                </a:solidFill>
                <a:latin typeface="Calibri"/>
                <a:cs typeface="Calibri"/>
              </a:rPr>
              <a:t>terrain</a:t>
            </a:r>
            <a:r>
              <a:rPr dirty="0" sz="1800" spc="10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FFFFFF"/>
                </a:solidFill>
                <a:latin typeface="Calibri"/>
                <a:cs typeface="Calibri"/>
              </a:rPr>
              <a:t>à</a:t>
            </a:r>
            <a:r>
              <a:rPr dirty="0" sz="1800" spc="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5" i="1">
                <a:solidFill>
                  <a:srgbClr val="FFFFFF"/>
                </a:solidFill>
                <a:latin typeface="Calibri"/>
                <a:cs typeface="Calibri"/>
              </a:rPr>
              <a:t>l’autre</a:t>
            </a:r>
            <a:r>
              <a:rPr dirty="0" sz="1800" spc="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FFFFFF"/>
                </a:solidFill>
                <a:latin typeface="Calibri"/>
                <a:cs typeface="Calibri"/>
              </a:rPr>
              <a:t>via</a:t>
            </a:r>
            <a:r>
              <a:rPr dirty="0" sz="1800" spc="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 i="1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dirty="0" sz="1800" spc="-10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 i="1">
                <a:solidFill>
                  <a:srgbClr val="FFFFFF"/>
                </a:solidFill>
                <a:latin typeface="Calibri"/>
                <a:cs typeface="Calibri"/>
              </a:rPr>
              <a:t>franchissements</a:t>
            </a:r>
            <a:r>
              <a:rPr dirty="0" sz="1800" spc="1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 i="1">
                <a:solidFill>
                  <a:srgbClr val="FFFFFF"/>
                </a:solidFill>
                <a:latin typeface="Calibri"/>
                <a:cs typeface="Calibri"/>
              </a:rPr>
              <a:t>ponctuels.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10505" y="259207"/>
            <a:ext cx="2577465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En</a:t>
            </a:r>
            <a:r>
              <a:rPr dirty="0" spc="-175"/>
              <a:t> </a:t>
            </a:r>
            <a:r>
              <a:rPr dirty="0" spc="-45"/>
              <a:t>résumé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99695" rIns="0" bIns="0" rtlCol="0" vert="horz">
            <a:spAutoFit/>
          </a:bodyPr>
          <a:lstStyle/>
          <a:p>
            <a:pPr marL="252095" indent="-228600">
              <a:lnSpc>
                <a:spcPct val="100000"/>
              </a:lnSpc>
              <a:spcBef>
                <a:spcPts val="785"/>
              </a:spcBef>
              <a:buFont typeface="Arial MT"/>
              <a:buChar char="•"/>
              <a:tabLst>
                <a:tab pos="252095" algn="l"/>
              </a:tabLst>
            </a:pPr>
            <a:r>
              <a:rPr dirty="0"/>
              <a:t>Articulation</a:t>
            </a:r>
            <a:r>
              <a:rPr dirty="0" spc="-40"/>
              <a:t> </a:t>
            </a:r>
            <a:r>
              <a:rPr dirty="0" spc="-5"/>
              <a:t>des</a:t>
            </a:r>
            <a:r>
              <a:rPr dirty="0" spc="-25"/>
              <a:t> </a:t>
            </a:r>
            <a:r>
              <a:rPr dirty="0" spc="-5"/>
              <a:t>calendriers</a:t>
            </a:r>
            <a:r>
              <a:rPr dirty="0" spc="-45"/>
              <a:t> </a:t>
            </a:r>
            <a:r>
              <a:rPr dirty="0"/>
              <a:t>ABC</a:t>
            </a:r>
            <a:r>
              <a:rPr dirty="0" spc="-30"/>
              <a:t> </a:t>
            </a:r>
            <a:r>
              <a:rPr dirty="0"/>
              <a:t>/</a:t>
            </a:r>
            <a:r>
              <a:rPr dirty="0" spc="-5"/>
              <a:t> </a:t>
            </a:r>
            <a:r>
              <a:rPr dirty="0" spc="-10"/>
              <a:t>PLU(i)</a:t>
            </a:r>
          </a:p>
          <a:p>
            <a:pPr marL="252095" indent="-228600">
              <a:lnSpc>
                <a:spcPct val="100000"/>
              </a:lnSpc>
              <a:spcBef>
                <a:spcPts val="685"/>
              </a:spcBef>
              <a:buFont typeface="Arial MT"/>
              <a:buChar char="•"/>
              <a:tabLst>
                <a:tab pos="252095" algn="l"/>
              </a:tabLst>
            </a:pPr>
            <a:r>
              <a:rPr dirty="0" spc="-5"/>
              <a:t>Cohérence</a:t>
            </a:r>
            <a:r>
              <a:rPr dirty="0" spc="-40"/>
              <a:t> </a:t>
            </a:r>
            <a:r>
              <a:rPr dirty="0"/>
              <a:t>échelle</a:t>
            </a:r>
            <a:r>
              <a:rPr dirty="0" spc="-35"/>
              <a:t> </a:t>
            </a:r>
            <a:r>
              <a:rPr dirty="0" spc="-5"/>
              <a:t>spatiale</a:t>
            </a:r>
            <a:r>
              <a:rPr dirty="0" spc="-25"/>
              <a:t> </a:t>
            </a:r>
            <a:r>
              <a:rPr dirty="0" spc="-10"/>
              <a:t>et compétence</a:t>
            </a:r>
            <a:r>
              <a:rPr dirty="0" spc="-40"/>
              <a:t> </a:t>
            </a:r>
            <a:r>
              <a:rPr dirty="0" spc="-5"/>
              <a:t>planification</a:t>
            </a:r>
          </a:p>
          <a:p>
            <a:pPr marL="252095" indent="-228600">
              <a:lnSpc>
                <a:spcPct val="100000"/>
              </a:lnSpc>
              <a:spcBef>
                <a:spcPts val="700"/>
              </a:spcBef>
              <a:buFont typeface="Arial MT"/>
              <a:buChar char="•"/>
              <a:tabLst>
                <a:tab pos="252095" algn="l"/>
              </a:tabLst>
            </a:pPr>
            <a:r>
              <a:rPr dirty="0" spc="-5"/>
              <a:t>Participation des</a:t>
            </a:r>
            <a:r>
              <a:rPr dirty="0" spc="-20"/>
              <a:t> </a:t>
            </a:r>
            <a:r>
              <a:rPr dirty="0"/>
              <a:t>élus</a:t>
            </a:r>
            <a:r>
              <a:rPr dirty="0" spc="-5"/>
              <a:t> </a:t>
            </a:r>
            <a:r>
              <a:rPr dirty="0" spc="-10"/>
              <a:t>et</a:t>
            </a:r>
            <a:r>
              <a:rPr dirty="0" spc="-5"/>
              <a:t> des</a:t>
            </a:r>
            <a:r>
              <a:rPr dirty="0" spc="-20"/>
              <a:t> </a:t>
            </a:r>
            <a:r>
              <a:rPr dirty="0"/>
              <a:t>services</a:t>
            </a:r>
            <a:r>
              <a:rPr dirty="0" spc="-30"/>
              <a:t> </a:t>
            </a:r>
            <a:r>
              <a:rPr dirty="0"/>
              <a:t>«</a:t>
            </a:r>
            <a:r>
              <a:rPr dirty="0" spc="15"/>
              <a:t> </a:t>
            </a:r>
            <a:r>
              <a:rPr dirty="0" spc="-5"/>
              <a:t>aménagement</a:t>
            </a:r>
            <a:r>
              <a:rPr dirty="0" spc="-30"/>
              <a:t> </a:t>
            </a:r>
            <a:r>
              <a:rPr dirty="0" spc="-5"/>
              <a:t>et</a:t>
            </a:r>
            <a:r>
              <a:rPr dirty="0" spc="5"/>
              <a:t> </a:t>
            </a:r>
            <a:r>
              <a:rPr dirty="0" spc="-5"/>
              <a:t>planification</a:t>
            </a:r>
            <a:r>
              <a:rPr dirty="0" spc="-60"/>
              <a:t> </a:t>
            </a:r>
            <a:r>
              <a:rPr dirty="0"/>
              <a:t>»</a:t>
            </a:r>
            <a:r>
              <a:rPr dirty="0" spc="10"/>
              <a:t> </a:t>
            </a:r>
            <a:r>
              <a:rPr dirty="0"/>
              <a:t>à</a:t>
            </a:r>
            <a:r>
              <a:rPr dirty="0" spc="5"/>
              <a:t> </a:t>
            </a:r>
            <a:r>
              <a:rPr dirty="0" spc="-70"/>
              <a:t>l’ABC</a:t>
            </a:r>
          </a:p>
          <a:p>
            <a:pPr marL="252095" indent="-228600">
              <a:lnSpc>
                <a:spcPct val="100000"/>
              </a:lnSpc>
              <a:spcBef>
                <a:spcPts val="680"/>
              </a:spcBef>
              <a:buFont typeface="Arial MT"/>
              <a:buChar char="•"/>
              <a:tabLst>
                <a:tab pos="252095" algn="l"/>
              </a:tabLst>
            </a:pPr>
            <a:r>
              <a:rPr dirty="0" spc="-10"/>
              <a:t>Porter-à-connaissance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10"/>
              <a:t> </a:t>
            </a:r>
            <a:r>
              <a:rPr dirty="0" spc="-70"/>
              <a:t>l’ABC</a:t>
            </a:r>
            <a:r>
              <a:rPr dirty="0"/>
              <a:t> </a:t>
            </a:r>
            <a:r>
              <a:rPr dirty="0" spc="-5"/>
              <a:t>auprès</a:t>
            </a:r>
            <a:r>
              <a:rPr dirty="0" spc="-15"/>
              <a:t> </a:t>
            </a:r>
            <a:r>
              <a:rPr dirty="0" spc="-5"/>
              <a:t>des</a:t>
            </a:r>
            <a:r>
              <a:rPr dirty="0" spc="-20"/>
              <a:t> </a:t>
            </a:r>
            <a:r>
              <a:rPr dirty="0" spc="-10"/>
              <a:t>acteurs</a:t>
            </a:r>
            <a:r>
              <a:rPr dirty="0" spc="-15"/>
              <a:t> </a:t>
            </a:r>
            <a:r>
              <a:rPr dirty="0" spc="-5"/>
              <a:t>territoriaux </a:t>
            </a:r>
            <a:r>
              <a:rPr dirty="0"/>
              <a:t>de</a:t>
            </a:r>
            <a:r>
              <a:rPr dirty="0" spc="-20"/>
              <a:t> l’aménagement</a:t>
            </a:r>
          </a:p>
          <a:p>
            <a:pPr marL="252095" indent="-228600">
              <a:lnSpc>
                <a:spcPct val="100000"/>
              </a:lnSpc>
              <a:spcBef>
                <a:spcPts val="690"/>
              </a:spcBef>
              <a:buFont typeface="Arial MT"/>
              <a:buChar char="•"/>
              <a:tabLst>
                <a:tab pos="252095" algn="l"/>
              </a:tabLst>
            </a:pPr>
            <a:r>
              <a:rPr dirty="0" spc="-20"/>
              <a:t>Transition</a:t>
            </a:r>
            <a:r>
              <a:rPr dirty="0" spc="-40"/>
              <a:t> </a:t>
            </a:r>
            <a:r>
              <a:rPr dirty="0" spc="-10"/>
              <a:t>entre</a:t>
            </a:r>
            <a:r>
              <a:rPr dirty="0" spc="-5"/>
              <a:t> </a:t>
            </a:r>
            <a:r>
              <a:rPr dirty="0" spc="-10"/>
              <a:t>élaboration</a:t>
            </a:r>
            <a:r>
              <a:rPr dirty="0" spc="-5"/>
              <a:t> de</a:t>
            </a:r>
            <a:r>
              <a:rPr dirty="0" spc="-10"/>
              <a:t> </a:t>
            </a:r>
            <a:r>
              <a:rPr dirty="0" spc="-70"/>
              <a:t>l’ABC</a:t>
            </a:r>
            <a:r>
              <a:rPr dirty="0" spc="-10"/>
              <a:t> et</a:t>
            </a:r>
            <a:r>
              <a:rPr dirty="0" spc="-5"/>
              <a:t> </a:t>
            </a:r>
            <a:r>
              <a:rPr dirty="0"/>
              <a:t>mise</a:t>
            </a:r>
            <a:r>
              <a:rPr dirty="0" spc="-10"/>
              <a:t> </a:t>
            </a:r>
            <a:r>
              <a:rPr dirty="0"/>
              <a:t>en</a:t>
            </a:r>
            <a:r>
              <a:rPr dirty="0" spc="-10"/>
              <a:t> œuvre/suivi</a:t>
            </a:r>
          </a:p>
          <a:p>
            <a:pPr marL="252095" indent="-228600">
              <a:lnSpc>
                <a:spcPct val="100000"/>
              </a:lnSpc>
              <a:spcBef>
                <a:spcPts val="695"/>
              </a:spcBef>
              <a:buFont typeface="Arial MT"/>
              <a:buChar char="•"/>
              <a:tabLst>
                <a:tab pos="252095" algn="l"/>
              </a:tabLst>
            </a:pPr>
            <a:r>
              <a:rPr dirty="0" spc="-10"/>
              <a:t>Cartographie</a:t>
            </a:r>
            <a:r>
              <a:rPr dirty="0" spc="-25"/>
              <a:t> </a:t>
            </a:r>
            <a:r>
              <a:rPr dirty="0" spc="-5"/>
              <a:t>de</a:t>
            </a:r>
            <a:r>
              <a:rPr dirty="0" spc="-10"/>
              <a:t> synthèse</a:t>
            </a:r>
            <a:r>
              <a:rPr dirty="0" spc="-40"/>
              <a:t> </a:t>
            </a:r>
            <a:r>
              <a:rPr dirty="0" spc="-5"/>
              <a:t>des</a:t>
            </a:r>
            <a:r>
              <a:rPr dirty="0" spc="-10"/>
              <a:t> </a:t>
            </a:r>
            <a:r>
              <a:rPr dirty="0"/>
              <a:t>enjeux</a:t>
            </a:r>
            <a:r>
              <a:rPr dirty="0" spc="-30"/>
              <a:t> </a:t>
            </a:r>
            <a:r>
              <a:rPr dirty="0" spc="-10"/>
              <a:t>et</a:t>
            </a:r>
            <a:r>
              <a:rPr dirty="0" spc="-5"/>
              <a:t> identification</a:t>
            </a:r>
            <a:r>
              <a:rPr dirty="0" spc="-20"/>
              <a:t> </a:t>
            </a:r>
            <a:r>
              <a:rPr dirty="0"/>
              <a:t>à</a:t>
            </a:r>
            <a:r>
              <a:rPr dirty="0" spc="5"/>
              <a:t> </a:t>
            </a:r>
            <a:r>
              <a:rPr dirty="0"/>
              <a:t>la</a:t>
            </a:r>
            <a:r>
              <a:rPr dirty="0" spc="5"/>
              <a:t> </a:t>
            </a:r>
            <a:r>
              <a:rPr dirty="0" spc="-5"/>
              <a:t>parcelle</a:t>
            </a:r>
            <a:r>
              <a:rPr dirty="0" spc="-15"/>
              <a:t> </a:t>
            </a:r>
            <a:r>
              <a:rPr dirty="0" spc="-5"/>
              <a:t>si</a:t>
            </a:r>
            <a:r>
              <a:rPr dirty="0" spc="-10"/>
              <a:t> </a:t>
            </a:r>
            <a:r>
              <a:rPr dirty="0"/>
              <a:t>enjeux</a:t>
            </a:r>
          </a:p>
          <a:p>
            <a:pPr marL="252095" indent="-228600">
              <a:lnSpc>
                <a:spcPct val="100000"/>
              </a:lnSpc>
              <a:spcBef>
                <a:spcPts val="685"/>
              </a:spcBef>
              <a:buFont typeface="Arial MT"/>
              <a:buChar char="•"/>
              <a:tabLst>
                <a:tab pos="252095" algn="l"/>
              </a:tabLst>
            </a:pPr>
            <a:r>
              <a:rPr dirty="0" spc="-20"/>
              <a:t>Traduction</a:t>
            </a:r>
            <a:r>
              <a:rPr dirty="0" spc="-35"/>
              <a:t> </a:t>
            </a:r>
            <a:r>
              <a:rPr dirty="0" spc="-5"/>
              <a:t>des</a:t>
            </a:r>
            <a:r>
              <a:rPr dirty="0" spc="-25"/>
              <a:t> </a:t>
            </a:r>
            <a:r>
              <a:rPr dirty="0" spc="-10"/>
              <a:t>résultats</a:t>
            </a:r>
            <a:r>
              <a:rPr dirty="0" spc="-5"/>
              <a:t> </a:t>
            </a:r>
            <a:r>
              <a:rPr dirty="0"/>
              <a:t>de</a:t>
            </a:r>
            <a:r>
              <a:rPr dirty="0" spc="-25"/>
              <a:t> </a:t>
            </a:r>
            <a:r>
              <a:rPr dirty="0" spc="-70"/>
              <a:t>l’ABC</a:t>
            </a:r>
            <a:r>
              <a:rPr dirty="0" spc="-5"/>
              <a:t> dans</a:t>
            </a:r>
            <a:r>
              <a:rPr dirty="0" spc="-25"/>
              <a:t> </a:t>
            </a:r>
            <a:r>
              <a:rPr dirty="0"/>
              <a:t>les </a:t>
            </a:r>
            <a:r>
              <a:rPr dirty="0" spc="-5"/>
              <a:t>parties</a:t>
            </a:r>
            <a:r>
              <a:rPr dirty="0" spc="-20"/>
              <a:t> </a:t>
            </a:r>
            <a:r>
              <a:rPr dirty="0" spc="-5"/>
              <a:t>opposables</a:t>
            </a:r>
            <a:r>
              <a:rPr dirty="0" spc="-25"/>
              <a:t> </a:t>
            </a:r>
            <a:r>
              <a:rPr dirty="0"/>
              <a:t>aux</a:t>
            </a:r>
            <a:r>
              <a:rPr dirty="0" spc="5"/>
              <a:t> </a:t>
            </a:r>
            <a:r>
              <a:rPr dirty="0" spc="-10"/>
              <a:t>tiers </a:t>
            </a:r>
            <a:r>
              <a:rPr dirty="0"/>
              <a:t>du</a:t>
            </a:r>
            <a:r>
              <a:rPr dirty="0" spc="-5"/>
              <a:t> </a:t>
            </a:r>
            <a:r>
              <a:rPr dirty="0" spc="-20"/>
              <a:t>PLU</a:t>
            </a:r>
            <a:r>
              <a:rPr dirty="0" spc="-10"/>
              <a:t> </a:t>
            </a:r>
            <a:r>
              <a:rPr dirty="0" spc="-5"/>
              <a:t>(i)</a:t>
            </a:r>
          </a:p>
          <a:p>
            <a:pPr marL="252095" indent="-228600">
              <a:lnSpc>
                <a:spcPct val="100000"/>
              </a:lnSpc>
              <a:spcBef>
                <a:spcPts val="685"/>
              </a:spcBef>
              <a:buFont typeface="Arial MT"/>
              <a:buChar char="•"/>
              <a:tabLst>
                <a:tab pos="252095" algn="l"/>
              </a:tabLst>
            </a:pPr>
            <a:r>
              <a:rPr dirty="0"/>
              <a:t>ABC</a:t>
            </a:r>
            <a:r>
              <a:rPr dirty="0" spc="-10"/>
              <a:t> précis</a:t>
            </a:r>
            <a:r>
              <a:rPr dirty="0" spc="-15"/>
              <a:t> </a:t>
            </a:r>
            <a:r>
              <a:rPr dirty="0" spc="-5"/>
              <a:t>pour</a:t>
            </a:r>
            <a:r>
              <a:rPr dirty="0" spc="5"/>
              <a:t> </a:t>
            </a:r>
            <a:r>
              <a:rPr dirty="0" spc="-5"/>
              <a:t>nourrir</a:t>
            </a:r>
            <a:r>
              <a:rPr dirty="0" spc="5"/>
              <a:t> </a:t>
            </a:r>
            <a:r>
              <a:rPr dirty="0" spc="-20"/>
              <a:t>l’élaboration</a:t>
            </a:r>
            <a:r>
              <a:rPr dirty="0"/>
              <a:t> </a:t>
            </a:r>
            <a:r>
              <a:rPr dirty="0" spc="-5"/>
              <a:t>des</a:t>
            </a:r>
            <a:r>
              <a:rPr dirty="0" spc="-20"/>
              <a:t> </a:t>
            </a:r>
            <a:r>
              <a:rPr dirty="0" spc="-10"/>
              <a:t>OAP</a:t>
            </a:r>
            <a:r>
              <a:rPr dirty="0" spc="-15"/>
              <a:t> </a:t>
            </a:r>
            <a:r>
              <a:rPr dirty="0"/>
              <a:t>«</a:t>
            </a:r>
            <a:r>
              <a:rPr dirty="0" spc="15"/>
              <a:t> </a:t>
            </a:r>
            <a:r>
              <a:rPr dirty="0" spc="-10"/>
              <a:t>continuités</a:t>
            </a:r>
            <a:r>
              <a:rPr dirty="0" spc="-25"/>
              <a:t> </a:t>
            </a:r>
            <a:r>
              <a:rPr dirty="0" spc="-5"/>
              <a:t>écologiques </a:t>
            </a:r>
            <a:r>
              <a:rPr dirty="0"/>
              <a:t>»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1985" y="5620511"/>
            <a:ext cx="2256730" cy="69494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07279" y="5434584"/>
            <a:ext cx="2045207" cy="106375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084485" y="5411299"/>
            <a:ext cx="2466572" cy="110574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1779" y="231542"/>
            <a:ext cx="397284" cy="45967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1494" y="1083513"/>
            <a:ext cx="4725035" cy="55656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831494" y="2021458"/>
            <a:ext cx="10666730" cy="1585595"/>
            <a:chOff x="831494" y="2021458"/>
            <a:chExt cx="10666730" cy="1585595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1494" y="2021458"/>
              <a:ext cx="10237851" cy="43281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1494" y="2405202"/>
              <a:ext cx="9486900" cy="43312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1494" y="2789808"/>
              <a:ext cx="10666476" cy="43281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1494" y="3173856"/>
              <a:ext cx="1070610" cy="43281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87957" y="3173856"/>
              <a:ext cx="219456" cy="43281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97685" y="3173856"/>
              <a:ext cx="844296" cy="432815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818794" y="4014292"/>
            <a:ext cx="149860" cy="12757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solidFill>
                  <a:srgbClr val="001F5F"/>
                </a:solidFill>
                <a:latin typeface="Arial MT"/>
                <a:cs typeface="Arial MT"/>
              </a:rPr>
              <a:t>•</a:t>
            </a:r>
            <a:endParaRPr sz="2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7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2800" spc="-5">
                <a:solidFill>
                  <a:srgbClr val="001F5F"/>
                </a:solidFill>
                <a:latin typeface="Arial MT"/>
                <a:cs typeface="Arial MT"/>
              </a:rPr>
              <a:t>•</a:t>
            </a:r>
            <a:endParaRPr sz="2800">
              <a:latin typeface="Arial MT"/>
              <a:cs typeface="Arial M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060094" y="4039184"/>
            <a:ext cx="10554970" cy="1640839"/>
            <a:chOff x="1060094" y="4039184"/>
            <a:chExt cx="10554970" cy="1640839"/>
          </a:xfrm>
        </p:grpSpPr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60094" y="4039184"/>
              <a:ext cx="1842643" cy="43312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718561" y="4039184"/>
              <a:ext cx="1146657" cy="43312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674110" y="4039184"/>
              <a:ext cx="3226689" cy="43312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821677" y="4039184"/>
              <a:ext cx="4792853" cy="43312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60094" y="4423917"/>
              <a:ext cx="1284097" cy="43281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243074" y="4423917"/>
              <a:ext cx="5958966" cy="43281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031733" y="4423917"/>
              <a:ext cx="219455" cy="43281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141462" y="4423917"/>
              <a:ext cx="829055" cy="43281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60094" y="4862829"/>
              <a:ext cx="1820926" cy="43281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715514" y="4862829"/>
              <a:ext cx="1503044" cy="43281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030726" y="4862829"/>
              <a:ext cx="1711960" cy="43281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586983" y="4862829"/>
              <a:ext cx="219456" cy="43281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696712" y="4862829"/>
              <a:ext cx="5811901" cy="43281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60094" y="5246522"/>
              <a:ext cx="5484114" cy="4331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2510" y="5926835"/>
            <a:ext cx="8531860" cy="931544"/>
            <a:chOff x="292510" y="5926835"/>
            <a:chExt cx="8531860" cy="93154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2510" y="5926835"/>
              <a:ext cx="8531549" cy="93116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0891" y="6291071"/>
              <a:ext cx="1947672" cy="265176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320040" y="134112"/>
            <a:ext cx="8459470" cy="6724015"/>
            <a:chOff x="320040" y="134112"/>
            <a:chExt cx="8459470" cy="672401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0802" y="705612"/>
              <a:ext cx="8458200" cy="93345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07935" y="551688"/>
              <a:ext cx="146303" cy="12192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12007" y="134112"/>
              <a:ext cx="2919983" cy="61721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0040" y="1530095"/>
              <a:ext cx="8458200" cy="5327903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300352" y="889508"/>
            <a:ext cx="6544309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Webinaire</a:t>
            </a:r>
            <a:r>
              <a:rPr dirty="0" sz="24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«</a:t>
            </a:r>
            <a:r>
              <a:rPr dirty="0" sz="24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ABC</a:t>
            </a:r>
            <a:r>
              <a:rPr dirty="0" sz="2400" spc="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 planification</a:t>
            </a:r>
            <a:r>
              <a:rPr dirty="0" sz="24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territoriale</a:t>
            </a:r>
            <a:r>
              <a:rPr dirty="0" sz="24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»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5168" y="5418226"/>
            <a:ext cx="5894705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dirty="0" sz="1800" spc="-5">
                <a:solidFill>
                  <a:srgbClr val="FFFFFF"/>
                </a:solidFill>
                <a:latin typeface="Arial MT"/>
                <a:cs typeface="Arial MT"/>
              </a:rPr>
              <a:t>Quel</a:t>
            </a:r>
            <a:r>
              <a:rPr dirty="0" sz="1800" spc="-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 MT"/>
                <a:cs typeface="Arial MT"/>
              </a:rPr>
              <a:t>contexte</a:t>
            </a:r>
            <a:r>
              <a:rPr dirty="0" sz="1800" spc="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 MT"/>
                <a:cs typeface="Arial MT"/>
              </a:rPr>
              <a:t>en</a:t>
            </a:r>
            <a:r>
              <a:rPr dirty="0" sz="18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 MT"/>
                <a:cs typeface="Arial MT"/>
              </a:rPr>
              <a:t>Grandvallière</a:t>
            </a:r>
            <a:r>
              <a:rPr dirty="0" sz="1800" spc="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 MT"/>
                <a:cs typeface="Arial MT"/>
              </a:rPr>
              <a:t>?</a:t>
            </a:r>
            <a:endParaRPr sz="1800">
              <a:latin typeface="Arial MT"/>
              <a:cs typeface="Arial MT"/>
            </a:endParaRPr>
          </a:p>
          <a:p>
            <a:pPr marL="355600" indent="-343535">
              <a:lnSpc>
                <a:spcPct val="100000"/>
              </a:lnSpc>
              <a:buAutoNum type="arabicPeriod"/>
              <a:tabLst>
                <a:tab pos="355600" algn="l"/>
                <a:tab pos="356235" algn="l"/>
              </a:tabLst>
            </a:pPr>
            <a:r>
              <a:rPr dirty="0" sz="1800" spc="-5">
                <a:solidFill>
                  <a:srgbClr val="FFFFFF"/>
                </a:solidFill>
                <a:latin typeface="Arial MT"/>
                <a:cs typeface="Arial MT"/>
              </a:rPr>
              <a:t>Quel impact</a:t>
            </a:r>
            <a:r>
              <a:rPr dirty="0" sz="180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 MT"/>
                <a:cs typeface="Arial MT"/>
              </a:rPr>
              <a:t>des</a:t>
            </a:r>
            <a:r>
              <a:rPr dirty="0" sz="180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 MT"/>
                <a:cs typeface="Arial MT"/>
              </a:rPr>
              <a:t>documents-cadres</a:t>
            </a:r>
            <a:r>
              <a:rPr dirty="0" sz="1800" spc="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 MT"/>
                <a:cs typeface="Arial MT"/>
              </a:rPr>
              <a:t>?</a:t>
            </a:r>
            <a:endParaRPr sz="1800">
              <a:latin typeface="Arial MT"/>
              <a:cs typeface="Arial MT"/>
            </a:endParaRPr>
          </a:p>
          <a:p>
            <a:pPr marL="355600" indent="-343535">
              <a:lnSpc>
                <a:spcPct val="100000"/>
              </a:lnSpc>
              <a:buAutoNum type="arabicPeriod"/>
              <a:tabLst>
                <a:tab pos="355600" algn="l"/>
                <a:tab pos="356235" algn="l"/>
              </a:tabLst>
            </a:pPr>
            <a:r>
              <a:rPr dirty="0" sz="1800" spc="-5">
                <a:solidFill>
                  <a:srgbClr val="FFFFFF"/>
                </a:solidFill>
                <a:latin typeface="Arial MT"/>
                <a:cs typeface="Arial MT"/>
              </a:rPr>
              <a:t>Quel calendrier</a:t>
            </a:r>
            <a:r>
              <a:rPr dirty="0" sz="1800" spc="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 MT"/>
                <a:cs typeface="Arial MT"/>
              </a:rPr>
              <a:t>des</a:t>
            </a:r>
            <a:r>
              <a:rPr dirty="0" sz="180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 MT"/>
                <a:cs typeface="Arial MT"/>
              </a:rPr>
              <a:t>démarches</a:t>
            </a:r>
            <a:r>
              <a:rPr dirty="0" sz="180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 MT"/>
                <a:cs typeface="Arial MT"/>
              </a:rPr>
              <a:t>PLUi</a:t>
            </a:r>
            <a:r>
              <a:rPr dirty="0" sz="180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FFFFFF"/>
                </a:solidFill>
                <a:latin typeface="Arial MT"/>
                <a:cs typeface="Arial MT"/>
              </a:rPr>
              <a:t>&amp;</a:t>
            </a:r>
            <a:r>
              <a:rPr dirty="0" sz="1800" spc="-1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FFFFFF"/>
                </a:solidFill>
                <a:latin typeface="Arial MT"/>
                <a:cs typeface="Arial MT"/>
              </a:rPr>
              <a:t>ABC</a:t>
            </a:r>
            <a:r>
              <a:rPr dirty="0" sz="1800" spc="-5">
                <a:solidFill>
                  <a:srgbClr val="FFFFFF"/>
                </a:solidFill>
                <a:latin typeface="Arial MT"/>
                <a:cs typeface="Arial MT"/>
              </a:rPr>
              <a:t> ?</a:t>
            </a:r>
            <a:endParaRPr sz="1800">
              <a:latin typeface="Arial MT"/>
              <a:cs typeface="Arial MT"/>
            </a:endParaRPr>
          </a:p>
          <a:p>
            <a:pPr marL="355600" indent="-343535">
              <a:lnSpc>
                <a:spcPct val="100000"/>
              </a:lnSpc>
              <a:buAutoNum type="arabicPeriod"/>
              <a:tabLst>
                <a:tab pos="355600" algn="l"/>
                <a:tab pos="356235" algn="l"/>
              </a:tabLst>
            </a:pPr>
            <a:r>
              <a:rPr dirty="0" sz="1800" spc="-5">
                <a:solidFill>
                  <a:srgbClr val="FFFFFF"/>
                </a:solidFill>
                <a:latin typeface="Arial MT"/>
                <a:cs typeface="Arial MT"/>
              </a:rPr>
              <a:t>Quel</a:t>
            </a:r>
            <a:r>
              <a:rPr dirty="0" sz="1800" spc="-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 MT"/>
                <a:cs typeface="Arial MT"/>
              </a:rPr>
              <a:t>traitement</a:t>
            </a:r>
            <a:r>
              <a:rPr dirty="0" sz="1800" spc="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 MT"/>
                <a:cs typeface="Arial MT"/>
              </a:rPr>
              <a:t>des</a:t>
            </a:r>
            <a:r>
              <a:rPr dirty="0" sz="1800" spc="-5">
                <a:solidFill>
                  <a:srgbClr val="FFFFFF"/>
                </a:solidFill>
                <a:latin typeface="Arial MT"/>
                <a:cs typeface="Arial MT"/>
              </a:rPr>
              <a:t> milieux</a:t>
            </a:r>
            <a:r>
              <a:rPr dirty="0" sz="180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FFFFFF"/>
                </a:solidFill>
                <a:latin typeface="Arial MT"/>
                <a:cs typeface="Arial MT"/>
              </a:rPr>
              <a:t>à</a:t>
            </a:r>
            <a:r>
              <a:rPr dirty="0" sz="1800" spc="-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 MT"/>
                <a:cs typeface="Arial MT"/>
              </a:rPr>
              <a:t>enjeu</a:t>
            </a:r>
            <a:r>
              <a:rPr dirty="0" sz="1800" spc="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 MT"/>
                <a:cs typeface="Arial MT"/>
              </a:rPr>
              <a:t>environnemental</a:t>
            </a:r>
            <a:r>
              <a:rPr dirty="0" sz="1800" spc="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FFFFFF"/>
                </a:solidFill>
                <a:latin typeface="Arial MT"/>
                <a:cs typeface="Arial MT"/>
              </a:rPr>
              <a:t>?</a:t>
            </a:r>
            <a:endParaRPr sz="1800">
              <a:latin typeface="Arial MT"/>
              <a:cs typeface="Arial MT"/>
            </a:endParaRPr>
          </a:p>
          <a:p>
            <a:pPr marL="355600" indent="-343535">
              <a:lnSpc>
                <a:spcPct val="100000"/>
              </a:lnSpc>
              <a:buAutoNum type="arabicPeriod"/>
              <a:tabLst>
                <a:tab pos="355600" algn="l"/>
                <a:tab pos="356235" algn="l"/>
              </a:tabLst>
            </a:pPr>
            <a:r>
              <a:rPr dirty="0" sz="1800" spc="-5">
                <a:solidFill>
                  <a:srgbClr val="FFFFFF"/>
                </a:solidFill>
                <a:latin typeface="Arial MT"/>
                <a:cs typeface="Arial MT"/>
              </a:rPr>
              <a:t>Conclusion</a:t>
            </a:r>
            <a:r>
              <a:rPr dirty="0" sz="1800" spc="-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 MT"/>
                <a:cs typeface="Arial MT"/>
              </a:rPr>
              <a:t>sommaire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57882" y="1169669"/>
            <a:ext cx="5427345" cy="1297305"/>
          </a:xfrm>
          <a:prstGeom prst="rect">
            <a:avLst/>
          </a:prstGeom>
        </p:spPr>
        <p:txBody>
          <a:bodyPr wrap="square" lIns="0" tIns="99695" rIns="0" bIns="0" rtlCol="0" vert="horz">
            <a:spAutoFit/>
          </a:bodyPr>
          <a:lstStyle/>
          <a:p>
            <a:pPr algn="ctr" marL="1905">
              <a:lnSpc>
                <a:spcPct val="100000"/>
              </a:lnSpc>
              <a:spcBef>
                <a:spcPts val="785"/>
              </a:spcBef>
            </a:pPr>
            <a:r>
              <a:rPr dirty="0" sz="1800" spc="-5">
                <a:solidFill>
                  <a:srgbClr val="FFFFFF"/>
                </a:solidFill>
                <a:latin typeface="Arial MT"/>
                <a:cs typeface="Arial MT"/>
              </a:rPr>
              <a:t>5</a:t>
            </a:r>
            <a:r>
              <a:rPr dirty="0" sz="1800" spc="-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 MT"/>
                <a:cs typeface="Arial MT"/>
              </a:rPr>
              <a:t>octobre</a:t>
            </a:r>
            <a:r>
              <a:rPr dirty="0" sz="180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 MT"/>
                <a:cs typeface="Arial MT"/>
              </a:rPr>
              <a:t>2023 de</a:t>
            </a:r>
            <a:r>
              <a:rPr dirty="0" sz="18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 MT"/>
                <a:cs typeface="Arial MT"/>
              </a:rPr>
              <a:t>13h30 à 14h30</a:t>
            </a:r>
            <a:endParaRPr sz="1800">
              <a:latin typeface="Arial MT"/>
              <a:cs typeface="Arial MT"/>
            </a:endParaRPr>
          </a:p>
          <a:p>
            <a:pPr algn="ctr" marL="635">
              <a:lnSpc>
                <a:spcPct val="100000"/>
              </a:lnSpc>
              <a:spcBef>
                <a:spcPts val="685"/>
              </a:spcBef>
            </a:pPr>
            <a:r>
              <a:rPr dirty="0" sz="1800" spc="-5" b="1">
                <a:latin typeface="Arial"/>
                <a:cs typeface="Arial"/>
              </a:rPr>
              <a:t>Comment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prendre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en</a:t>
            </a:r>
            <a:r>
              <a:rPr dirty="0" sz="1800" spc="-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compte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la</a:t>
            </a:r>
            <a:r>
              <a:rPr dirty="0" sz="1800" spc="-5" b="1">
                <a:latin typeface="Arial"/>
                <a:cs typeface="Arial"/>
              </a:rPr>
              <a:t> biodiversité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800" b="1">
                <a:latin typeface="Arial"/>
                <a:cs typeface="Arial"/>
              </a:rPr>
              <a:t>dans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son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PLU &amp;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quel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lien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spc="-20" b="1">
                <a:latin typeface="Arial"/>
                <a:cs typeface="Arial"/>
              </a:rPr>
              <a:t>avec</a:t>
            </a:r>
            <a:r>
              <a:rPr dirty="0" sz="1800" spc="4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un</a:t>
            </a:r>
            <a:r>
              <a:rPr dirty="0" sz="1800" spc="-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éventuel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spc="-20" b="1">
                <a:latin typeface="Arial"/>
                <a:cs typeface="Arial"/>
              </a:rPr>
              <a:t>ABC</a:t>
            </a:r>
            <a:r>
              <a:rPr dirty="0" sz="1800" spc="5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?</a:t>
            </a:r>
            <a:endParaRPr sz="1800">
              <a:latin typeface="Arial"/>
              <a:cs typeface="Arial"/>
            </a:endParaRPr>
          </a:p>
          <a:p>
            <a:pPr algn="ctr" marL="1270">
              <a:lnSpc>
                <a:spcPct val="100000"/>
              </a:lnSpc>
              <a:spcBef>
                <a:spcPts val="5"/>
              </a:spcBef>
            </a:pPr>
            <a:r>
              <a:rPr dirty="0" sz="1800" spc="-5">
                <a:solidFill>
                  <a:srgbClr val="FFFFFF"/>
                </a:solidFill>
                <a:latin typeface="Arial MT"/>
                <a:cs typeface="Arial MT"/>
              </a:rPr>
              <a:t>Exemple</a:t>
            </a:r>
            <a:r>
              <a:rPr dirty="0" sz="180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dirty="0" sz="1800" spc="-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 MT"/>
                <a:cs typeface="Arial MT"/>
              </a:rPr>
              <a:t>la</a:t>
            </a:r>
            <a:r>
              <a:rPr dirty="0" sz="1800" spc="-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 MT"/>
                <a:cs typeface="Arial MT"/>
              </a:rPr>
              <a:t>Grandvallière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2510" y="5926835"/>
            <a:ext cx="8531860" cy="931544"/>
            <a:chOff x="292510" y="5926835"/>
            <a:chExt cx="8531860" cy="93154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2510" y="5926835"/>
              <a:ext cx="8531549" cy="93116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0891" y="6291071"/>
              <a:ext cx="1947672" cy="265176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225552" y="0"/>
            <a:ext cx="8918575" cy="1696720"/>
            <a:chOff x="225552" y="0"/>
            <a:chExt cx="8918575" cy="169672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0802" y="705612"/>
              <a:ext cx="8458200" cy="93345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07935" y="551687"/>
              <a:ext cx="146303" cy="12192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12007" y="134112"/>
              <a:ext cx="2919983" cy="61721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276600" y="97535"/>
              <a:ext cx="2798445" cy="142240"/>
            </a:xfrm>
            <a:custGeom>
              <a:avLst/>
              <a:gdLst/>
              <a:ahLst/>
              <a:cxnLst/>
              <a:rect l="l" t="t" r="r" b="b"/>
              <a:pathLst>
                <a:path w="2798445" h="142240">
                  <a:moveTo>
                    <a:pt x="2798064" y="0"/>
                  </a:moveTo>
                  <a:lnTo>
                    <a:pt x="0" y="0"/>
                  </a:lnTo>
                  <a:lnTo>
                    <a:pt x="0" y="141731"/>
                  </a:lnTo>
                  <a:lnTo>
                    <a:pt x="2798064" y="141731"/>
                  </a:lnTo>
                  <a:lnTo>
                    <a:pt x="27980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5552" y="134112"/>
              <a:ext cx="8648700" cy="156210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879848" y="0"/>
              <a:ext cx="4264660" cy="1336675"/>
            </a:xfrm>
            <a:custGeom>
              <a:avLst/>
              <a:gdLst/>
              <a:ahLst/>
              <a:cxnLst/>
              <a:rect l="l" t="t" r="r" b="b"/>
              <a:pathLst>
                <a:path w="4264659" h="1336675">
                  <a:moveTo>
                    <a:pt x="4264152" y="0"/>
                  </a:moveTo>
                  <a:lnTo>
                    <a:pt x="0" y="0"/>
                  </a:lnTo>
                  <a:lnTo>
                    <a:pt x="0" y="1336548"/>
                  </a:lnTo>
                  <a:lnTo>
                    <a:pt x="4264152" y="1336548"/>
                  </a:lnTo>
                  <a:lnTo>
                    <a:pt x="4264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/>
          <p:nvPr/>
        </p:nvSpPr>
        <p:spPr>
          <a:xfrm>
            <a:off x="5018532" y="3029711"/>
            <a:ext cx="4017645" cy="2307590"/>
          </a:xfrm>
          <a:custGeom>
            <a:avLst/>
            <a:gdLst/>
            <a:ahLst/>
            <a:cxnLst/>
            <a:rect l="l" t="t" r="r" b="b"/>
            <a:pathLst>
              <a:path w="4017645" h="2307590">
                <a:moveTo>
                  <a:pt x="4017264" y="0"/>
                </a:moveTo>
                <a:lnTo>
                  <a:pt x="0" y="0"/>
                </a:lnTo>
                <a:lnTo>
                  <a:pt x="0" y="2307336"/>
                </a:lnTo>
                <a:lnTo>
                  <a:pt x="4017264" y="2307336"/>
                </a:lnTo>
                <a:lnTo>
                  <a:pt x="4017264" y="0"/>
                </a:lnTo>
                <a:close/>
              </a:path>
            </a:pathLst>
          </a:custGeom>
          <a:solidFill>
            <a:srgbClr val="00846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5865367" y="3058794"/>
            <a:ext cx="232537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06680" marR="5080" indent="-94615">
              <a:lnSpc>
                <a:spcPct val="100000"/>
              </a:lnSpc>
              <a:spcBef>
                <a:spcPts val="95"/>
              </a:spcBef>
            </a:pPr>
            <a:r>
              <a:rPr dirty="0" u="sng" sz="1600" spc="-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Plan </a:t>
            </a:r>
            <a:r>
              <a:rPr dirty="0" u="sng" sz="1600" spc="-1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Local </a:t>
            </a:r>
            <a:r>
              <a:rPr dirty="0" u="sng" sz="1600" spc="-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d’Urbanisme </a:t>
            </a:r>
            <a:r>
              <a:rPr dirty="0" sz="1600" spc="-4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intercommunal</a:t>
            </a:r>
            <a:r>
              <a:rPr dirty="0" sz="1600" spc="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(PLUi)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37489" y="420115"/>
            <a:ext cx="426656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1.</a:t>
            </a:r>
            <a:r>
              <a:rPr dirty="0" sz="20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Quel</a:t>
            </a:r>
            <a:r>
              <a:rPr dirty="0" sz="20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contexte</a:t>
            </a:r>
            <a:r>
              <a:rPr dirty="0" sz="20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en 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Grandvallière</a:t>
            </a:r>
            <a:r>
              <a:rPr dirty="0" sz="20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?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8591" y="1116329"/>
            <a:ext cx="19558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La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Grandvallière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18591" y="1664665"/>
            <a:ext cx="3241040" cy="6667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dirty="0" sz="1400" spc="-5" b="1">
                <a:latin typeface="Arial"/>
                <a:cs typeface="Arial"/>
              </a:rPr>
              <a:t>Une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petite</a:t>
            </a:r>
            <a:r>
              <a:rPr dirty="0" sz="1400" spc="-35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intercommunalité</a:t>
            </a:r>
            <a:r>
              <a:rPr dirty="0" sz="1400" spc="-4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rurale </a:t>
            </a:r>
            <a:r>
              <a:rPr dirty="0" sz="1400" spc="-375" b="1">
                <a:latin typeface="Arial"/>
                <a:cs typeface="Arial"/>
              </a:rPr>
              <a:t> </a:t>
            </a:r>
            <a:r>
              <a:rPr dirty="0" sz="1400">
                <a:latin typeface="Arial MT"/>
                <a:cs typeface="Arial MT"/>
              </a:rPr>
              <a:t>(8 </a:t>
            </a:r>
            <a:r>
              <a:rPr dirty="0" sz="1400" spc="-5">
                <a:latin typeface="Arial MT"/>
                <a:cs typeface="Arial MT"/>
              </a:rPr>
              <a:t>communes </a:t>
            </a:r>
            <a:r>
              <a:rPr dirty="0" sz="1400" spc="-10">
                <a:latin typeface="Arial MT"/>
                <a:cs typeface="Arial MT"/>
              </a:rPr>
              <a:t>avec </a:t>
            </a:r>
            <a:r>
              <a:rPr dirty="0" sz="1400">
                <a:latin typeface="Arial MT"/>
                <a:cs typeface="Arial MT"/>
              </a:rPr>
              <a:t>≈ </a:t>
            </a:r>
            <a:r>
              <a:rPr dirty="0" sz="1400" spc="-5">
                <a:latin typeface="Arial MT"/>
                <a:cs typeface="Arial MT"/>
              </a:rPr>
              <a:t>5500 hab </a:t>
            </a:r>
            <a:r>
              <a:rPr dirty="0" sz="1400">
                <a:latin typeface="Arial MT"/>
                <a:cs typeface="Arial MT"/>
              </a:rPr>
              <a:t>sur </a:t>
            </a:r>
            <a:r>
              <a:rPr dirty="0" sz="1400" spc="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176</a:t>
            </a:r>
            <a:r>
              <a:rPr dirty="0" sz="1400" spc="-2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km²)</a:t>
            </a:r>
            <a:r>
              <a:rPr dirty="0" sz="1400" spc="-2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: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61491" y="2305304"/>
            <a:ext cx="2752725" cy="6661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Char char="•"/>
              <a:tabLst>
                <a:tab pos="299085" algn="l"/>
                <a:tab pos="299720" algn="l"/>
              </a:tabLst>
            </a:pPr>
            <a:r>
              <a:rPr dirty="0" sz="1400" spc="-5">
                <a:latin typeface="Arial MT"/>
                <a:cs typeface="Arial MT"/>
              </a:rPr>
              <a:t>de</a:t>
            </a:r>
            <a:r>
              <a:rPr dirty="0" sz="1400" spc="-2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montagne</a:t>
            </a:r>
            <a:r>
              <a:rPr dirty="0" sz="1400" spc="-5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(≈</a:t>
            </a:r>
            <a:r>
              <a:rPr dirty="0" sz="1400" spc="-5">
                <a:latin typeface="Arial MT"/>
                <a:cs typeface="Arial MT"/>
              </a:rPr>
              <a:t> 900</a:t>
            </a:r>
            <a:r>
              <a:rPr dirty="0" sz="1400" spc="-2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m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d’alt.),</a:t>
            </a:r>
            <a:endParaRPr sz="1400">
              <a:latin typeface="Arial MT"/>
              <a:cs typeface="Arial MT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dirty="0" sz="1400">
                <a:latin typeface="Arial MT"/>
                <a:cs typeface="Arial MT"/>
              </a:rPr>
              <a:t>agricole</a:t>
            </a:r>
            <a:r>
              <a:rPr dirty="0" sz="1400" spc="-4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(3</a:t>
            </a:r>
            <a:r>
              <a:rPr dirty="0" sz="1400" spc="-9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AOP</a:t>
            </a:r>
            <a:r>
              <a:rPr dirty="0" sz="1400" spc="-4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fromagères)</a:t>
            </a:r>
            <a:r>
              <a:rPr dirty="0" sz="1400" spc="-5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et</a:t>
            </a:r>
            <a:endParaRPr sz="1400">
              <a:latin typeface="Arial MT"/>
              <a:cs typeface="Arial MT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dirty="0" sz="1400" spc="-5">
                <a:latin typeface="Arial MT"/>
                <a:cs typeface="Arial MT"/>
              </a:rPr>
              <a:t>touristique</a:t>
            </a:r>
            <a:r>
              <a:rPr dirty="0" sz="1400" spc="-6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(≈</a:t>
            </a:r>
            <a:r>
              <a:rPr dirty="0" sz="1400" spc="-2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2000</a:t>
            </a:r>
            <a:r>
              <a:rPr dirty="0" sz="1400" spc="-3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lits)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18591" y="3158998"/>
            <a:ext cx="3030220" cy="4527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dirty="0" sz="1400" spc="-5" b="1">
                <a:latin typeface="Arial"/>
                <a:cs typeface="Arial"/>
              </a:rPr>
              <a:t>Intégrée dans un </a:t>
            </a:r>
            <a:r>
              <a:rPr dirty="0" sz="1400" spc="-10" b="1">
                <a:latin typeface="Arial"/>
                <a:cs typeface="Arial"/>
              </a:rPr>
              <a:t>Syndicat </a:t>
            </a:r>
            <a:r>
              <a:rPr dirty="0" sz="1400" b="1">
                <a:latin typeface="Arial"/>
                <a:cs typeface="Arial"/>
              </a:rPr>
              <a:t>mixte </a:t>
            </a:r>
            <a:r>
              <a:rPr dirty="0" sz="1400" spc="-375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de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PNR </a:t>
            </a:r>
            <a:r>
              <a:rPr dirty="0" sz="1400" b="1"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61491" y="3585717"/>
            <a:ext cx="2875280" cy="19469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99085" marR="161290" indent="-287020">
              <a:lnSpc>
                <a:spcPct val="100000"/>
              </a:lnSpc>
              <a:spcBef>
                <a:spcPts val="105"/>
              </a:spcBef>
              <a:buChar char="•"/>
              <a:tabLst>
                <a:tab pos="299085" algn="l"/>
                <a:tab pos="299720" algn="l"/>
              </a:tabLst>
            </a:pPr>
            <a:r>
              <a:rPr dirty="0" sz="1400" spc="-5">
                <a:latin typeface="Arial MT"/>
                <a:cs typeface="Arial MT"/>
              </a:rPr>
              <a:t>avec </a:t>
            </a:r>
            <a:r>
              <a:rPr dirty="0" sz="1400">
                <a:latin typeface="Arial MT"/>
                <a:cs typeface="Arial MT"/>
              </a:rPr>
              <a:t>une Charte réclamant la </a:t>
            </a:r>
            <a:r>
              <a:rPr dirty="0" sz="1400" spc="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protection</a:t>
            </a:r>
            <a:r>
              <a:rPr dirty="0" sz="1400" spc="-6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des</a:t>
            </a:r>
            <a:r>
              <a:rPr dirty="0" sz="1400" spc="-3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ZHumides</a:t>
            </a:r>
            <a:r>
              <a:rPr dirty="0" sz="1400" spc="-3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dans </a:t>
            </a:r>
            <a:r>
              <a:rPr dirty="0" sz="1400" spc="-37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les</a:t>
            </a:r>
            <a:r>
              <a:rPr dirty="0" sz="1400" spc="-4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documents</a:t>
            </a:r>
            <a:r>
              <a:rPr dirty="0" sz="1400" spc="-6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de</a:t>
            </a:r>
            <a:r>
              <a:rPr dirty="0" sz="1400" spc="-3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planification</a:t>
            </a:r>
            <a:endParaRPr sz="1400">
              <a:latin typeface="Arial MT"/>
              <a:cs typeface="Arial MT"/>
            </a:endParaRPr>
          </a:p>
          <a:p>
            <a:pPr marL="299085" marR="92710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dirty="0" sz="1400" spc="-5">
                <a:latin typeface="Arial MT"/>
                <a:cs typeface="Arial MT"/>
              </a:rPr>
              <a:t>ayant</a:t>
            </a:r>
            <a:r>
              <a:rPr dirty="0" sz="1400" spc="-1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un</a:t>
            </a:r>
            <a:r>
              <a:rPr dirty="0" sz="1400" spc="-3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objet</a:t>
            </a:r>
            <a:r>
              <a:rPr dirty="0" sz="1400" spc="-4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Pays </a:t>
            </a:r>
            <a:r>
              <a:rPr dirty="0" sz="1400">
                <a:latin typeface="Arial MT"/>
                <a:cs typeface="Arial MT"/>
              </a:rPr>
              <a:t>&amp;</a:t>
            </a:r>
            <a:r>
              <a:rPr dirty="0" sz="1400" spc="-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un</a:t>
            </a:r>
            <a:r>
              <a:rPr dirty="0" sz="1400" spc="-3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SCoT </a:t>
            </a:r>
            <a:r>
              <a:rPr dirty="0" sz="1400" spc="-37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réalisé</a:t>
            </a:r>
            <a:r>
              <a:rPr dirty="0" sz="1400" spc="-4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à</a:t>
            </a:r>
            <a:r>
              <a:rPr dirty="0" sz="1400" spc="-2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cette</a:t>
            </a:r>
            <a:r>
              <a:rPr dirty="0" sz="1400" spc="-5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échelle</a:t>
            </a:r>
            <a:r>
              <a:rPr dirty="0" sz="1400" spc="-4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en</a:t>
            </a:r>
            <a:r>
              <a:rPr dirty="0" sz="1400" spc="-2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régie</a:t>
            </a:r>
            <a:endParaRPr sz="1400">
              <a:latin typeface="Arial MT"/>
              <a:cs typeface="Arial MT"/>
            </a:endParaRPr>
          </a:p>
          <a:p>
            <a:pPr marL="299085" marR="5080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dirty="0" sz="1400" spc="-5">
                <a:latin typeface="Arial MT"/>
                <a:cs typeface="Arial MT"/>
              </a:rPr>
              <a:t>avec</a:t>
            </a:r>
            <a:r>
              <a:rPr dirty="0" sz="1400" spc="2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pour</a:t>
            </a:r>
            <a:r>
              <a:rPr dirty="0" sz="1400" spc="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un</a:t>
            </a:r>
            <a:r>
              <a:rPr dirty="0" sz="1400" spc="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agent en</a:t>
            </a:r>
            <a:r>
              <a:rPr dirty="0" sz="1400" spc="2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charge </a:t>
            </a:r>
            <a:r>
              <a:rPr dirty="0" sz="1400" spc="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du</a:t>
            </a:r>
            <a:r>
              <a:rPr dirty="0" sz="1400" spc="-3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PLUi,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hébergé</a:t>
            </a:r>
            <a:r>
              <a:rPr dirty="0" sz="1400" spc="-5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au</a:t>
            </a:r>
            <a:r>
              <a:rPr dirty="0" sz="1400" spc="-1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Parc</a:t>
            </a:r>
            <a:r>
              <a:rPr dirty="0" sz="1400" spc="-2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et</a:t>
            </a:r>
            <a:r>
              <a:rPr dirty="0" sz="1400" spc="-1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mis </a:t>
            </a:r>
            <a:r>
              <a:rPr dirty="0" sz="1400" spc="-37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à disposition de la </a:t>
            </a:r>
            <a:r>
              <a:rPr dirty="0" sz="1400" spc="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CCLGrandvallière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047488" y="6195059"/>
            <a:ext cx="3977640" cy="584200"/>
          </a:xfrm>
          <a:custGeom>
            <a:avLst/>
            <a:gdLst/>
            <a:ahLst/>
            <a:cxnLst/>
            <a:rect l="l" t="t" r="r" b="b"/>
            <a:pathLst>
              <a:path w="3977640" h="584200">
                <a:moveTo>
                  <a:pt x="3977640" y="0"/>
                </a:moveTo>
                <a:lnTo>
                  <a:pt x="0" y="0"/>
                </a:lnTo>
                <a:lnTo>
                  <a:pt x="0" y="583691"/>
                </a:lnTo>
                <a:lnTo>
                  <a:pt x="3977640" y="583691"/>
                </a:lnTo>
                <a:lnTo>
                  <a:pt x="3977640" y="0"/>
                </a:lnTo>
                <a:close/>
              </a:path>
            </a:pathLst>
          </a:custGeom>
          <a:solidFill>
            <a:srgbClr val="B1CA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5442965" y="6224117"/>
            <a:ext cx="318706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19380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Permis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5" b="1">
                <a:solidFill>
                  <a:srgbClr val="FFFFFF"/>
                </a:solidFill>
                <a:latin typeface="Arial"/>
                <a:cs typeface="Arial"/>
              </a:rPr>
              <a:t>d’aménager,</a:t>
            </a:r>
            <a:r>
              <a:rPr dirty="0" sz="1600" spc="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Permis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construire,</a:t>
            </a:r>
            <a:r>
              <a:rPr dirty="0" sz="1600" spc="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Déclaration</a:t>
            </a:r>
            <a:r>
              <a:rPr dirty="0" sz="1600" spc="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préalable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166359" y="3697223"/>
            <a:ext cx="3702050" cy="52451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41275" rIns="0" bIns="0" rtlCol="0" vert="horz">
            <a:spAutoFit/>
          </a:bodyPr>
          <a:lstStyle/>
          <a:p>
            <a:pPr marL="571500" marR="563880" indent="154940">
              <a:lnSpc>
                <a:spcPct val="100000"/>
              </a:lnSpc>
              <a:spcBef>
                <a:spcPts val="325"/>
              </a:spcBef>
            </a:pPr>
            <a:r>
              <a:rPr dirty="0" sz="1400">
                <a:latin typeface="Arial MT"/>
                <a:cs typeface="Arial MT"/>
              </a:rPr>
              <a:t>Projet </a:t>
            </a:r>
            <a:r>
              <a:rPr dirty="0" sz="1400" spc="-5">
                <a:latin typeface="Arial MT"/>
                <a:cs typeface="Arial MT"/>
              </a:rPr>
              <a:t>d’Aménagement et de 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Développement</a:t>
            </a:r>
            <a:r>
              <a:rPr dirty="0" sz="1400" spc="-5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Durable</a:t>
            </a:r>
            <a:r>
              <a:rPr dirty="0" sz="1400" spc="-55">
                <a:latin typeface="Arial MT"/>
                <a:cs typeface="Arial MT"/>
              </a:rPr>
              <a:t> </a:t>
            </a:r>
            <a:r>
              <a:rPr dirty="0" sz="1400" spc="-20">
                <a:latin typeface="Arial MT"/>
                <a:cs typeface="Arial MT"/>
              </a:rPr>
              <a:t>(PADD)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184647" y="4736591"/>
            <a:ext cx="1772920" cy="52324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41275" rIns="0" bIns="0" rtlCol="0" vert="horz">
            <a:spAutoFit/>
          </a:bodyPr>
          <a:lstStyle/>
          <a:p>
            <a:pPr marL="229235" marR="102870" indent="-119380">
              <a:lnSpc>
                <a:spcPct val="100000"/>
              </a:lnSpc>
              <a:spcBef>
                <a:spcPts val="325"/>
              </a:spcBef>
            </a:pPr>
            <a:r>
              <a:rPr dirty="0" sz="1400" spc="-5">
                <a:latin typeface="Arial MT"/>
                <a:cs typeface="Arial MT"/>
              </a:rPr>
              <a:t>Règlement</a:t>
            </a:r>
            <a:r>
              <a:rPr dirty="0" sz="1400" spc="-7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(zonage </a:t>
            </a:r>
            <a:r>
              <a:rPr dirty="0" sz="1400" spc="-37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et</a:t>
            </a:r>
            <a:r>
              <a:rPr dirty="0" sz="1400" spc="-3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règles</a:t>
            </a:r>
            <a:r>
              <a:rPr dirty="0" sz="1400" spc="-4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écrites)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018019" y="4736591"/>
            <a:ext cx="1859280" cy="52324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41275" rIns="0" bIns="0" rtlCol="0" vert="horz">
            <a:spAutoFit/>
          </a:bodyPr>
          <a:lstStyle/>
          <a:p>
            <a:pPr marL="224154" marR="151765" indent="-64135">
              <a:lnSpc>
                <a:spcPct val="100000"/>
              </a:lnSpc>
              <a:spcBef>
                <a:spcPts val="325"/>
              </a:spcBef>
            </a:pPr>
            <a:r>
              <a:rPr dirty="0" sz="1400" spc="-5">
                <a:latin typeface="Arial MT"/>
                <a:cs typeface="Arial MT"/>
              </a:rPr>
              <a:t>Orientations</a:t>
            </a:r>
            <a:r>
              <a:rPr dirty="0" sz="1400" spc="-7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d’amgt </a:t>
            </a:r>
            <a:r>
              <a:rPr dirty="0" sz="1400" spc="-37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&amp;</a:t>
            </a:r>
            <a:r>
              <a:rPr dirty="0" sz="1400" spc="-2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de</a:t>
            </a:r>
            <a:r>
              <a:rPr dirty="0" sz="1400" spc="-25">
                <a:latin typeface="Arial MT"/>
                <a:cs typeface="Arial MT"/>
              </a:rPr>
              <a:t> </a:t>
            </a:r>
            <a:r>
              <a:rPr dirty="0" sz="1400" spc="-15">
                <a:latin typeface="Arial MT"/>
                <a:cs typeface="Arial MT"/>
              </a:rPr>
              <a:t>progr.</a:t>
            </a:r>
            <a:r>
              <a:rPr dirty="0" sz="1400" spc="-5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(OAP)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018532" y="1583435"/>
            <a:ext cx="4017645" cy="3061970"/>
          </a:xfrm>
          <a:custGeom>
            <a:avLst/>
            <a:gdLst/>
            <a:ahLst/>
            <a:cxnLst/>
            <a:rect l="l" t="t" r="r" b="b"/>
            <a:pathLst>
              <a:path w="4017645" h="3061970">
                <a:moveTo>
                  <a:pt x="1365504" y="2674620"/>
                </a:moveTo>
                <a:lnTo>
                  <a:pt x="973836" y="2674620"/>
                </a:lnTo>
                <a:lnTo>
                  <a:pt x="1177925" y="3061716"/>
                </a:lnTo>
                <a:lnTo>
                  <a:pt x="1365504" y="2674620"/>
                </a:lnTo>
                <a:close/>
              </a:path>
              <a:path w="4017645" h="3061970">
                <a:moveTo>
                  <a:pt x="3116580" y="2668524"/>
                </a:moveTo>
                <a:lnTo>
                  <a:pt x="2724912" y="2668524"/>
                </a:lnTo>
                <a:lnTo>
                  <a:pt x="2929001" y="3055620"/>
                </a:lnTo>
                <a:lnTo>
                  <a:pt x="3116580" y="2668524"/>
                </a:lnTo>
                <a:close/>
              </a:path>
              <a:path w="4017645" h="3061970">
                <a:moveTo>
                  <a:pt x="4017264" y="0"/>
                </a:moveTo>
                <a:lnTo>
                  <a:pt x="0" y="0"/>
                </a:lnTo>
                <a:lnTo>
                  <a:pt x="0" y="585216"/>
                </a:lnTo>
                <a:lnTo>
                  <a:pt x="4017264" y="585216"/>
                </a:lnTo>
                <a:lnTo>
                  <a:pt x="4017264" y="0"/>
                </a:lnTo>
                <a:close/>
              </a:path>
            </a:pathLst>
          </a:custGeom>
          <a:solidFill>
            <a:srgbClr val="B1CA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5433186" y="1612137"/>
            <a:ext cx="318960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63650" marR="5080" indent="-1251585">
              <a:lnSpc>
                <a:spcPct val="100000"/>
              </a:lnSpc>
              <a:spcBef>
                <a:spcPts val="95"/>
              </a:spcBef>
            </a:pPr>
            <a:r>
              <a:rPr dirty="0" u="sng" sz="1600" spc="-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Schéma de Cohérence </a:t>
            </a:r>
            <a:r>
              <a:rPr dirty="0" u="sng" sz="1600" spc="-1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Territorial </a:t>
            </a:r>
            <a:r>
              <a:rPr dirty="0" sz="1600" spc="-4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(SCoT)</a:t>
            </a:r>
            <a:endParaRPr sz="16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848167" y="2309630"/>
            <a:ext cx="349885" cy="50038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43180" marR="5080" indent="-30480">
              <a:lnSpc>
                <a:spcPct val="100000"/>
              </a:lnSpc>
            </a:pPr>
            <a:r>
              <a:rPr dirty="0" sz="1100" spc="-10" b="1">
                <a:solidFill>
                  <a:srgbClr val="49452A"/>
                </a:solidFill>
                <a:latin typeface="Arial"/>
                <a:cs typeface="Arial"/>
              </a:rPr>
              <a:t>C</a:t>
            </a:r>
            <a:r>
              <a:rPr dirty="0" sz="1100" b="1">
                <a:solidFill>
                  <a:srgbClr val="49452A"/>
                </a:solidFill>
                <a:latin typeface="Arial"/>
                <a:cs typeface="Arial"/>
              </a:rPr>
              <a:t>ompa  </a:t>
            </a:r>
            <a:r>
              <a:rPr dirty="0" sz="1100" spc="-5" b="1">
                <a:solidFill>
                  <a:srgbClr val="49452A"/>
                </a:solidFill>
                <a:latin typeface="Arial"/>
                <a:cs typeface="Arial"/>
              </a:rPr>
              <a:t>tibilité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5713857" y="2203450"/>
            <a:ext cx="2676525" cy="3971925"/>
            <a:chOff x="5713857" y="2203450"/>
            <a:chExt cx="2676525" cy="3971925"/>
          </a:xfrm>
        </p:grpSpPr>
        <p:sp>
          <p:nvSpPr>
            <p:cNvPr id="29" name="object 29"/>
            <p:cNvSpPr/>
            <p:nvPr/>
          </p:nvSpPr>
          <p:spPr>
            <a:xfrm>
              <a:off x="6576060" y="2209800"/>
              <a:ext cx="890269" cy="772795"/>
            </a:xfrm>
            <a:custGeom>
              <a:avLst/>
              <a:gdLst/>
              <a:ahLst/>
              <a:cxnLst/>
              <a:rect l="l" t="t" r="r" b="b"/>
              <a:pathLst>
                <a:path w="890270" h="772794">
                  <a:moveTo>
                    <a:pt x="0" y="386334"/>
                  </a:moveTo>
                  <a:lnTo>
                    <a:pt x="222504" y="386334"/>
                  </a:lnTo>
                  <a:lnTo>
                    <a:pt x="222504" y="0"/>
                  </a:lnTo>
                  <a:lnTo>
                    <a:pt x="667512" y="0"/>
                  </a:lnTo>
                  <a:lnTo>
                    <a:pt x="667512" y="386334"/>
                  </a:lnTo>
                  <a:lnTo>
                    <a:pt x="890016" y="386334"/>
                  </a:lnTo>
                  <a:lnTo>
                    <a:pt x="445008" y="772667"/>
                  </a:lnTo>
                  <a:lnTo>
                    <a:pt x="0" y="386334"/>
                  </a:lnTo>
                  <a:close/>
                </a:path>
              </a:pathLst>
            </a:custGeom>
            <a:ln w="12699">
              <a:solidFill>
                <a:srgbClr val="B1CAC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7495032" y="5361432"/>
              <a:ext cx="889000" cy="771525"/>
            </a:xfrm>
            <a:custGeom>
              <a:avLst/>
              <a:gdLst/>
              <a:ahLst/>
              <a:cxnLst/>
              <a:rect l="l" t="t" r="r" b="b"/>
              <a:pathLst>
                <a:path w="889000" h="771525">
                  <a:moveTo>
                    <a:pt x="666369" y="0"/>
                  </a:moveTo>
                  <a:lnTo>
                    <a:pt x="222123" y="0"/>
                  </a:lnTo>
                  <a:lnTo>
                    <a:pt x="222123" y="385572"/>
                  </a:lnTo>
                  <a:lnTo>
                    <a:pt x="0" y="385572"/>
                  </a:lnTo>
                  <a:lnTo>
                    <a:pt x="444246" y="771144"/>
                  </a:lnTo>
                  <a:lnTo>
                    <a:pt x="888492" y="385572"/>
                  </a:lnTo>
                  <a:lnTo>
                    <a:pt x="666369" y="385572"/>
                  </a:lnTo>
                  <a:lnTo>
                    <a:pt x="6663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7495032" y="5361432"/>
              <a:ext cx="889000" cy="771525"/>
            </a:xfrm>
            <a:custGeom>
              <a:avLst/>
              <a:gdLst/>
              <a:ahLst/>
              <a:cxnLst/>
              <a:rect l="l" t="t" r="r" b="b"/>
              <a:pathLst>
                <a:path w="889000" h="771525">
                  <a:moveTo>
                    <a:pt x="0" y="385572"/>
                  </a:moveTo>
                  <a:lnTo>
                    <a:pt x="222123" y="385572"/>
                  </a:lnTo>
                  <a:lnTo>
                    <a:pt x="222123" y="0"/>
                  </a:lnTo>
                  <a:lnTo>
                    <a:pt x="666369" y="0"/>
                  </a:lnTo>
                  <a:lnTo>
                    <a:pt x="666369" y="385572"/>
                  </a:lnTo>
                  <a:lnTo>
                    <a:pt x="888492" y="385572"/>
                  </a:lnTo>
                  <a:lnTo>
                    <a:pt x="444246" y="771144"/>
                  </a:lnTo>
                  <a:lnTo>
                    <a:pt x="0" y="385572"/>
                  </a:lnTo>
                  <a:close/>
                </a:path>
              </a:pathLst>
            </a:custGeom>
            <a:ln w="12700">
              <a:solidFill>
                <a:srgbClr val="B1CAC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5742432" y="5373623"/>
              <a:ext cx="890269" cy="772795"/>
            </a:xfrm>
            <a:custGeom>
              <a:avLst/>
              <a:gdLst/>
              <a:ahLst/>
              <a:cxnLst/>
              <a:rect l="l" t="t" r="r" b="b"/>
              <a:pathLst>
                <a:path w="890270" h="772795">
                  <a:moveTo>
                    <a:pt x="667512" y="0"/>
                  </a:moveTo>
                  <a:lnTo>
                    <a:pt x="222503" y="0"/>
                  </a:lnTo>
                  <a:lnTo>
                    <a:pt x="222503" y="386334"/>
                  </a:lnTo>
                  <a:lnTo>
                    <a:pt x="0" y="386334"/>
                  </a:lnTo>
                  <a:lnTo>
                    <a:pt x="445007" y="772668"/>
                  </a:lnTo>
                  <a:lnTo>
                    <a:pt x="890015" y="386334"/>
                  </a:lnTo>
                  <a:lnTo>
                    <a:pt x="667512" y="386334"/>
                  </a:lnTo>
                  <a:lnTo>
                    <a:pt x="6675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5742432" y="5373623"/>
              <a:ext cx="890269" cy="772795"/>
            </a:xfrm>
            <a:custGeom>
              <a:avLst/>
              <a:gdLst/>
              <a:ahLst/>
              <a:cxnLst/>
              <a:rect l="l" t="t" r="r" b="b"/>
              <a:pathLst>
                <a:path w="890270" h="772795">
                  <a:moveTo>
                    <a:pt x="0" y="386334"/>
                  </a:moveTo>
                  <a:lnTo>
                    <a:pt x="222503" y="386334"/>
                  </a:lnTo>
                  <a:lnTo>
                    <a:pt x="222503" y="0"/>
                  </a:lnTo>
                  <a:lnTo>
                    <a:pt x="667512" y="0"/>
                  </a:lnTo>
                  <a:lnTo>
                    <a:pt x="667512" y="386334"/>
                  </a:lnTo>
                  <a:lnTo>
                    <a:pt x="890015" y="386334"/>
                  </a:lnTo>
                  <a:lnTo>
                    <a:pt x="445007" y="772668"/>
                  </a:lnTo>
                  <a:lnTo>
                    <a:pt x="0" y="386334"/>
                  </a:lnTo>
                  <a:close/>
                </a:path>
              </a:pathLst>
            </a:custGeom>
            <a:ln w="57150">
              <a:solidFill>
                <a:srgbClr val="B1CAC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/>
          <p:cNvSpPr txBox="1"/>
          <p:nvPr/>
        </p:nvSpPr>
        <p:spPr>
          <a:xfrm>
            <a:off x="7766631" y="5461526"/>
            <a:ext cx="349885" cy="50101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b="1">
                <a:solidFill>
                  <a:srgbClr val="49452A"/>
                </a:solidFill>
                <a:latin typeface="Arial"/>
                <a:cs typeface="Arial"/>
              </a:rPr>
              <a:t>Compa</a:t>
            </a:r>
            <a:endParaRPr sz="1100">
              <a:latin typeface="Arial"/>
              <a:cs typeface="Arial"/>
            </a:endParaRPr>
          </a:p>
          <a:p>
            <a:pPr marL="42545">
              <a:lnSpc>
                <a:spcPct val="100000"/>
              </a:lnSpc>
            </a:pPr>
            <a:r>
              <a:rPr dirty="0" sz="1100" b="1">
                <a:solidFill>
                  <a:srgbClr val="49452A"/>
                </a:solidFill>
                <a:latin typeface="Arial"/>
                <a:cs typeface="Arial"/>
              </a:rPr>
              <a:t>tibilité</a:t>
            </a:r>
            <a:endParaRPr sz="11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001470" y="5479796"/>
            <a:ext cx="379095" cy="523875"/>
          </a:xfrm>
          <a:prstGeom prst="rect">
            <a:avLst/>
          </a:prstGeom>
        </p:spPr>
        <p:txBody>
          <a:bodyPr wrap="square" lIns="0" tIns="4445" rIns="0" bIns="0" rtlCol="0" vert="vert270">
            <a:spAutoFit/>
          </a:bodyPr>
          <a:lstStyle/>
          <a:p>
            <a:pPr marL="104139" marR="5080" indent="-91440">
              <a:lnSpc>
                <a:spcPts val="1440"/>
              </a:lnSpc>
              <a:spcBef>
                <a:spcPts val="35"/>
              </a:spcBef>
            </a:pPr>
            <a:r>
              <a:rPr dirty="0" sz="1200" b="1">
                <a:solidFill>
                  <a:srgbClr val="49452A"/>
                </a:solidFill>
                <a:latin typeface="Arial"/>
                <a:cs typeface="Arial"/>
              </a:rPr>
              <a:t>C</a:t>
            </a:r>
            <a:r>
              <a:rPr dirty="0" sz="1200" spc="-5" b="1">
                <a:solidFill>
                  <a:srgbClr val="49452A"/>
                </a:solidFill>
                <a:latin typeface="Arial"/>
                <a:cs typeface="Arial"/>
              </a:rPr>
              <a:t>o</a:t>
            </a:r>
            <a:r>
              <a:rPr dirty="0" sz="1200" b="1">
                <a:solidFill>
                  <a:srgbClr val="49452A"/>
                </a:solidFill>
                <a:latin typeface="Arial"/>
                <a:cs typeface="Arial"/>
              </a:rPr>
              <a:t>n</a:t>
            </a:r>
            <a:r>
              <a:rPr dirty="0" sz="1200" spc="-5" b="1">
                <a:solidFill>
                  <a:srgbClr val="49452A"/>
                </a:solidFill>
                <a:latin typeface="Arial"/>
                <a:cs typeface="Arial"/>
              </a:rPr>
              <a:t>f</a:t>
            </a:r>
            <a:r>
              <a:rPr dirty="0" sz="1200" b="1">
                <a:solidFill>
                  <a:srgbClr val="49452A"/>
                </a:solidFill>
                <a:latin typeface="Arial"/>
                <a:cs typeface="Arial"/>
              </a:rPr>
              <a:t>or  </a:t>
            </a:r>
            <a:r>
              <a:rPr dirty="0" sz="1200" b="1">
                <a:solidFill>
                  <a:srgbClr val="49452A"/>
                </a:solidFill>
                <a:latin typeface="Arial"/>
                <a:cs typeface="Arial"/>
              </a:rPr>
              <a:t>mité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5713857" y="750188"/>
            <a:ext cx="2676525" cy="828675"/>
            <a:chOff x="5713857" y="750188"/>
            <a:chExt cx="2676525" cy="828675"/>
          </a:xfrm>
        </p:grpSpPr>
        <p:sp>
          <p:nvSpPr>
            <p:cNvPr id="37" name="object 37"/>
            <p:cNvSpPr/>
            <p:nvPr/>
          </p:nvSpPr>
          <p:spPr>
            <a:xfrm>
              <a:off x="7495032" y="765047"/>
              <a:ext cx="889000" cy="772795"/>
            </a:xfrm>
            <a:custGeom>
              <a:avLst/>
              <a:gdLst/>
              <a:ahLst/>
              <a:cxnLst/>
              <a:rect l="l" t="t" r="r" b="b"/>
              <a:pathLst>
                <a:path w="889000" h="772794">
                  <a:moveTo>
                    <a:pt x="666369" y="0"/>
                  </a:moveTo>
                  <a:lnTo>
                    <a:pt x="222123" y="0"/>
                  </a:lnTo>
                  <a:lnTo>
                    <a:pt x="222123" y="386334"/>
                  </a:lnTo>
                  <a:lnTo>
                    <a:pt x="0" y="386334"/>
                  </a:lnTo>
                  <a:lnTo>
                    <a:pt x="444246" y="772667"/>
                  </a:lnTo>
                  <a:lnTo>
                    <a:pt x="888492" y="386334"/>
                  </a:lnTo>
                  <a:lnTo>
                    <a:pt x="666369" y="386334"/>
                  </a:lnTo>
                  <a:lnTo>
                    <a:pt x="6663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7495032" y="765047"/>
              <a:ext cx="889000" cy="772795"/>
            </a:xfrm>
            <a:custGeom>
              <a:avLst/>
              <a:gdLst/>
              <a:ahLst/>
              <a:cxnLst/>
              <a:rect l="l" t="t" r="r" b="b"/>
              <a:pathLst>
                <a:path w="889000" h="772794">
                  <a:moveTo>
                    <a:pt x="0" y="386334"/>
                  </a:moveTo>
                  <a:lnTo>
                    <a:pt x="222123" y="386334"/>
                  </a:lnTo>
                  <a:lnTo>
                    <a:pt x="222123" y="0"/>
                  </a:lnTo>
                  <a:lnTo>
                    <a:pt x="666369" y="0"/>
                  </a:lnTo>
                  <a:lnTo>
                    <a:pt x="666369" y="386334"/>
                  </a:lnTo>
                  <a:lnTo>
                    <a:pt x="888492" y="386334"/>
                  </a:lnTo>
                  <a:lnTo>
                    <a:pt x="444246" y="772667"/>
                  </a:lnTo>
                  <a:lnTo>
                    <a:pt x="0" y="386334"/>
                  </a:lnTo>
                  <a:close/>
                </a:path>
              </a:pathLst>
            </a:custGeom>
            <a:ln w="12700">
              <a:solidFill>
                <a:srgbClr val="B1CAC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5742432" y="778763"/>
              <a:ext cx="890269" cy="771525"/>
            </a:xfrm>
            <a:custGeom>
              <a:avLst/>
              <a:gdLst/>
              <a:ahLst/>
              <a:cxnLst/>
              <a:rect l="l" t="t" r="r" b="b"/>
              <a:pathLst>
                <a:path w="890270" h="771525">
                  <a:moveTo>
                    <a:pt x="667512" y="0"/>
                  </a:moveTo>
                  <a:lnTo>
                    <a:pt x="222503" y="0"/>
                  </a:lnTo>
                  <a:lnTo>
                    <a:pt x="222503" y="385572"/>
                  </a:lnTo>
                  <a:lnTo>
                    <a:pt x="0" y="385572"/>
                  </a:lnTo>
                  <a:lnTo>
                    <a:pt x="445007" y="771144"/>
                  </a:lnTo>
                  <a:lnTo>
                    <a:pt x="890015" y="385572"/>
                  </a:lnTo>
                  <a:lnTo>
                    <a:pt x="667512" y="385572"/>
                  </a:lnTo>
                  <a:lnTo>
                    <a:pt x="6675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5742432" y="778763"/>
              <a:ext cx="890269" cy="771525"/>
            </a:xfrm>
            <a:custGeom>
              <a:avLst/>
              <a:gdLst/>
              <a:ahLst/>
              <a:cxnLst/>
              <a:rect l="l" t="t" r="r" b="b"/>
              <a:pathLst>
                <a:path w="890270" h="771525">
                  <a:moveTo>
                    <a:pt x="0" y="385572"/>
                  </a:moveTo>
                  <a:lnTo>
                    <a:pt x="222503" y="385572"/>
                  </a:lnTo>
                  <a:lnTo>
                    <a:pt x="222503" y="0"/>
                  </a:lnTo>
                  <a:lnTo>
                    <a:pt x="667512" y="0"/>
                  </a:lnTo>
                  <a:lnTo>
                    <a:pt x="667512" y="385572"/>
                  </a:lnTo>
                  <a:lnTo>
                    <a:pt x="890015" y="385572"/>
                  </a:lnTo>
                  <a:lnTo>
                    <a:pt x="445007" y="771144"/>
                  </a:lnTo>
                  <a:lnTo>
                    <a:pt x="0" y="385572"/>
                  </a:lnTo>
                  <a:close/>
                </a:path>
              </a:pathLst>
            </a:custGeom>
            <a:ln w="57150">
              <a:solidFill>
                <a:srgbClr val="B1CAC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1" name="object 41"/>
          <p:cNvSpPr txBox="1"/>
          <p:nvPr/>
        </p:nvSpPr>
        <p:spPr>
          <a:xfrm>
            <a:off x="7766631" y="864878"/>
            <a:ext cx="349885" cy="50038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10" b="1">
                <a:solidFill>
                  <a:srgbClr val="49452A"/>
                </a:solidFill>
                <a:latin typeface="Arial"/>
                <a:cs typeface="Arial"/>
              </a:rPr>
              <a:t>C</a:t>
            </a:r>
            <a:r>
              <a:rPr dirty="0" sz="1100" b="1">
                <a:solidFill>
                  <a:srgbClr val="49452A"/>
                </a:solidFill>
                <a:latin typeface="Arial"/>
                <a:cs typeface="Arial"/>
              </a:rPr>
              <a:t>ompa</a:t>
            </a:r>
            <a:endParaRPr sz="1100">
              <a:latin typeface="Arial"/>
              <a:cs typeface="Arial"/>
            </a:endParaRPr>
          </a:p>
          <a:p>
            <a:pPr marL="42545">
              <a:lnSpc>
                <a:spcPct val="100000"/>
              </a:lnSpc>
            </a:pPr>
            <a:r>
              <a:rPr dirty="0" sz="1100" spc="-5" b="1">
                <a:solidFill>
                  <a:srgbClr val="49452A"/>
                </a:solidFill>
                <a:latin typeface="Arial"/>
                <a:cs typeface="Arial"/>
              </a:rPr>
              <a:t>tibilité</a:t>
            </a:r>
            <a:endParaRPr sz="11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001470" y="882777"/>
            <a:ext cx="379095" cy="523875"/>
          </a:xfrm>
          <a:prstGeom prst="rect">
            <a:avLst/>
          </a:prstGeom>
        </p:spPr>
        <p:txBody>
          <a:bodyPr wrap="square" lIns="0" tIns="4445" rIns="0" bIns="0" rtlCol="0" vert="vert270">
            <a:spAutoFit/>
          </a:bodyPr>
          <a:lstStyle/>
          <a:p>
            <a:pPr marL="103505" marR="5080" indent="-91440">
              <a:lnSpc>
                <a:spcPts val="1440"/>
              </a:lnSpc>
              <a:spcBef>
                <a:spcPts val="35"/>
              </a:spcBef>
            </a:pPr>
            <a:r>
              <a:rPr dirty="0" sz="1200" b="1">
                <a:solidFill>
                  <a:srgbClr val="49452A"/>
                </a:solidFill>
                <a:latin typeface="Arial"/>
                <a:cs typeface="Arial"/>
              </a:rPr>
              <a:t>C</a:t>
            </a:r>
            <a:r>
              <a:rPr dirty="0" sz="1200" spc="-5" b="1">
                <a:solidFill>
                  <a:srgbClr val="49452A"/>
                </a:solidFill>
                <a:latin typeface="Arial"/>
                <a:cs typeface="Arial"/>
              </a:rPr>
              <a:t>o</a:t>
            </a:r>
            <a:r>
              <a:rPr dirty="0" sz="1200" b="1">
                <a:solidFill>
                  <a:srgbClr val="49452A"/>
                </a:solidFill>
                <a:latin typeface="Arial"/>
                <a:cs typeface="Arial"/>
              </a:rPr>
              <a:t>n</a:t>
            </a:r>
            <a:r>
              <a:rPr dirty="0" sz="1200" spc="-5" b="1">
                <a:solidFill>
                  <a:srgbClr val="49452A"/>
                </a:solidFill>
                <a:latin typeface="Arial"/>
                <a:cs typeface="Arial"/>
              </a:rPr>
              <a:t>f</a:t>
            </a:r>
            <a:r>
              <a:rPr dirty="0" sz="1200" b="1">
                <a:solidFill>
                  <a:srgbClr val="49452A"/>
                </a:solidFill>
                <a:latin typeface="Arial"/>
                <a:cs typeface="Arial"/>
              </a:rPr>
              <a:t>or  </a:t>
            </a:r>
            <a:r>
              <a:rPr dirty="0" sz="1200" b="1">
                <a:solidFill>
                  <a:srgbClr val="49452A"/>
                </a:solidFill>
                <a:latin typeface="Arial"/>
                <a:cs typeface="Arial"/>
              </a:rPr>
              <a:t>mité</a:t>
            </a:r>
            <a:endParaRPr sz="12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7098792" y="115823"/>
            <a:ext cx="1937385" cy="585470"/>
          </a:xfrm>
          <a:custGeom>
            <a:avLst/>
            <a:gdLst/>
            <a:ahLst/>
            <a:cxnLst/>
            <a:rect l="l" t="t" r="r" b="b"/>
            <a:pathLst>
              <a:path w="1937384" h="585470">
                <a:moveTo>
                  <a:pt x="1937003" y="0"/>
                </a:moveTo>
                <a:lnTo>
                  <a:pt x="0" y="0"/>
                </a:lnTo>
                <a:lnTo>
                  <a:pt x="0" y="585215"/>
                </a:lnTo>
                <a:lnTo>
                  <a:pt x="1937003" y="585215"/>
                </a:lnTo>
                <a:lnTo>
                  <a:pt x="1937003" y="0"/>
                </a:lnTo>
                <a:close/>
              </a:path>
            </a:pathLst>
          </a:custGeom>
          <a:solidFill>
            <a:srgbClr val="B1CA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 txBox="1"/>
          <p:nvPr/>
        </p:nvSpPr>
        <p:spPr>
          <a:xfrm>
            <a:off x="7200138" y="144272"/>
            <a:ext cx="173736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06095" marR="5080" indent="-494030">
              <a:lnSpc>
                <a:spcPct val="100000"/>
              </a:lnSpc>
              <a:spcBef>
                <a:spcPts val="95"/>
              </a:spcBef>
            </a:pPr>
            <a:r>
              <a:rPr dirty="0" sz="1600" spc="-35" b="1">
                <a:solidFill>
                  <a:srgbClr val="FFFFFF"/>
                </a:solidFill>
                <a:latin typeface="Arial"/>
                <a:cs typeface="Arial"/>
              </a:rPr>
              <a:t>SRADDET,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u="sng" sz="1600" spc="-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Charte </a:t>
            </a:r>
            <a:r>
              <a:rPr dirty="0" sz="1600" spc="-4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u="sng" sz="1600" spc="-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de PNR</a:t>
            </a:r>
            <a:endParaRPr sz="16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5018532" y="121920"/>
            <a:ext cx="1999614" cy="585470"/>
          </a:xfrm>
          <a:custGeom>
            <a:avLst/>
            <a:gdLst/>
            <a:ahLst/>
            <a:cxnLst/>
            <a:rect l="l" t="t" r="r" b="b"/>
            <a:pathLst>
              <a:path w="1999615" h="585470">
                <a:moveTo>
                  <a:pt x="1999488" y="0"/>
                </a:moveTo>
                <a:lnTo>
                  <a:pt x="0" y="0"/>
                </a:lnTo>
                <a:lnTo>
                  <a:pt x="0" y="585215"/>
                </a:lnTo>
                <a:lnTo>
                  <a:pt x="1999488" y="585215"/>
                </a:lnTo>
                <a:lnTo>
                  <a:pt x="1999488" y="0"/>
                </a:lnTo>
                <a:close/>
              </a:path>
            </a:pathLst>
          </a:custGeom>
          <a:solidFill>
            <a:srgbClr val="B1CA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/>
          <p:nvPr/>
        </p:nvSpPr>
        <p:spPr>
          <a:xfrm>
            <a:off x="5187822" y="151256"/>
            <a:ext cx="166179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19100" marR="5080" indent="-407034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Lois</a:t>
            </a:r>
            <a:r>
              <a:rPr dirty="0" sz="16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Montagne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&amp; </a:t>
            </a:r>
            <a:r>
              <a:rPr dirty="0" sz="1600" spc="-4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littoral…</a:t>
            </a:r>
            <a:endParaRPr sz="16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3887723" y="3374135"/>
            <a:ext cx="387350" cy="391795"/>
          </a:xfrm>
          <a:custGeom>
            <a:avLst/>
            <a:gdLst/>
            <a:ahLst/>
            <a:cxnLst/>
            <a:rect l="l" t="t" r="r" b="b"/>
            <a:pathLst>
              <a:path w="387350" h="391795">
                <a:moveTo>
                  <a:pt x="0" y="0"/>
                </a:moveTo>
                <a:lnTo>
                  <a:pt x="0" y="391668"/>
                </a:lnTo>
                <a:lnTo>
                  <a:pt x="387096" y="187578"/>
                </a:lnTo>
                <a:lnTo>
                  <a:pt x="0" y="0"/>
                </a:lnTo>
                <a:close/>
              </a:path>
            </a:pathLst>
          </a:custGeom>
          <a:solidFill>
            <a:srgbClr val="B1CAC5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7489" y="420115"/>
            <a:ext cx="4820920" cy="3308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2.</a:t>
            </a:r>
            <a:r>
              <a:rPr dirty="0" sz="20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Quel</a:t>
            </a:r>
            <a:r>
              <a:rPr dirty="0" sz="20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impact</a:t>
            </a:r>
            <a:r>
              <a:rPr dirty="0" sz="20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des</a:t>
            </a: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documents-cadres</a:t>
            </a:r>
            <a:r>
              <a:rPr dirty="0" sz="20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?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8591" y="1116329"/>
            <a:ext cx="3009900" cy="2190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Orientations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/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prescriptions </a:t>
            </a:r>
            <a:r>
              <a:rPr dirty="0" sz="1800" spc="-484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de la </a:t>
            </a:r>
            <a:r>
              <a:rPr dirty="0" sz="1800" spc="-5" b="1">
                <a:latin typeface="Arial"/>
                <a:cs typeface="Arial"/>
              </a:rPr>
              <a:t>Charte </a:t>
            </a:r>
            <a:r>
              <a:rPr dirty="0" sz="1800" b="1">
                <a:latin typeface="Arial"/>
                <a:cs typeface="Arial"/>
              </a:rPr>
              <a:t>du </a:t>
            </a:r>
            <a:r>
              <a:rPr dirty="0" sz="1800" spc="-5" b="1">
                <a:latin typeface="Arial"/>
                <a:cs typeface="Arial"/>
              </a:rPr>
              <a:t>PNR et </a:t>
            </a:r>
            <a:r>
              <a:rPr dirty="0" sz="1800" b="1">
                <a:latin typeface="Arial"/>
                <a:cs typeface="Arial"/>
              </a:rPr>
              <a:t>du </a:t>
            </a:r>
            <a:r>
              <a:rPr dirty="0" sz="1800" spc="5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SCoT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de</a:t>
            </a:r>
            <a:r>
              <a:rPr dirty="0" sz="1800" spc="-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Pays</a:t>
            </a:r>
            <a:r>
              <a:rPr dirty="0" sz="1800" spc="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"/>
              <a:cs typeface="Arial"/>
            </a:endParaRPr>
          </a:p>
          <a:p>
            <a:pPr marL="299085" marR="22860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dirty="0" sz="1400" spc="-5" b="1">
                <a:latin typeface="Arial"/>
                <a:cs typeface="Arial"/>
              </a:rPr>
              <a:t>Des</a:t>
            </a:r>
            <a:r>
              <a:rPr dirty="0" sz="1400" spc="-10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réservoirs</a:t>
            </a:r>
            <a:r>
              <a:rPr dirty="0" sz="1400" spc="-30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de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biodiversité</a:t>
            </a:r>
            <a:r>
              <a:rPr dirty="0" sz="1400" spc="-4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à </a:t>
            </a:r>
            <a:r>
              <a:rPr dirty="0" sz="1400" spc="-370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conserver par un zonage non </a:t>
            </a:r>
            <a:r>
              <a:rPr dirty="0" sz="1400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constructible</a:t>
            </a:r>
            <a:r>
              <a:rPr dirty="0" sz="1400" spc="-60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spécifique</a:t>
            </a:r>
            <a:endParaRPr sz="1400">
              <a:latin typeface="Arial"/>
              <a:cs typeface="Arial"/>
            </a:endParaRPr>
          </a:p>
          <a:p>
            <a:pPr lvl="1" marL="433070" indent="-153035">
              <a:lnSpc>
                <a:spcPct val="100000"/>
              </a:lnSpc>
              <a:buChar char="&gt;"/>
              <a:tabLst>
                <a:tab pos="433705" algn="l"/>
              </a:tabLst>
            </a:pPr>
            <a:r>
              <a:rPr dirty="0" sz="1400" spc="-5">
                <a:latin typeface="Arial MT"/>
                <a:cs typeface="Arial MT"/>
              </a:rPr>
              <a:t>voir</a:t>
            </a:r>
            <a:r>
              <a:rPr dirty="0" sz="1400" spc="-1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règlement</a:t>
            </a:r>
            <a:r>
              <a:rPr dirty="0" sz="1400" spc="-5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de</a:t>
            </a:r>
            <a:r>
              <a:rPr dirty="0" sz="1400" spc="-3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la</a:t>
            </a:r>
            <a:r>
              <a:rPr dirty="0" sz="1400" spc="-2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zone</a:t>
            </a:r>
            <a:endParaRPr sz="1400">
              <a:latin typeface="Arial MT"/>
              <a:cs typeface="Arial MT"/>
            </a:endParaRPr>
          </a:p>
          <a:p>
            <a:pPr marL="280670">
              <a:lnSpc>
                <a:spcPct val="100000"/>
              </a:lnSpc>
              <a:spcBef>
                <a:spcPts val="5"/>
              </a:spcBef>
            </a:pPr>
            <a:r>
              <a:rPr dirty="0" sz="1400" spc="-5">
                <a:latin typeface="Arial MT"/>
                <a:cs typeface="Arial MT"/>
              </a:rPr>
              <a:t>NBiodiversité</a:t>
            </a:r>
            <a:r>
              <a:rPr dirty="0" sz="1400" spc="-2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et</a:t>
            </a:r>
            <a:r>
              <a:rPr dirty="0" sz="1400" spc="-1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des</a:t>
            </a:r>
            <a:r>
              <a:rPr dirty="0" sz="1400" spc="-1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ZHumides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8591" y="4774819"/>
            <a:ext cx="3060065" cy="880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dirty="0" sz="1400" spc="-5" b="1">
                <a:latin typeface="Arial"/>
                <a:cs typeface="Arial"/>
              </a:rPr>
              <a:t>Des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corridors</a:t>
            </a:r>
            <a:r>
              <a:rPr dirty="0" sz="1400" spc="-40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écologiques</a:t>
            </a:r>
            <a:r>
              <a:rPr dirty="0" sz="1400" spc="-50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bleus </a:t>
            </a:r>
            <a:r>
              <a:rPr dirty="0" sz="1400" spc="-37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à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conserver</a:t>
            </a:r>
            <a:r>
              <a:rPr dirty="0" sz="1400" spc="-3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et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autres</a:t>
            </a:r>
            <a:r>
              <a:rPr dirty="0" sz="1400" spc="-3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à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protéger</a:t>
            </a:r>
            <a:endParaRPr sz="1400">
              <a:latin typeface="Arial"/>
              <a:cs typeface="Arial"/>
            </a:endParaRPr>
          </a:p>
          <a:p>
            <a:pPr lvl="1" marL="433070" indent="-153035">
              <a:lnSpc>
                <a:spcPct val="100000"/>
              </a:lnSpc>
              <a:spcBef>
                <a:spcPts val="5"/>
              </a:spcBef>
              <a:buChar char="&gt;"/>
              <a:tabLst>
                <a:tab pos="433705" algn="l"/>
              </a:tabLst>
            </a:pPr>
            <a:r>
              <a:rPr dirty="0" sz="1400">
                <a:latin typeface="Arial MT"/>
                <a:cs typeface="Arial MT"/>
              </a:rPr>
              <a:t>discussion</a:t>
            </a:r>
            <a:r>
              <a:rPr dirty="0" sz="1400" spc="-6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locale</a:t>
            </a:r>
            <a:r>
              <a:rPr dirty="0" sz="1400" spc="-4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au</a:t>
            </a:r>
            <a:r>
              <a:rPr dirty="0" sz="1400" spc="-2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cas</a:t>
            </a:r>
            <a:r>
              <a:rPr dirty="0" sz="1400" spc="-3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par</a:t>
            </a:r>
            <a:r>
              <a:rPr dirty="0" sz="1400" spc="-3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cas</a:t>
            </a:r>
            <a:endParaRPr sz="1400">
              <a:latin typeface="Arial MT"/>
              <a:cs typeface="Arial MT"/>
            </a:endParaRPr>
          </a:p>
          <a:p>
            <a:pPr marL="280670">
              <a:lnSpc>
                <a:spcPct val="100000"/>
              </a:lnSpc>
            </a:pPr>
            <a:r>
              <a:rPr dirty="0" sz="1400">
                <a:latin typeface="Arial MT"/>
                <a:cs typeface="Arial MT"/>
              </a:rPr>
              <a:t>pour</a:t>
            </a:r>
            <a:r>
              <a:rPr dirty="0" sz="1400" spc="-3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les</a:t>
            </a:r>
            <a:r>
              <a:rPr dirty="0" sz="1400" spc="-2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ripisylves,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haies,</a:t>
            </a:r>
            <a:r>
              <a:rPr dirty="0" sz="1400" spc="-4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murets…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29100" y="1197863"/>
            <a:ext cx="4572000" cy="1108075"/>
          </a:xfrm>
          <a:prstGeom prst="rect">
            <a:avLst/>
          </a:prstGeom>
          <a:solidFill>
            <a:srgbClr val="B1CAC5"/>
          </a:solidFill>
        </p:spPr>
        <p:txBody>
          <a:bodyPr wrap="square" lIns="0" tIns="41275" rIns="0" bIns="0" rtlCol="0" vert="horz">
            <a:spAutoFit/>
          </a:bodyPr>
          <a:lstStyle/>
          <a:p>
            <a:pPr marL="92075" marR="438784">
              <a:lnSpc>
                <a:spcPct val="100000"/>
              </a:lnSpc>
              <a:spcBef>
                <a:spcPts val="325"/>
              </a:spcBef>
            </a:pPr>
            <a:r>
              <a:rPr dirty="0" sz="1100" spc="-5" i="1">
                <a:latin typeface="Arial"/>
                <a:cs typeface="Arial"/>
              </a:rPr>
              <a:t>Autorisations</a:t>
            </a:r>
            <a:r>
              <a:rPr dirty="0" sz="1100" spc="-15" i="1">
                <a:latin typeface="Arial"/>
                <a:cs typeface="Arial"/>
              </a:rPr>
              <a:t> </a:t>
            </a:r>
            <a:r>
              <a:rPr dirty="0" sz="1100" spc="-5" i="1">
                <a:latin typeface="Arial"/>
                <a:cs typeface="Arial"/>
              </a:rPr>
              <a:t>en</a:t>
            </a:r>
            <a:r>
              <a:rPr dirty="0" sz="1100" i="1">
                <a:latin typeface="Arial"/>
                <a:cs typeface="Arial"/>
              </a:rPr>
              <a:t> </a:t>
            </a:r>
            <a:r>
              <a:rPr dirty="0" sz="1100" spc="-15" i="1">
                <a:latin typeface="Arial"/>
                <a:cs typeface="Arial"/>
              </a:rPr>
              <a:t>zone</a:t>
            </a:r>
            <a:r>
              <a:rPr dirty="0" sz="1100" spc="35" i="1">
                <a:latin typeface="Arial"/>
                <a:cs typeface="Arial"/>
              </a:rPr>
              <a:t> </a:t>
            </a:r>
            <a:r>
              <a:rPr dirty="0" sz="1100" spc="-5" i="1">
                <a:latin typeface="Arial"/>
                <a:cs typeface="Arial"/>
              </a:rPr>
              <a:t>NB</a:t>
            </a:r>
            <a:r>
              <a:rPr dirty="0" sz="1100" spc="10" i="1">
                <a:latin typeface="Arial"/>
                <a:cs typeface="Arial"/>
              </a:rPr>
              <a:t> </a:t>
            </a:r>
            <a:r>
              <a:rPr dirty="0" sz="1100" spc="-10" i="1">
                <a:latin typeface="Arial"/>
                <a:cs typeface="Arial"/>
              </a:rPr>
              <a:t>(zone</a:t>
            </a:r>
            <a:r>
              <a:rPr dirty="0" sz="1100" spc="35" i="1">
                <a:latin typeface="Arial"/>
                <a:cs typeface="Arial"/>
              </a:rPr>
              <a:t> </a:t>
            </a:r>
            <a:r>
              <a:rPr dirty="0" sz="1100" spc="-5" i="1">
                <a:latin typeface="Arial"/>
                <a:cs typeface="Arial"/>
              </a:rPr>
              <a:t>naturelle</a:t>
            </a:r>
            <a:r>
              <a:rPr dirty="0" sz="1100" i="1">
                <a:latin typeface="Arial"/>
                <a:cs typeface="Arial"/>
              </a:rPr>
              <a:t> </a:t>
            </a:r>
            <a:r>
              <a:rPr dirty="0" sz="1100" spc="-5" i="1">
                <a:latin typeface="Arial"/>
                <a:cs typeface="Arial"/>
              </a:rPr>
              <a:t>en </a:t>
            </a:r>
            <a:r>
              <a:rPr dirty="0" sz="1100" i="1">
                <a:latin typeface="Arial"/>
                <a:cs typeface="Arial"/>
              </a:rPr>
              <a:t>cœur</a:t>
            </a:r>
            <a:r>
              <a:rPr dirty="0" sz="1100" spc="-20" i="1">
                <a:latin typeface="Arial"/>
                <a:cs typeface="Arial"/>
              </a:rPr>
              <a:t> </a:t>
            </a:r>
            <a:r>
              <a:rPr dirty="0" sz="1100" spc="-5" i="1">
                <a:latin typeface="Arial"/>
                <a:cs typeface="Arial"/>
              </a:rPr>
              <a:t>de</a:t>
            </a:r>
            <a:r>
              <a:rPr dirty="0" sz="1100" i="1">
                <a:latin typeface="Arial"/>
                <a:cs typeface="Arial"/>
              </a:rPr>
              <a:t> </a:t>
            </a:r>
            <a:r>
              <a:rPr dirty="0" sz="1100" spc="-5" i="1">
                <a:latin typeface="Arial"/>
                <a:cs typeface="Arial"/>
              </a:rPr>
              <a:t>biodiversité </a:t>
            </a:r>
            <a:r>
              <a:rPr dirty="0" sz="1100" spc="-290" i="1">
                <a:latin typeface="Arial"/>
                <a:cs typeface="Arial"/>
              </a:rPr>
              <a:t> </a:t>
            </a:r>
            <a:r>
              <a:rPr dirty="0" sz="1100" spc="-5" i="1">
                <a:latin typeface="Arial"/>
                <a:cs typeface="Arial"/>
              </a:rPr>
              <a:t>prioritaire)</a:t>
            </a:r>
            <a:r>
              <a:rPr dirty="0" sz="1100" spc="-3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:</a:t>
            </a:r>
            <a:endParaRPr sz="1100">
              <a:latin typeface="Arial"/>
              <a:cs typeface="Arial"/>
            </a:endParaRPr>
          </a:p>
          <a:p>
            <a:pPr marL="378460" indent="-287020">
              <a:lnSpc>
                <a:spcPct val="100000"/>
              </a:lnSpc>
              <a:buFont typeface="Wingdings"/>
              <a:buChar char=""/>
              <a:tabLst>
                <a:tab pos="378460" algn="l"/>
                <a:tab pos="379095" algn="l"/>
              </a:tabLst>
            </a:pPr>
            <a:r>
              <a:rPr dirty="0" sz="1100" spc="-5" i="1">
                <a:latin typeface="Arial"/>
                <a:cs typeface="Arial"/>
              </a:rPr>
              <a:t>Aménagements</a:t>
            </a:r>
            <a:r>
              <a:rPr dirty="0" sz="1100" spc="-20" i="1">
                <a:latin typeface="Arial"/>
                <a:cs typeface="Arial"/>
              </a:rPr>
              <a:t> </a:t>
            </a:r>
            <a:r>
              <a:rPr dirty="0" sz="1100" spc="-5" i="1">
                <a:latin typeface="Arial"/>
                <a:cs typeface="Arial"/>
              </a:rPr>
              <a:t>intérieurs</a:t>
            </a:r>
            <a:r>
              <a:rPr dirty="0" sz="1100" spc="-10" i="1">
                <a:latin typeface="Arial"/>
                <a:cs typeface="Arial"/>
              </a:rPr>
              <a:t> </a:t>
            </a:r>
            <a:r>
              <a:rPr dirty="0" sz="1100" spc="-5" i="1">
                <a:latin typeface="Arial"/>
                <a:cs typeface="Arial"/>
              </a:rPr>
              <a:t>et installations</a:t>
            </a:r>
            <a:r>
              <a:rPr dirty="0" sz="1100" spc="15" i="1">
                <a:latin typeface="Arial"/>
                <a:cs typeface="Arial"/>
              </a:rPr>
              <a:t> </a:t>
            </a:r>
            <a:r>
              <a:rPr dirty="0" sz="1100" spc="-5" i="1">
                <a:latin typeface="Arial"/>
                <a:cs typeface="Arial"/>
              </a:rPr>
              <a:t>techniques</a:t>
            </a:r>
            <a:r>
              <a:rPr dirty="0" sz="1100" i="1">
                <a:latin typeface="Arial"/>
                <a:cs typeface="Arial"/>
              </a:rPr>
              <a:t> </a:t>
            </a:r>
            <a:r>
              <a:rPr dirty="0" sz="1100" spc="-5" i="1">
                <a:latin typeface="Arial"/>
                <a:cs typeface="Arial"/>
              </a:rPr>
              <a:t>de</a:t>
            </a:r>
            <a:r>
              <a:rPr dirty="0" sz="1100" i="1">
                <a:latin typeface="Arial"/>
                <a:cs typeface="Arial"/>
              </a:rPr>
              <a:t> </a:t>
            </a:r>
            <a:r>
              <a:rPr dirty="0" sz="1100" spc="-10" i="1">
                <a:latin typeface="Arial"/>
                <a:cs typeface="Arial"/>
              </a:rPr>
              <a:t>l’existant</a:t>
            </a:r>
            <a:endParaRPr sz="1100">
              <a:latin typeface="Arial"/>
              <a:cs typeface="Arial"/>
            </a:endParaRPr>
          </a:p>
          <a:p>
            <a:pPr marL="378460" indent="-287020">
              <a:lnSpc>
                <a:spcPct val="100000"/>
              </a:lnSpc>
              <a:buFont typeface="Wingdings"/>
              <a:buChar char=""/>
              <a:tabLst>
                <a:tab pos="378460" algn="l"/>
                <a:tab pos="379095" algn="l"/>
              </a:tabLst>
            </a:pPr>
            <a:r>
              <a:rPr dirty="0" sz="1100" i="1">
                <a:latin typeface="Arial"/>
                <a:cs typeface="Arial"/>
              </a:rPr>
              <a:t>1</a:t>
            </a:r>
            <a:r>
              <a:rPr dirty="0" sz="1100" spc="-1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extension</a:t>
            </a:r>
            <a:r>
              <a:rPr dirty="0" sz="1100" spc="-15" i="1">
                <a:latin typeface="Arial"/>
                <a:cs typeface="Arial"/>
              </a:rPr>
              <a:t> </a:t>
            </a:r>
            <a:r>
              <a:rPr dirty="0" sz="1100" spc="-5" i="1">
                <a:latin typeface="Arial"/>
                <a:cs typeface="Arial"/>
              </a:rPr>
              <a:t>par</a:t>
            </a:r>
            <a:r>
              <a:rPr dirty="0" sz="1100" spc="-2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logement</a:t>
            </a:r>
            <a:r>
              <a:rPr dirty="0" sz="1100" spc="-15" i="1">
                <a:latin typeface="Arial"/>
                <a:cs typeface="Arial"/>
              </a:rPr>
              <a:t> </a:t>
            </a:r>
            <a:r>
              <a:rPr dirty="0" sz="1100" spc="-5" i="1">
                <a:latin typeface="Arial"/>
                <a:cs typeface="Arial"/>
              </a:rPr>
              <a:t>limitée </a:t>
            </a:r>
            <a:r>
              <a:rPr dirty="0" sz="1100" i="1">
                <a:latin typeface="Arial"/>
                <a:cs typeface="Arial"/>
              </a:rPr>
              <a:t>à</a:t>
            </a:r>
            <a:r>
              <a:rPr dirty="0" sz="1100" spc="-1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25%</a:t>
            </a:r>
            <a:r>
              <a:rPr dirty="0" sz="1100" spc="-2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&amp;</a:t>
            </a:r>
            <a:r>
              <a:rPr dirty="0" sz="1100" spc="-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200</a:t>
            </a:r>
            <a:r>
              <a:rPr dirty="0" sz="1100" spc="-1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m2</a:t>
            </a:r>
            <a:r>
              <a:rPr dirty="0" sz="1100" spc="-2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au</a:t>
            </a:r>
            <a:r>
              <a:rPr dirty="0" sz="1100" spc="-1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sol</a:t>
            </a:r>
            <a:r>
              <a:rPr dirty="0" sz="1100" spc="-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au</a:t>
            </a:r>
            <a:r>
              <a:rPr dirty="0" sz="1100" spc="-2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total</a:t>
            </a:r>
            <a:endParaRPr sz="1100">
              <a:latin typeface="Arial"/>
              <a:cs typeface="Arial"/>
            </a:endParaRPr>
          </a:p>
          <a:p>
            <a:pPr marL="378460" marR="361950" indent="-287020">
              <a:lnSpc>
                <a:spcPct val="100000"/>
              </a:lnSpc>
              <a:buFont typeface="Wingdings"/>
              <a:buChar char=""/>
              <a:tabLst>
                <a:tab pos="378460" algn="l"/>
                <a:tab pos="379095" algn="l"/>
              </a:tabLst>
            </a:pPr>
            <a:r>
              <a:rPr dirty="0" sz="1100" i="1">
                <a:latin typeface="Arial"/>
                <a:cs typeface="Arial"/>
              </a:rPr>
              <a:t>Aménagements</a:t>
            </a:r>
            <a:r>
              <a:rPr dirty="0" sz="1100" spc="-3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et</a:t>
            </a:r>
            <a:r>
              <a:rPr dirty="0" sz="1100" spc="-1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travaux</a:t>
            </a:r>
            <a:r>
              <a:rPr dirty="0" sz="1100" spc="-35" i="1">
                <a:latin typeface="Arial"/>
                <a:cs typeface="Arial"/>
              </a:rPr>
              <a:t> </a:t>
            </a:r>
            <a:r>
              <a:rPr dirty="0" sz="1100" spc="-5" i="1">
                <a:latin typeface="Arial"/>
                <a:cs typeface="Arial"/>
              </a:rPr>
              <a:t>liés</a:t>
            </a:r>
            <a:r>
              <a:rPr dirty="0" sz="1100" i="1">
                <a:latin typeface="Arial"/>
                <a:cs typeface="Arial"/>
              </a:rPr>
              <a:t> et</a:t>
            </a:r>
            <a:r>
              <a:rPr dirty="0" sz="1100" spc="-1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nécessaires</a:t>
            </a:r>
            <a:r>
              <a:rPr dirty="0" sz="1100" spc="-1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à</a:t>
            </a:r>
            <a:r>
              <a:rPr dirty="0" sz="1100" spc="-10" i="1">
                <a:latin typeface="Arial"/>
                <a:cs typeface="Arial"/>
              </a:rPr>
              <a:t> </a:t>
            </a:r>
            <a:r>
              <a:rPr dirty="0" sz="1100" spc="-5" i="1">
                <a:latin typeface="Arial"/>
                <a:cs typeface="Arial"/>
              </a:rPr>
              <a:t>la</a:t>
            </a:r>
            <a:r>
              <a:rPr dirty="0" sz="1100" i="1">
                <a:latin typeface="Arial"/>
                <a:cs typeface="Arial"/>
              </a:rPr>
              <a:t> </a:t>
            </a:r>
            <a:r>
              <a:rPr dirty="0" sz="1100" spc="-5" i="1">
                <a:latin typeface="Arial"/>
                <a:cs typeface="Arial"/>
              </a:rPr>
              <a:t>valorisation </a:t>
            </a:r>
            <a:r>
              <a:rPr dirty="0" sz="1100" spc="-290" i="1">
                <a:latin typeface="Arial"/>
                <a:cs typeface="Arial"/>
              </a:rPr>
              <a:t> </a:t>
            </a:r>
            <a:r>
              <a:rPr dirty="0" sz="1100" spc="-5" i="1">
                <a:latin typeface="Arial"/>
                <a:cs typeface="Arial"/>
              </a:rPr>
              <a:t>écologique,</a:t>
            </a:r>
            <a:r>
              <a:rPr dirty="0" sz="1100" spc="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paysagère</a:t>
            </a:r>
            <a:r>
              <a:rPr dirty="0" sz="1100" spc="-2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et</a:t>
            </a:r>
            <a:r>
              <a:rPr dirty="0" sz="1100" spc="-10" i="1">
                <a:latin typeface="Arial"/>
                <a:cs typeface="Arial"/>
              </a:rPr>
              <a:t> </a:t>
            </a:r>
            <a:r>
              <a:rPr dirty="0" sz="1100" spc="-5" i="1">
                <a:latin typeface="Arial"/>
                <a:cs typeface="Arial"/>
              </a:rPr>
              <a:t>pédagogique</a:t>
            </a:r>
            <a:r>
              <a:rPr dirty="0" sz="1100" i="1">
                <a:latin typeface="Arial"/>
                <a:cs typeface="Arial"/>
              </a:rPr>
              <a:t> des</a:t>
            </a:r>
            <a:r>
              <a:rPr dirty="0" sz="1100" spc="-5" i="1">
                <a:latin typeface="Arial"/>
                <a:cs typeface="Arial"/>
              </a:rPr>
              <a:t> milieux</a:t>
            </a:r>
            <a:r>
              <a:rPr dirty="0" sz="1100" spc="1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naturels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29100" y="5382767"/>
            <a:ext cx="4572000" cy="1323340"/>
          </a:xfrm>
          <a:prstGeom prst="rect">
            <a:avLst/>
          </a:prstGeom>
          <a:solidFill>
            <a:srgbClr val="B1CAC5"/>
          </a:solidFill>
        </p:spPr>
        <p:txBody>
          <a:bodyPr wrap="square" lIns="0" tIns="42545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335"/>
              </a:spcBef>
            </a:pPr>
            <a:r>
              <a:rPr dirty="0" sz="1100" i="1">
                <a:latin typeface="Arial"/>
                <a:cs typeface="Arial"/>
              </a:rPr>
              <a:t>Autorisations</a:t>
            </a:r>
            <a:r>
              <a:rPr dirty="0" sz="1100" spc="-3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en</a:t>
            </a:r>
            <a:r>
              <a:rPr dirty="0" sz="1100" spc="-2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boisements</a:t>
            </a:r>
            <a:r>
              <a:rPr dirty="0" sz="1100" spc="-2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repérés</a:t>
            </a:r>
            <a:r>
              <a:rPr dirty="0" sz="1100" spc="-4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sur</a:t>
            </a:r>
            <a:r>
              <a:rPr dirty="0" sz="1100" spc="-10" i="1">
                <a:latin typeface="Arial"/>
                <a:cs typeface="Arial"/>
              </a:rPr>
              <a:t> </a:t>
            </a:r>
            <a:r>
              <a:rPr dirty="0" sz="1100" spc="-5" i="1">
                <a:latin typeface="Arial"/>
                <a:cs typeface="Arial"/>
              </a:rPr>
              <a:t>plan</a:t>
            </a:r>
            <a:r>
              <a:rPr dirty="0" sz="1100" spc="-1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:</a:t>
            </a:r>
            <a:endParaRPr sz="1100">
              <a:latin typeface="Arial"/>
              <a:cs typeface="Arial"/>
            </a:endParaRPr>
          </a:p>
          <a:p>
            <a:pPr marL="264160" marR="289560" indent="-172720">
              <a:lnSpc>
                <a:spcPct val="100000"/>
              </a:lnSpc>
              <a:buFont typeface="Wingdings"/>
              <a:buChar char=""/>
              <a:tabLst>
                <a:tab pos="264795" algn="l"/>
              </a:tabLst>
            </a:pPr>
            <a:r>
              <a:rPr dirty="0" sz="1100" spc="-5" i="1">
                <a:latin typeface="Arial"/>
                <a:cs typeface="Arial"/>
              </a:rPr>
              <a:t>Coupe et taille </a:t>
            </a:r>
            <a:r>
              <a:rPr dirty="0" sz="1100" i="1">
                <a:latin typeface="Arial"/>
                <a:cs typeface="Arial"/>
              </a:rPr>
              <a:t>courantes </a:t>
            </a:r>
            <a:r>
              <a:rPr dirty="0" sz="1100" spc="-5" i="1">
                <a:latin typeface="Arial"/>
                <a:cs typeface="Arial"/>
              </a:rPr>
              <a:t>d’entretien, ébranchages… </a:t>
            </a:r>
            <a:r>
              <a:rPr dirty="0" sz="1100" spc="-10" i="1">
                <a:latin typeface="Arial"/>
                <a:cs typeface="Arial"/>
              </a:rPr>
              <a:t>n’ayant </a:t>
            </a:r>
            <a:r>
              <a:rPr dirty="0" sz="1100" spc="-5" i="1">
                <a:latin typeface="Arial"/>
                <a:cs typeface="Arial"/>
              </a:rPr>
              <a:t>pas </a:t>
            </a:r>
            <a:r>
              <a:rPr dirty="0" sz="1100" spc="-29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pour effet de </a:t>
            </a:r>
            <a:r>
              <a:rPr dirty="0" sz="1100" spc="-5" i="1">
                <a:latin typeface="Arial"/>
                <a:cs typeface="Arial"/>
              </a:rPr>
              <a:t>modifier </a:t>
            </a:r>
            <a:r>
              <a:rPr dirty="0" sz="1100" i="1">
                <a:latin typeface="Arial"/>
                <a:cs typeface="Arial"/>
              </a:rPr>
              <a:t>de façon permanente ou de supprimer un </a:t>
            </a:r>
            <a:r>
              <a:rPr dirty="0" sz="1100" spc="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élément</a:t>
            </a:r>
            <a:endParaRPr sz="1100">
              <a:latin typeface="Arial"/>
              <a:cs typeface="Arial"/>
            </a:endParaRPr>
          </a:p>
          <a:p>
            <a:pPr marL="264160" indent="-172720">
              <a:lnSpc>
                <a:spcPct val="100000"/>
              </a:lnSpc>
              <a:buFont typeface="Wingdings"/>
              <a:buChar char=""/>
              <a:tabLst>
                <a:tab pos="264795" algn="l"/>
              </a:tabLst>
            </a:pPr>
            <a:r>
              <a:rPr dirty="0" sz="1100" spc="-5" i="1">
                <a:latin typeface="Arial"/>
                <a:cs typeface="Arial"/>
              </a:rPr>
              <a:t>Abattage</a:t>
            </a:r>
            <a:r>
              <a:rPr dirty="0" sz="1100" spc="-20" i="1">
                <a:latin typeface="Arial"/>
                <a:cs typeface="Arial"/>
              </a:rPr>
              <a:t> </a:t>
            </a:r>
            <a:r>
              <a:rPr dirty="0" sz="1100" spc="-10" i="1">
                <a:latin typeface="Arial"/>
                <a:cs typeface="Arial"/>
              </a:rPr>
              <a:t>d’un</a:t>
            </a:r>
            <a:r>
              <a:rPr dirty="0" sz="1100" spc="25" i="1">
                <a:latin typeface="Arial"/>
                <a:cs typeface="Arial"/>
              </a:rPr>
              <a:t> </a:t>
            </a:r>
            <a:r>
              <a:rPr dirty="0" sz="1100" spc="-5" i="1">
                <a:latin typeface="Arial"/>
                <a:cs typeface="Arial"/>
              </a:rPr>
              <a:t>arbre,</a:t>
            </a:r>
            <a:r>
              <a:rPr dirty="0" sz="1100" spc="-35" i="1">
                <a:latin typeface="Arial"/>
                <a:cs typeface="Arial"/>
              </a:rPr>
              <a:t> </a:t>
            </a:r>
            <a:r>
              <a:rPr dirty="0" sz="1100" spc="-5" i="1">
                <a:latin typeface="Arial"/>
                <a:cs typeface="Arial"/>
              </a:rPr>
              <a:t>justifié</a:t>
            </a:r>
            <a:r>
              <a:rPr dirty="0" sz="1100" spc="5" i="1">
                <a:latin typeface="Arial"/>
                <a:cs typeface="Arial"/>
              </a:rPr>
              <a:t> </a:t>
            </a:r>
            <a:r>
              <a:rPr dirty="0" sz="1100" spc="-5" i="1">
                <a:latin typeface="Arial"/>
                <a:cs typeface="Arial"/>
              </a:rPr>
              <a:t>par</a:t>
            </a:r>
            <a:r>
              <a:rPr dirty="0" sz="1100" spc="-15" i="1">
                <a:latin typeface="Arial"/>
                <a:cs typeface="Arial"/>
              </a:rPr>
              <a:t> </a:t>
            </a:r>
            <a:r>
              <a:rPr dirty="0" sz="1100" spc="-5" i="1">
                <a:latin typeface="Arial"/>
                <a:cs typeface="Arial"/>
              </a:rPr>
              <a:t>une</a:t>
            </a:r>
            <a:r>
              <a:rPr dirty="0" sz="1100" i="1">
                <a:latin typeface="Arial"/>
                <a:cs typeface="Arial"/>
              </a:rPr>
              <a:t> </a:t>
            </a:r>
            <a:r>
              <a:rPr dirty="0" sz="1100" spc="-5" i="1">
                <a:latin typeface="Arial"/>
                <a:cs typeface="Arial"/>
              </a:rPr>
              <a:t>nécessité technique</a:t>
            </a:r>
            <a:r>
              <a:rPr dirty="0" sz="1100" spc="-20" i="1">
                <a:latin typeface="Arial"/>
                <a:cs typeface="Arial"/>
              </a:rPr>
              <a:t> </a:t>
            </a:r>
            <a:r>
              <a:rPr dirty="0" sz="1100" spc="-5" i="1">
                <a:latin typeface="Arial"/>
                <a:cs typeface="Arial"/>
              </a:rPr>
              <a:t>et</a:t>
            </a:r>
            <a:endParaRPr sz="1100">
              <a:latin typeface="Arial"/>
              <a:cs typeface="Arial"/>
            </a:endParaRPr>
          </a:p>
          <a:p>
            <a:pPr marL="264160">
              <a:lnSpc>
                <a:spcPct val="100000"/>
              </a:lnSpc>
              <a:spcBef>
                <a:spcPts val="5"/>
              </a:spcBef>
            </a:pPr>
            <a:r>
              <a:rPr dirty="0" sz="1100" i="1">
                <a:latin typeface="Arial"/>
                <a:cs typeface="Arial"/>
              </a:rPr>
              <a:t>compensé</a:t>
            </a:r>
            <a:r>
              <a:rPr dirty="0" sz="1100" spc="-20" i="1">
                <a:latin typeface="Arial"/>
                <a:cs typeface="Arial"/>
              </a:rPr>
              <a:t> </a:t>
            </a:r>
            <a:r>
              <a:rPr dirty="0" sz="1100" spc="-5" i="1">
                <a:latin typeface="Arial"/>
                <a:cs typeface="Arial"/>
              </a:rPr>
              <a:t>par</a:t>
            </a:r>
            <a:r>
              <a:rPr dirty="0" sz="1100" spc="-10" i="1">
                <a:latin typeface="Arial"/>
                <a:cs typeface="Arial"/>
              </a:rPr>
              <a:t> </a:t>
            </a:r>
            <a:r>
              <a:rPr dirty="0" sz="1100" spc="-5" i="1">
                <a:latin typeface="Arial"/>
                <a:cs typeface="Arial"/>
              </a:rPr>
              <a:t>la</a:t>
            </a:r>
            <a:r>
              <a:rPr dirty="0" sz="1100" spc="5" i="1">
                <a:latin typeface="Arial"/>
                <a:cs typeface="Arial"/>
              </a:rPr>
              <a:t> </a:t>
            </a:r>
            <a:r>
              <a:rPr dirty="0" sz="1100" spc="-5" i="1">
                <a:latin typeface="Arial"/>
                <a:cs typeface="Arial"/>
              </a:rPr>
              <a:t>plantation</a:t>
            </a:r>
            <a:r>
              <a:rPr dirty="0" sz="1100" i="1">
                <a:latin typeface="Arial"/>
                <a:cs typeface="Arial"/>
              </a:rPr>
              <a:t> </a:t>
            </a:r>
            <a:r>
              <a:rPr dirty="0" sz="1100" spc="-10" i="1">
                <a:latin typeface="Arial"/>
                <a:cs typeface="Arial"/>
              </a:rPr>
              <a:t>d’un</a:t>
            </a:r>
            <a:r>
              <a:rPr dirty="0" sz="1100" spc="30" i="1">
                <a:latin typeface="Arial"/>
                <a:cs typeface="Arial"/>
              </a:rPr>
              <a:t> </a:t>
            </a:r>
            <a:r>
              <a:rPr dirty="0" sz="1100" spc="-5" i="1">
                <a:latin typeface="Arial"/>
                <a:cs typeface="Arial"/>
              </a:rPr>
              <a:t>arbre</a:t>
            </a:r>
            <a:r>
              <a:rPr dirty="0" sz="1100" spc="-15" i="1">
                <a:latin typeface="Arial"/>
                <a:cs typeface="Arial"/>
              </a:rPr>
              <a:t> </a:t>
            </a:r>
            <a:r>
              <a:rPr dirty="0" sz="1100" spc="-5" i="1">
                <a:latin typeface="Arial"/>
                <a:cs typeface="Arial"/>
              </a:rPr>
              <a:t>ou</a:t>
            </a:r>
            <a:r>
              <a:rPr dirty="0" sz="1100" i="1">
                <a:latin typeface="Arial"/>
                <a:cs typeface="Arial"/>
              </a:rPr>
              <a:t> </a:t>
            </a:r>
            <a:r>
              <a:rPr dirty="0" sz="1100" spc="-5" i="1">
                <a:latin typeface="Arial"/>
                <a:cs typeface="Arial"/>
              </a:rPr>
              <a:t>arbuste</a:t>
            </a:r>
            <a:r>
              <a:rPr dirty="0" sz="1100" spc="-30" i="1">
                <a:latin typeface="Arial"/>
                <a:cs typeface="Arial"/>
              </a:rPr>
              <a:t> </a:t>
            </a:r>
            <a:r>
              <a:rPr dirty="0" sz="1100" spc="-10" i="1">
                <a:latin typeface="Arial"/>
                <a:cs typeface="Arial"/>
              </a:rPr>
              <a:t>d’essences</a:t>
            </a:r>
            <a:endParaRPr sz="1100">
              <a:latin typeface="Arial"/>
              <a:cs typeface="Arial"/>
            </a:endParaRPr>
          </a:p>
          <a:p>
            <a:pPr marL="264160">
              <a:lnSpc>
                <a:spcPct val="100000"/>
              </a:lnSpc>
              <a:spcBef>
                <a:spcPts val="285"/>
              </a:spcBef>
            </a:pPr>
            <a:r>
              <a:rPr dirty="0" sz="1100" spc="-5" i="1">
                <a:latin typeface="Arial"/>
                <a:cs typeface="Arial"/>
              </a:rPr>
              <a:t>locales</a:t>
            </a:r>
            <a:r>
              <a:rPr dirty="0" sz="1100" spc="-1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de</a:t>
            </a:r>
            <a:r>
              <a:rPr dirty="0" sz="1100" spc="-5" i="1">
                <a:latin typeface="Arial"/>
                <a:cs typeface="Arial"/>
              </a:rPr>
              <a:t> la</a:t>
            </a:r>
            <a:r>
              <a:rPr dirty="0" sz="1100" spc="-20" i="1">
                <a:latin typeface="Arial"/>
                <a:cs typeface="Arial"/>
              </a:rPr>
              <a:t> </a:t>
            </a:r>
            <a:r>
              <a:rPr dirty="0" sz="1100" spc="-5" i="1">
                <a:latin typeface="Arial"/>
                <a:cs typeface="Arial"/>
              </a:rPr>
              <a:t>liste jointe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29100" y="5015484"/>
            <a:ext cx="4572000" cy="260985"/>
          </a:xfrm>
          <a:prstGeom prst="rect">
            <a:avLst/>
          </a:prstGeom>
          <a:solidFill>
            <a:srgbClr val="B1CAC5"/>
          </a:solidFill>
        </p:spPr>
        <p:txBody>
          <a:bodyPr wrap="square" lIns="0" tIns="42545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335"/>
              </a:spcBef>
            </a:pPr>
            <a:r>
              <a:rPr dirty="0" sz="1100" spc="-5" i="1">
                <a:latin typeface="Arial"/>
                <a:cs typeface="Arial"/>
              </a:rPr>
              <a:t>Interdiction</a:t>
            </a:r>
            <a:r>
              <a:rPr dirty="0" sz="1100" spc="-4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de</a:t>
            </a:r>
            <a:r>
              <a:rPr dirty="0" sz="1100" spc="-1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nouveaux</a:t>
            </a:r>
            <a:r>
              <a:rPr dirty="0" sz="1100" spc="-15" i="1">
                <a:latin typeface="Arial"/>
                <a:cs typeface="Arial"/>
              </a:rPr>
              <a:t> </a:t>
            </a:r>
            <a:r>
              <a:rPr dirty="0" sz="1100" spc="-5" i="1">
                <a:latin typeface="Arial"/>
                <a:cs typeface="Arial"/>
              </a:rPr>
              <a:t>seuils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29100" y="2386583"/>
            <a:ext cx="4572000" cy="2369820"/>
          </a:xfrm>
          <a:prstGeom prst="rect">
            <a:avLst/>
          </a:prstGeom>
          <a:solidFill>
            <a:srgbClr val="B1CAC5"/>
          </a:solidFill>
        </p:spPr>
        <p:txBody>
          <a:bodyPr wrap="square" lIns="0" tIns="41910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330"/>
              </a:spcBef>
            </a:pPr>
            <a:r>
              <a:rPr dirty="0" sz="1100" spc="-5" i="1">
                <a:latin typeface="Arial"/>
                <a:cs typeface="Arial"/>
              </a:rPr>
              <a:t>Autorisations</a:t>
            </a:r>
            <a:r>
              <a:rPr dirty="0" sz="1100" spc="-2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en</a:t>
            </a:r>
            <a:r>
              <a:rPr dirty="0" sz="1100" spc="-15" i="1">
                <a:latin typeface="Arial"/>
                <a:cs typeface="Arial"/>
              </a:rPr>
              <a:t> </a:t>
            </a:r>
            <a:r>
              <a:rPr dirty="0" sz="1100" spc="-10" i="1">
                <a:latin typeface="Arial"/>
                <a:cs typeface="Arial"/>
              </a:rPr>
              <a:t>zones</a:t>
            </a:r>
            <a:r>
              <a:rPr dirty="0" sz="1100" spc="2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humides</a:t>
            </a:r>
            <a:r>
              <a:rPr dirty="0" sz="1100" spc="-1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repérées</a:t>
            </a:r>
            <a:r>
              <a:rPr dirty="0" sz="1100" spc="-3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ou</a:t>
            </a:r>
            <a:r>
              <a:rPr dirty="0" sz="1100" spc="-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non</a:t>
            </a:r>
            <a:r>
              <a:rPr dirty="0" sz="1100" spc="-1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sur</a:t>
            </a:r>
            <a:r>
              <a:rPr dirty="0" sz="1100" spc="-2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plan :</a:t>
            </a:r>
            <a:endParaRPr sz="1100">
              <a:latin typeface="Arial"/>
              <a:cs typeface="Arial"/>
            </a:endParaRPr>
          </a:p>
          <a:p>
            <a:pPr marL="378460" marR="692785" indent="-28702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378460" algn="l"/>
                <a:tab pos="379095" algn="l"/>
              </a:tabLst>
            </a:pPr>
            <a:r>
              <a:rPr dirty="0" sz="1100" i="1">
                <a:latin typeface="Arial"/>
                <a:cs typeface="Arial"/>
              </a:rPr>
              <a:t>Aménagements </a:t>
            </a:r>
            <a:r>
              <a:rPr dirty="0" sz="1100" spc="-5" i="1">
                <a:latin typeface="Arial"/>
                <a:cs typeface="Arial"/>
              </a:rPr>
              <a:t>intérieurs </a:t>
            </a:r>
            <a:r>
              <a:rPr dirty="0" sz="1100" i="1">
                <a:latin typeface="Arial"/>
                <a:cs typeface="Arial"/>
              </a:rPr>
              <a:t>et </a:t>
            </a:r>
            <a:r>
              <a:rPr dirty="0" sz="1100" spc="-5" i="1">
                <a:latin typeface="Arial"/>
                <a:cs typeface="Arial"/>
              </a:rPr>
              <a:t>installations </a:t>
            </a:r>
            <a:r>
              <a:rPr dirty="0" sz="1100" i="1">
                <a:latin typeface="Arial"/>
                <a:cs typeface="Arial"/>
              </a:rPr>
              <a:t>techniques des </a:t>
            </a:r>
            <a:r>
              <a:rPr dirty="0" sz="1100" spc="-29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constructions</a:t>
            </a:r>
            <a:r>
              <a:rPr dirty="0" sz="1100" spc="-4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existantes</a:t>
            </a:r>
            <a:endParaRPr sz="1100">
              <a:latin typeface="Arial"/>
              <a:cs typeface="Arial"/>
            </a:endParaRPr>
          </a:p>
          <a:p>
            <a:pPr marL="378460" marR="656590" indent="-287020">
              <a:lnSpc>
                <a:spcPct val="100000"/>
              </a:lnSpc>
              <a:buFont typeface="Wingdings"/>
              <a:buChar char=""/>
              <a:tabLst>
                <a:tab pos="378460" algn="l"/>
                <a:tab pos="379095" algn="l"/>
              </a:tabLst>
            </a:pPr>
            <a:r>
              <a:rPr dirty="0" sz="1100" i="1">
                <a:latin typeface="Arial"/>
                <a:cs typeface="Arial"/>
              </a:rPr>
              <a:t>Travaux</a:t>
            </a:r>
            <a:r>
              <a:rPr dirty="0" sz="1100" spc="-2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et</a:t>
            </a:r>
            <a:r>
              <a:rPr dirty="0" sz="1100" spc="-2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constructions</a:t>
            </a:r>
            <a:r>
              <a:rPr dirty="0" sz="1100" spc="-40" i="1">
                <a:latin typeface="Arial"/>
                <a:cs typeface="Arial"/>
              </a:rPr>
              <a:t> </a:t>
            </a:r>
            <a:r>
              <a:rPr dirty="0" sz="1100" spc="-5" i="1">
                <a:latin typeface="Arial"/>
                <a:cs typeface="Arial"/>
              </a:rPr>
              <a:t>légères</a:t>
            </a:r>
            <a:r>
              <a:rPr dirty="0" sz="1100" spc="-1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et</a:t>
            </a:r>
            <a:r>
              <a:rPr dirty="0" sz="1100" spc="-2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démontables,</a:t>
            </a:r>
            <a:r>
              <a:rPr dirty="0" sz="1100" spc="-35" i="1">
                <a:latin typeface="Arial"/>
                <a:cs typeface="Arial"/>
              </a:rPr>
              <a:t> </a:t>
            </a:r>
            <a:r>
              <a:rPr dirty="0" sz="1100" spc="-5" i="1">
                <a:latin typeface="Arial"/>
                <a:cs typeface="Arial"/>
              </a:rPr>
              <a:t>liées</a:t>
            </a:r>
            <a:r>
              <a:rPr dirty="0" sz="1100" spc="1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et </a:t>
            </a:r>
            <a:r>
              <a:rPr dirty="0" sz="1100" spc="-29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nécessaires à </a:t>
            </a:r>
            <a:r>
              <a:rPr dirty="0" sz="1100" spc="-5" i="1">
                <a:latin typeface="Arial"/>
                <a:cs typeface="Arial"/>
              </a:rPr>
              <a:t>la valorisation écologique, </a:t>
            </a:r>
            <a:r>
              <a:rPr dirty="0" sz="1100" i="1">
                <a:latin typeface="Arial"/>
                <a:cs typeface="Arial"/>
              </a:rPr>
              <a:t>paysagère et </a:t>
            </a:r>
            <a:r>
              <a:rPr dirty="0" sz="1100" spc="5" i="1">
                <a:latin typeface="Arial"/>
                <a:cs typeface="Arial"/>
              </a:rPr>
              <a:t> </a:t>
            </a:r>
            <a:r>
              <a:rPr dirty="0" sz="1100" spc="-5" i="1">
                <a:latin typeface="Arial"/>
                <a:cs typeface="Arial"/>
              </a:rPr>
              <a:t>pédagogique</a:t>
            </a:r>
            <a:r>
              <a:rPr dirty="0" sz="1100" spc="-10" i="1">
                <a:latin typeface="Arial"/>
                <a:cs typeface="Arial"/>
              </a:rPr>
              <a:t> </a:t>
            </a:r>
            <a:r>
              <a:rPr dirty="0" sz="1100" spc="-5" i="1">
                <a:latin typeface="Arial"/>
                <a:cs typeface="Arial"/>
              </a:rPr>
              <a:t>des milieux</a:t>
            </a:r>
            <a:r>
              <a:rPr dirty="0" sz="1100" spc="10" i="1">
                <a:latin typeface="Arial"/>
                <a:cs typeface="Arial"/>
              </a:rPr>
              <a:t> </a:t>
            </a:r>
            <a:r>
              <a:rPr dirty="0" sz="1100" spc="-5" i="1">
                <a:latin typeface="Arial"/>
                <a:cs typeface="Arial"/>
              </a:rPr>
              <a:t>naturels</a:t>
            </a:r>
            <a:endParaRPr sz="1100">
              <a:latin typeface="Arial"/>
              <a:cs typeface="Arial"/>
            </a:endParaRPr>
          </a:p>
          <a:p>
            <a:pPr marL="378460" marR="431800" indent="-287020">
              <a:lnSpc>
                <a:spcPct val="100000"/>
              </a:lnSpc>
              <a:buFont typeface="Wingdings"/>
              <a:buChar char=""/>
              <a:tabLst>
                <a:tab pos="378460" algn="l"/>
                <a:tab pos="379095" algn="l"/>
              </a:tabLst>
            </a:pPr>
            <a:r>
              <a:rPr dirty="0" sz="1100" i="1">
                <a:latin typeface="Arial"/>
                <a:cs typeface="Arial"/>
              </a:rPr>
              <a:t>Travaux</a:t>
            </a:r>
            <a:r>
              <a:rPr dirty="0" sz="1100" spc="-3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et</a:t>
            </a:r>
            <a:r>
              <a:rPr dirty="0" sz="1100" spc="-2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constructions</a:t>
            </a:r>
            <a:r>
              <a:rPr dirty="0" sz="1100" spc="-4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nécessaires</a:t>
            </a:r>
            <a:r>
              <a:rPr dirty="0" sz="1100" spc="-3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au</a:t>
            </a:r>
            <a:r>
              <a:rPr dirty="0" sz="1100" spc="-1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fonctionnement</a:t>
            </a:r>
            <a:r>
              <a:rPr dirty="0" sz="1100" spc="-5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des </a:t>
            </a:r>
            <a:r>
              <a:rPr dirty="0" sz="1100" spc="-29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services</a:t>
            </a:r>
            <a:r>
              <a:rPr dirty="0" sz="1100" spc="-25" i="1">
                <a:latin typeface="Arial"/>
                <a:cs typeface="Arial"/>
              </a:rPr>
              <a:t> </a:t>
            </a:r>
            <a:r>
              <a:rPr dirty="0" sz="1100" spc="-5" i="1">
                <a:latin typeface="Arial"/>
                <a:cs typeface="Arial"/>
              </a:rPr>
              <a:t>publics</a:t>
            </a:r>
            <a:r>
              <a:rPr dirty="0" sz="1100" spc="15" i="1">
                <a:latin typeface="Arial"/>
                <a:cs typeface="Arial"/>
              </a:rPr>
              <a:t> </a:t>
            </a:r>
            <a:r>
              <a:rPr dirty="0" sz="1100" spc="-5" i="1">
                <a:latin typeface="Arial"/>
                <a:cs typeface="Arial"/>
              </a:rPr>
              <a:t>et</a:t>
            </a:r>
            <a:r>
              <a:rPr dirty="0" sz="1100" spc="-15" i="1">
                <a:latin typeface="Arial"/>
                <a:cs typeface="Arial"/>
              </a:rPr>
              <a:t> </a:t>
            </a:r>
            <a:r>
              <a:rPr dirty="0" sz="1100" spc="-10" i="1">
                <a:latin typeface="Arial"/>
                <a:cs typeface="Arial"/>
              </a:rPr>
              <a:t>d’intérêt</a:t>
            </a:r>
            <a:r>
              <a:rPr dirty="0" sz="1100" spc="5" i="1">
                <a:latin typeface="Arial"/>
                <a:cs typeface="Arial"/>
              </a:rPr>
              <a:t> </a:t>
            </a:r>
            <a:r>
              <a:rPr dirty="0" sz="1100" spc="-5" i="1">
                <a:latin typeface="Arial"/>
                <a:cs typeface="Arial"/>
              </a:rPr>
              <a:t>collectif </a:t>
            </a:r>
            <a:r>
              <a:rPr dirty="0" sz="1100" i="1">
                <a:latin typeface="Arial"/>
                <a:cs typeface="Arial"/>
              </a:rPr>
              <a:t>:</a:t>
            </a:r>
            <a:endParaRPr sz="1100">
              <a:latin typeface="Arial"/>
              <a:cs typeface="Arial"/>
            </a:endParaRPr>
          </a:p>
          <a:p>
            <a:pPr lvl="1" marL="634365" marR="611505" indent="-27813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634365" algn="l"/>
                <a:tab pos="635000" algn="l"/>
              </a:tabLst>
            </a:pPr>
            <a:r>
              <a:rPr dirty="0" sz="1000" spc="-10" i="1">
                <a:latin typeface="Arial"/>
                <a:cs typeface="Arial"/>
              </a:rPr>
              <a:t>Dont</a:t>
            </a:r>
            <a:r>
              <a:rPr dirty="0" sz="1000" spc="-5" i="1">
                <a:latin typeface="Arial"/>
                <a:cs typeface="Arial"/>
              </a:rPr>
              <a:t> </a:t>
            </a:r>
            <a:r>
              <a:rPr dirty="0" sz="1000" spc="-10" i="1">
                <a:latin typeface="Arial"/>
                <a:cs typeface="Arial"/>
              </a:rPr>
              <a:t>l’implantation</a:t>
            </a:r>
            <a:r>
              <a:rPr dirty="0" sz="1000" spc="50" i="1">
                <a:latin typeface="Arial"/>
                <a:cs typeface="Arial"/>
              </a:rPr>
              <a:t> </a:t>
            </a:r>
            <a:r>
              <a:rPr dirty="0" sz="1000" spc="-5" i="1">
                <a:latin typeface="Arial"/>
                <a:cs typeface="Arial"/>
              </a:rPr>
              <a:t>est</a:t>
            </a:r>
            <a:r>
              <a:rPr dirty="0" sz="1000" spc="5" i="1">
                <a:latin typeface="Arial"/>
                <a:cs typeface="Arial"/>
              </a:rPr>
              <a:t> </a:t>
            </a:r>
            <a:r>
              <a:rPr dirty="0" sz="1000" spc="-10" i="1">
                <a:latin typeface="Arial"/>
                <a:cs typeface="Arial"/>
              </a:rPr>
              <a:t>justifiée</a:t>
            </a:r>
            <a:r>
              <a:rPr dirty="0" sz="1000" spc="10" i="1">
                <a:latin typeface="Arial"/>
                <a:cs typeface="Arial"/>
              </a:rPr>
              <a:t> </a:t>
            </a:r>
            <a:r>
              <a:rPr dirty="0" sz="1000" spc="-10" i="1">
                <a:latin typeface="Arial"/>
                <a:cs typeface="Arial"/>
              </a:rPr>
              <a:t>par</a:t>
            </a:r>
            <a:r>
              <a:rPr dirty="0" sz="1000" spc="-5" i="1">
                <a:latin typeface="Arial"/>
                <a:cs typeface="Arial"/>
              </a:rPr>
              <a:t> </a:t>
            </a:r>
            <a:r>
              <a:rPr dirty="0" sz="1000" spc="-10" i="1">
                <a:latin typeface="Arial"/>
                <a:cs typeface="Arial"/>
              </a:rPr>
              <a:t>une</a:t>
            </a:r>
            <a:r>
              <a:rPr dirty="0" sz="1000" i="1">
                <a:latin typeface="Arial"/>
                <a:cs typeface="Arial"/>
              </a:rPr>
              <a:t> </a:t>
            </a:r>
            <a:r>
              <a:rPr dirty="0" sz="1000" spc="-5" i="1">
                <a:latin typeface="Arial"/>
                <a:cs typeface="Arial"/>
              </a:rPr>
              <a:t>nécessité</a:t>
            </a:r>
            <a:r>
              <a:rPr dirty="0" sz="1000" spc="-10" i="1">
                <a:latin typeface="Arial"/>
                <a:cs typeface="Arial"/>
              </a:rPr>
              <a:t> technique </a:t>
            </a:r>
            <a:r>
              <a:rPr dirty="0" sz="1000" spc="-265" i="1">
                <a:latin typeface="Arial"/>
                <a:cs typeface="Arial"/>
              </a:rPr>
              <a:t> </a:t>
            </a:r>
            <a:r>
              <a:rPr dirty="0" sz="1000" spc="-10" i="1">
                <a:latin typeface="Arial"/>
                <a:cs typeface="Arial"/>
              </a:rPr>
              <a:t>impérative,</a:t>
            </a:r>
            <a:r>
              <a:rPr dirty="0" sz="1000" spc="5" i="1">
                <a:latin typeface="Arial"/>
                <a:cs typeface="Arial"/>
              </a:rPr>
              <a:t> </a:t>
            </a:r>
            <a:r>
              <a:rPr dirty="0" sz="1000" spc="-5" i="1">
                <a:latin typeface="Arial"/>
                <a:cs typeface="Arial"/>
              </a:rPr>
              <a:t>sans</a:t>
            </a:r>
            <a:r>
              <a:rPr dirty="0" sz="1000" spc="-10" i="1">
                <a:latin typeface="Arial"/>
                <a:cs typeface="Arial"/>
              </a:rPr>
              <a:t> </a:t>
            </a:r>
            <a:r>
              <a:rPr dirty="0" sz="1000" spc="-5" i="1">
                <a:latin typeface="Arial"/>
                <a:cs typeface="Arial"/>
              </a:rPr>
              <a:t>alternative </a:t>
            </a:r>
            <a:r>
              <a:rPr dirty="0" sz="1000" spc="-10" i="1">
                <a:latin typeface="Arial"/>
                <a:cs typeface="Arial"/>
              </a:rPr>
              <a:t>possible</a:t>
            </a:r>
            <a:r>
              <a:rPr dirty="0" sz="1000" i="1">
                <a:latin typeface="Arial"/>
                <a:cs typeface="Arial"/>
              </a:rPr>
              <a:t> </a:t>
            </a:r>
            <a:r>
              <a:rPr dirty="0" sz="1000" spc="-10" i="1">
                <a:latin typeface="Arial"/>
                <a:cs typeface="Arial"/>
              </a:rPr>
              <a:t>d’évitement</a:t>
            </a:r>
            <a:r>
              <a:rPr dirty="0" sz="1000" spc="30" i="1">
                <a:latin typeface="Arial"/>
                <a:cs typeface="Arial"/>
              </a:rPr>
              <a:t> </a:t>
            </a:r>
            <a:r>
              <a:rPr dirty="0" sz="1000" spc="-5" i="1">
                <a:latin typeface="Arial"/>
                <a:cs typeface="Arial"/>
              </a:rPr>
              <a:t>;</a:t>
            </a:r>
            <a:endParaRPr sz="1000">
              <a:latin typeface="Arial"/>
              <a:cs typeface="Arial"/>
            </a:endParaRPr>
          </a:p>
          <a:p>
            <a:pPr lvl="1" marL="634365" marR="384810" indent="-278130">
              <a:lnSpc>
                <a:spcPct val="100000"/>
              </a:lnSpc>
              <a:buFont typeface="Arial MT"/>
              <a:buChar char="•"/>
              <a:tabLst>
                <a:tab pos="634365" algn="l"/>
                <a:tab pos="635000" algn="l"/>
              </a:tabLst>
            </a:pPr>
            <a:r>
              <a:rPr dirty="0" sz="1000" spc="-5" i="1">
                <a:latin typeface="Arial"/>
                <a:cs typeface="Arial"/>
              </a:rPr>
              <a:t>Dont </a:t>
            </a:r>
            <a:r>
              <a:rPr dirty="0" sz="1000" spc="-10" i="1">
                <a:latin typeface="Arial"/>
                <a:cs typeface="Arial"/>
              </a:rPr>
              <a:t>la </a:t>
            </a:r>
            <a:r>
              <a:rPr dirty="0" sz="1000" spc="-5" i="1">
                <a:latin typeface="Arial"/>
                <a:cs typeface="Arial"/>
              </a:rPr>
              <a:t>surface non perméable correspond à 30% maximum de </a:t>
            </a:r>
            <a:r>
              <a:rPr dirty="0" sz="1000" spc="-265" i="1">
                <a:latin typeface="Arial"/>
                <a:cs typeface="Arial"/>
              </a:rPr>
              <a:t> </a:t>
            </a:r>
            <a:r>
              <a:rPr dirty="0" sz="1000" spc="-15" i="1">
                <a:latin typeface="Arial"/>
                <a:cs typeface="Arial"/>
              </a:rPr>
              <a:t>l’unité</a:t>
            </a:r>
            <a:r>
              <a:rPr dirty="0" sz="1000" spc="35" i="1">
                <a:latin typeface="Arial"/>
                <a:cs typeface="Arial"/>
              </a:rPr>
              <a:t> </a:t>
            </a:r>
            <a:r>
              <a:rPr dirty="0" sz="1000" spc="-5" i="1">
                <a:latin typeface="Arial"/>
                <a:cs typeface="Arial"/>
              </a:rPr>
              <a:t>foncière</a:t>
            </a:r>
            <a:r>
              <a:rPr dirty="0" sz="1000" spc="-15" i="1">
                <a:latin typeface="Arial"/>
                <a:cs typeface="Arial"/>
              </a:rPr>
              <a:t> </a:t>
            </a:r>
            <a:r>
              <a:rPr dirty="0" sz="1000" spc="-10" i="1">
                <a:latin typeface="Arial"/>
                <a:cs typeface="Arial"/>
              </a:rPr>
              <a:t>et…</a:t>
            </a:r>
            <a:endParaRPr sz="1000">
              <a:latin typeface="Arial"/>
              <a:cs typeface="Arial"/>
            </a:endParaRPr>
          </a:p>
          <a:p>
            <a:pPr lvl="1" marL="634365" marR="181610" indent="-278130">
              <a:lnSpc>
                <a:spcPct val="100000"/>
              </a:lnSpc>
              <a:buFont typeface="Arial MT"/>
              <a:buChar char="•"/>
              <a:tabLst>
                <a:tab pos="634365" algn="l"/>
                <a:tab pos="635000" algn="l"/>
              </a:tabLst>
            </a:pPr>
            <a:r>
              <a:rPr dirty="0" sz="1000" spc="-10" i="1">
                <a:latin typeface="Arial"/>
                <a:cs typeface="Arial"/>
              </a:rPr>
              <a:t>Pour</a:t>
            </a:r>
            <a:r>
              <a:rPr dirty="0" sz="1000" spc="5" i="1">
                <a:latin typeface="Arial"/>
                <a:cs typeface="Arial"/>
              </a:rPr>
              <a:t> </a:t>
            </a:r>
            <a:r>
              <a:rPr dirty="0" sz="1000" spc="-10" i="1">
                <a:latin typeface="Arial"/>
                <a:cs typeface="Arial"/>
              </a:rPr>
              <a:t>lesquels</a:t>
            </a:r>
            <a:r>
              <a:rPr dirty="0" sz="1000" spc="5" i="1">
                <a:latin typeface="Arial"/>
                <a:cs typeface="Arial"/>
              </a:rPr>
              <a:t> </a:t>
            </a:r>
            <a:r>
              <a:rPr dirty="0" sz="1000" spc="-10" i="1">
                <a:latin typeface="Arial"/>
                <a:cs typeface="Arial"/>
              </a:rPr>
              <a:t>toutes</a:t>
            </a:r>
            <a:r>
              <a:rPr dirty="0" sz="1000" i="1">
                <a:latin typeface="Arial"/>
                <a:cs typeface="Arial"/>
              </a:rPr>
              <a:t> </a:t>
            </a:r>
            <a:r>
              <a:rPr dirty="0" sz="1000" spc="-5" i="1">
                <a:latin typeface="Arial"/>
                <a:cs typeface="Arial"/>
              </a:rPr>
              <a:t>destruction</a:t>
            </a:r>
            <a:r>
              <a:rPr dirty="0" sz="1000" spc="-15" i="1">
                <a:latin typeface="Arial"/>
                <a:cs typeface="Arial"/>
              </a:rPr>
              <a:t> </a:t>
            </a:r>
            <a:r>
              <a:rPr dirty="0" sz="1000" spc="-5" i="1">
                <a:latin typeface="Arial"/>
                <a:cs typeface="Arial"/>
              </a:rPr>
              <a:t>du </a:t>
            </a:r>
            <a:r>
              <a:rPr dirty="0" sz="1000" spc="-10" i="1">
                <a:latin typeface="Arial"/>
                <a:cs typeface="Arial"/>
              </a:rPr>
              <a:t>milieu</a:t>
            </a:r>
            <a:r>
              <a:rPr dirty="0" sz="1000" spc="25" i="1">
                <a:latin typeface="Arial"/>
                <a:cs typeface="Arial"/>
              </a:rPr>
              <a:t> </a:t>
            </a:r>
            <a:r>
              <a:rPr dirty="0" sz="1000" spc="-5" i="1">
                <a:latin typeface="Arial"/>
                <a:cs typeface="Arial"/>
              </a:rPr>
              <a:t>naturel devra</a:t>
            </a:r>
            <a:r>
              <a:rPr dirty="0" sz="1000" i="1">
                <a:latin typeface="Arial"/>
                <a:cs typeface="Arial"/>
              </a:rPr>
              <a:t> </a:t>
            </a:r>
            <a:r>
              <a:rPr dirty="0" sz="1000" spc="-10" i="1">
                <a:latin typeface="Arial"/>
                <a:cs typeface="Arial"/>
              </a:rPr>
              <a:t>faire</a:t>
            </a:r>
            <a:r>
              <a:rPr dirty="0" sz="1000" spc="5" i="1">
                <a:latin typeface="Arial"/>
                <a:cs typeface="Arial"/>
              </a:rPr>
              <a:t> </a:t>
            </a:r>
            <a:r>
              <a:rPr dirty="0" sz="1000" spc="-15" i="1">
                <a:latin typeface="Arial"/>
                <a:cs typeface="Arial"/>
              </a:rPr>
              <a:t>l’objet </a:t>
            </a:r>
            <a:r>
              <a:rPr dirty="0" sz="1000" spc="-265" i="1">
                <a:latin typeface="Arial"/>
                <a:cs typeface="Arial"/>
              </a:rPr>
              <a:t> </a:t>
            </a:r>
            <a:r>
              <a:rPr dirty="0" sz="1000" spc="-5" i="1">
                <a:latin typeface="Arial"/>
                <a:cs typeface="Arial"/>
              </a:rPr>
              <a:t>de</a:t>
            </a:r>
            <a:r>
              <a:rPr dirty="0" sz="1000" spc="-10" i="1">
                <a:latin typeface="Arial"/>
                <a:cs typeface="Arial"/>
              </a:rPr>
              <a:t> </a:t>
            </a:r>
            <a:r>
              <a:rPr dirty="0" sz="1000" spc="-5" i="1">
                <a:latin typeface="Arial"/>
                <a:cs typeface="Arial"/>
              </a:rPr>
              <a:t>compensations</a:t>
            </a:r>
            <a:r>
              <a:rPr dirty="0" sz="1000" spc="-10" i="1">
                <a:latin typeface="Arial"/>
                <a:cs typeface="Arial"/>
              </a:rPr>
              <a:t> </a:t>
            </a:r>
            <a:r>
              <a:rPr dirty="0" sz="1000" spc="-5" i="1">
                <a:latin typeface="Arial"/>
                <a:cs typeface="Arial"/>
              </a:rPr>
              <a:t>conformes</a:t>
            </a:r>
            <a:r>
              <a:rPr dirty="0" sz="1000" spc="-15" i="1">
                <a:latin typeface="Arial"/>
                <a:cs typeface="Arial"/>
              </a:rPr>
              <a:t> </a:t>
            </a:r>
            <a:r>
              <a:rPr dirty="0" sz="1000" spc="-5" i="1">
                <a:latin typeface="Arial"/>
                <a:cs typeface="Arial"/>
              </a:rPr>
              <a:t>au SDAGE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614928" y="2139695"/>
            <a:ext cx="387350" cy="391795"/>
          </a:xfrm>
          <a:custGeom>
            <a:avLst/>
            <a:gdLst/>
            <a:ahLst/>
            <a:cxnLst/>
            <a:rect l="l" t="t" r="r" b="b"/>
            <a:pathLst>
              <a:path w="387350" h="391794">
                <a:moveTo>
                  <a:pt x="0" y="0"/>
                </a:moveTo>
                <a:lnTo>
                  <a:pt x="0" y="391667"/>
                </a:lnTo>
                <a:lnTo>
                  <a:pt x="387096" y="187578"/>
                </a:lnTo>
                <a:lnTo>
                  <a:pt x="0" y="0"/>
                </a:lnTo>
                <a:close/>
              </a:path>
            </a:pathLst>
          </a:custGeom>
          <a:solidFill>
            <a:srgbClr val="B1CA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614928" y="5146547"/>
            <a:ext cx="387350" cy="391795"/>
          </a:xfrm>
          <a:custGeom>
            <a:avLst/>
            <a:gdLst/>
            <a:ahLst/>
            <a:cxnLst/>
            <a:rect l="l" t="t" r="r" b="b"/>
            <a:pathLst>
              <a:path w="387350" h="391795">
                <a:moveTo>
                  <a:pt x="0" y="0"/>
                </a:moveTo>
                <a:lnTo>
                  <a:pt x="0" y="391667"/>
                </a:lnTo>
                <a:lnTo>
                  <a:pt x="387096" y="187578"/>
                </a:lnTo>
                <a:lnTo>
                  <a:pt x="0" y="0"/>
                </a:lnTo>
                <a:close/>
              </a:path>
            </a:pathLst>
          </a:custGeom>
          <a:solidFill>
            <a:srgbClr val="B1CAC5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1779" y="231542"/>
            <a:ext cx="397284" cy="45967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450213" y="1726692"/>
            <a:ext cx="3823970" cy="279400"/>
            <a:chOff x="1450213" y="1726692"/>
            <a:chExt cx="3823970" cy="2794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50594" y="1726692"/>
              <a:ext cx="3823588" cy="27889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450213" y="1968373"/>
              <a:ext cx="3714115" cy="17145"/>
            </a:xfrm>
            <a:custGeom>
              <a:avLst/>
              <a:gdLst/>
              <a:ahLst/>
              <a:cxnLst/>
              <a:rect l="l" t="t" r="r" b="b"/>
              <a:pathLst>
                <a:path w="3714115" h="17144">
                  <a:moveTo>
                    <a:pt x="3713988" y="0"/>
                  </a:moveTo>
                  <a:lnTo>
                    <a:pt x="0" y="0"/>
                  </a:lnTo>
                  <a:lnTo>
                    <a:pt x="0" y="16763"/>
                  </a:lnTo>
                  <a:lnTo>
                    <a:pt x="3713988" y="16763"/>
                  </a:lnTo>
                  <a:lnTo>
                    <a:pt x="37139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1450594" y="2322576"/>
            <a:ext cx="4101465" cy="875030"/>
            <a:chOff x="1450594" y="2322576"/>
            <a:chExt cx="4101465" cy="87503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50594" y="2322576"/>
              <a:ext cx="2629916" cy="27889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50594" y="2619756"/>
              <a:ext cx="427481" cy="27889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0594" y="2918409"/>
              <a:ext cx="4101210" cy="279196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1450594" y="3513073"/>
            <a:ext cx="5253355" cy="525780"/>
            <a:chOff x="1450594" y="3513073"/>
            <a:chExt cx="5253355" cy="525780"/>
          </a:xfrm>
        </p:grpSpPr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50594" y="3513073"/>
              <a:ext cx="5252847" cy="27889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50594" y="3759961"/>
              <a:ext cx="1833626" cy="278892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1450594" y="4355541"/>
            <a:ext cx="5177790" cy="527050"/>
            <a:chOff x="1450594" y="4355541"/>
            <a:chExt cx="5177790" cy="527050"/>
          </a:xfrm>
        </p:grpSpPr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50594" y="4355541"/>
              <a:ext cx="5177535" cy="27919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50594" y="4603114"/>
              <a:ext cx="2329687" cy="278892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1450213" y="5198998"/>
            <a:ext cx="5342890" cy="525780"/>
            <a:chOff x="1450213" y="5198998"/>
            <a:chExt cx="5342890" cy="525780"/>
          </a:xfrm>
        </p:grpSpPr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50594" y="5198998"/>
              <a:ext cx="1936877" cy="27889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50213" y="5445861"/>
              <a:ext cx="5310759" cy="27889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652514" y="5445861"/>
              <a:ext cx="140207" cy="278892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1450213" y="5692749"/>
            <a:ext cx="4893310" cy="279400"/>
            <a:chOff x="1450213" y="5692749"/>
            <a:chExt cx="4893310" cy="279400"/>
          </a:xfrm>
        </p:grpSpPr>
        <p:sp>
          <p:nvSpPr>
            <p:cNvPr id="21" name="object 21"/>
            <p:cNvSpPr/>
            <p:nvPr/>
          </p:nvSpPr>
          <p:spPr>
            <a:xfrm>
              <a:off x="1450213" y="5933884"/>
              <a:ext cx="4761230" cy="17145"/>
            </a:xfrm>
            <a:custGeom>
              <a:avLst/>
              <a:gdLst/>
              <a:ahLst/>
              <a:cxnLst/>
              <a:rect l="l" t="t" r="r" b="b"/>
              <a:pathLst>
                <a:path w="4761230" h="17145">
                  <a:moveTo>
                    <a:pt x="4760976" y="0"/>
                  </a:moveTo>
                  <a:lnTo>
                    <a:pt x="0" y="0"/>
                  </a:lnTo>
                  <a:lnTo>
                    <a:pt x="0" y="16763"/>
                  </a:lnTo>
                  <a:lnTo>
                    <a:pt x="4760976" y="16763"/>
                  </a:lnTo>
                  <a:lnTo>
                    <a:pt x="4760976" y="0"/>
                  </a:lnTo>
                  <a:close/>
                </a:path>
              </a:pathLst>
            </a:custGeom>
            <a:solidFill>
              <a:srgbClr val="0462C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50594" y="5692749"/>
              <a:ext cx="1390142" cy="27919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733802" y="5692749"/>
              <a:ext cx="137160" cy="27919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802382" y="5692749"/>
              <a:ext cx="534416" cy="27919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203194" y="5692749"/>
              <a:ext cx="149352" cy="27919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277870" y="5692749"/>
              <a:ext cx="331470" cy="27919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498850" y="5692749"/>
              <a:ext cx="149961" cy="27919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573526" y="5692749"/>
              <a:ext cx="1392301" cy="279196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826508" y="5692749"/>
              <a:ext cx="149351" cy="27919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901184" y="5692749"/>
              <a:ext cx="1442085" cy="279196"/>
            </a:xfrm>
            <a:prstGeom prst="rect">
              <a:avLst/>
            </a:prstGeom>
          </p:spPr>
        </p:pic>
      </p:grpSp>
      <p:pic>
        <p:nvPicPr>
          <p:cNvPr id="31" name="object 31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724259" y="2297538"/>
            <a:ext cx="426492" cy="317998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725931" y="2801111"/>
            <a:ext cx="337819" cy="509015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582166" y="952246"/>
            <a:ext cx="6972681" cy="432815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672841" y="3580753"/>
            <a:ext cx="467338" cy="453041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7150607" y="1569719"/>
            <a:ext cx="4945380" cy="3884676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693791" y="4351156"/>
            <a:ext cx="384868" cy="54064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2510" y="5926835"/>
            <a:ext cx="8531860" cy="931544"/>
            <a:chOff x="292510" y="5926835"/>
            <a:chExt cx="8531860" cy="93154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2510" y="5926835"/>
              <a:ext cx="8531549" cy="93116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0891" y="6291071"/>
              <a:ext cx="1947672" cy="265176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225552" y="97535"/>
            <a:ext cx="8648700" cy="1598930"/>
            <a:chOff x="225552" y="97535"/>
            <a:chExt cx="8648700" cy="159893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0802" y="705612"/>
              <a:ext cx="8458200" cy="93345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07935" y="551687"/>
              <a:ext cx="146303" cy="12192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12007" y="134111"/>
              <a:ext cx="2919983" cy="61721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276600" y="97535"/>
              <a:ext cx="2798445" cy="142240"/>
            </a:xfrm>
            <a:custGeom>
              <a:avLst/>
              <a:gdLst/>
              <a:ahLst/>
              <a:cxnLst/>
              <a:rect l="l" t="t" r="r" b="b"/>
              <a:pathLst>
                <a:path w="2798445" h="142240">
                  <a:moveTo>
                    <a:pt x="2798064" y="0"/>
                  </a:moveTo>
                  <a:lnTo>
                    <a:pt x="0" y="0"/>
                  </a:lnTo>
                  <a:lnTo>
                    <a:pt x="0" y="141731"/>
                  </a:lnTo>
                  <a:lnTo>
                    <a:pt x="2798064" y="141731"/>
                  </a:lnTo>
                  <a:lnTo>
                    <a:pt x="27980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5552" y="134111"/>
              <a:ext cx="8648700" cy="1562100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37489" y="420115"/>
            <a:ext cx="5814060" cy="3308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3.</a:t>
            </a:r>
            <a:r>
              <a:rPr dirty="0" sz="20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Quel</a:t>
            </a:r>
            <a:r>
              <a:rPr dirty="0" sz="20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calendrier</a:t>
            </a:r>
            <a:r>
              <a:rPr dirty="0" sz="20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des</a:t>
            </a:r>
            <a:r>
              <a:rPr dirty="0" sz="20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démarches</a:t>
            </a:r>
            <a:r>
              <a:rPr dirty="0" sz="20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PLUi</a:t>
            </a:r>
            <a:r>
              <a:rPr dirty="0" sz="20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dirty="0" sz="200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ABC</a:t>
            </a:r>
            <a:r>
              <a:rPr dirty="0" sz="20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?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8591" y="1116329"/>
            <a:ext cx="23609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Arial"/>
                <a:cs typeface="Arial"/>
              </a:rPr>
              <a:t>Frise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chronologique</a:t>
            </a:r>
            <a:r>
              <a:rPr dirty="0" sz="1800" spc="-6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8591" y="2213863"/>
            <a:ext cx="982344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dirty="0" sz="1400" spc="-5" b="1">
                <a:latin typeface="Arial"/>
                <a:cs typeface="Arial"/>
              </a:rPr>
              <a:t>du</a:t>
            </a:r>
            <a:r>
              <a:rPr dirty="0" sz="1400" spc="-80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PLUi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18591" y="4134053"/>
            <a:ext cx="1049020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dirty="0" sz="1400" spc="-5" b="1">
                <a:latin typeface="Arial"/>
                <a:cs typeface="Arial"/>
              </a:rPr>
              <a:t>de</a:t>
            </a:r>
            <a:r>
              <a:rPr dirty="0" sz="1400" spc="-75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l’ABC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58140" y="3029711"/>
            <a:ext cx="8341359" cy="584200"/>
          </a:xfrm>
          <a:custGeom>
            <a:avLst/>
            <a:gdLst/>
            <a:ahLst/>
            <a:cxnLst/>
            <a:rect l="l" t="t" r="r" b="b"/>
            <a:pathLst>
              <a:path w="8341359" h="584200">
                <a:moveTo>
                  <a:pt x="8049006" y="0"/>
                </a:moveTo>
                <a:lnTo>
                  <a:pt x="8049006" y="145923"/>
                </a:lnTo>
                <a:lnTo>
                  <a:pt x="0" y="145923"/>
                </a:lnTo>
                <a:lnTo>
                  <a:pt x="0" y="437768"/>
                </a:lnTo>
                <a:lnTo>
                  <a:pt x="8049006" y="437768"/>
                </a:lnTo>
                <a:lnTo>
                  <a:pt x="8049006" y="583692"/>
                </a:lnTo>
                <a:lnTo>
                  <a:pt x="8340852" y="291846"/>
                </a:lnTo>
                <a:lnTo>
                  <a:pt x="8049006" y="0"/>
                </a:lnTo>
                <a:close/>
              </a:path>
            </a:pathLst>
          </a:custGeom>
          <a:solidFill>
            <a:srgbClr val="B1CA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3012694" y="4293870"/>
            <a:ext cx="1196975" cy="879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127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 MT"/>
                <a:cs typeface="Arial MT"/>
              </a:rPr>
              <a:t>Réunions </a:t>
            </a:r>
            <a:r>
              <a:rPr dirty="0" sz="1400" spc="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publiques </a:t>
            </a:r>
            <a:r>
              <a:rPr dirty="0" sz="1400">
                <a:latin typeface="Arial MT"/>
                <a:cs typeface="Arial MT"/>
              </a:rPr>
              <a:t>&amp; </a:t>
            </a:r>
            <a:r>
              <a:rPr dirty="0" sz="1400" spc="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di</a:t>
            </a:r>
            <a:r>
              <a:rPr dirty="0" sz="1400" spc="-20">
                <a:latin typeface="Arial MT"/>
                <a:cs typeface="Arial MT"/>
              </a:rPr>
              <a:t>f</a:t>
            </a:r>
            <a:r>
              <a:rPr dirty="0" sz="1400">
                <a:latin typeface="Arial MT"/>
                <a:cs typeface="Arial MT"/>
              </a:rPr>
              <a:t>f</a:t>
            </a:r>
            <a:r>
              <a:rPr dirty="0" sz="1400" spc="-5">
                <a:latin typeface="Arial MT"/>
                <a:cs typeface="Arial MT"/>
              </a:rPr>
              <a:t>u</a:t>
            </a:r>
            <a:r>
              <a:rPr dirty="0" sz="1400">
                <a:latin typeface="Arial MT"/>
                <a:cs typeface="Arial MT"/>
              </a:rPr>
              <a:t>s</a:t>
            </a:r>
            <a:r>
              <a:rPr dirty="0" sz="1400" spc="-5">
                <a:latin typeface="Arial MT"/>
                <a:cs typeface="Arial MT"/>
              </a:rPr>
              <a:t>io</a:t>
            </a:r>
            <a:r>
              <a:rPr dirty="0" sz="1400">
                <a:latin typeface="Arial MT"/>
                <a:cs typeface="Arial MT"/>
              </a:rPr>
              <a:t>n</a:t>
            </a:r>
            <a:r>
              <a:rPr dirty="0" sz="1400" spc="-5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d’out</a:t>
            </a:r>
            <a:r>
              <a:rPr dirty="0" sz="1400">
                <a:latin typeface="Arial MT"/>
                <a:cs typeface="Arial MT"/>
              </a:rPr>
              <a:t>il  </a:t>
            </a:r>
            <a:r>
              <a:rPr dirty="0" sz="1400">
                <a:latin typeface="Arial MT"/>
                <a:cs typeface="Arial MT"/>
              </a:rPr>
              <a:t>participatif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71194" y="3198622"/>
            <a:ext cx="42164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latin typeface="Arial MT"/>
                <a:cs typeface="Arial MT"/>
              </a:rPr>
              <a:t>2017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434211" y="2533650"/>
            <a:ext cx="1330960" cy="9048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45720" marR="205104" indent="-33655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Arial MT"/>
                <a:cs typeface="Arial MT"/>
              </a:rPr>
              <a:t>Prescrip</a:t>
            </a:r>
            <a:r>
              <a:rPr dirty="0" sz="1400" spc="-10">
                <a:latin typeface="Arial MT"/>
                <a:cs typeface="Arial MT"/>
              </a:rPr>
              <a:t>t</a:t>
            </a:r>
            <a:r>
              <a:rPr dirty="0" sz="1400">
                <a:latin typeface="Arial MT"/>
                <a:cs typeface="Arial MT"/>
              </a:rPr>
              <a:t>ion</a:t>
            </a:r>
            <a:r>
              <a:rPr dirty="0" sz="1400" spc="-4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&amp;  </a:t>
            </a:r>
            <a:r>
              <a:rPr dirty="0" sz="1400" spc="-5">
                <a:latin typeface="Arial MT"/>
                <a:cs typeface="Arial MT"/>
              </a:rPr>
              <a:t>recrutements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00">
              <a:latin typeface="Arial MT"/>
              <a:cs typeface="Arial MT"/>
            </a:endParaRPr>
          </a:p>
          <a:p>
            <a:pPr marL="921385" indent="-458470">
              <a:lnSpc>
                <a:spcPct val="100000"/>
              </a:lnSpc>
              <a:buFont typeface="MS PGothic"/>
              <a:buChar char="►"/>
              <a:tabLst>
                <a:tab pos="921385" algn="l"/>
                <a:tab pos="922019" algn="l"/>
              </a:tabLst>
            </a:pPr>
            <a:r>
              <a:rPr dirty="0" sz="1400" spc="-5">
                <a:latin typeface="Arial MT"/>
                <a:cs typeface="Arial MT"/>
              </a:rPr>
              <a:t>2018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257550" y="3198622"/>
            <a:ext cx="104139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MS PGothic"/>
                <a:cs typeface="MS PGothic"/>
              </a:rPr>
              <a:t>►</a:t>
            </a:r>
            <a:endParaRPr sz="1400">
              <a:latin typeface="MS PGothic"/>
              <a:cs typeface="MS PGothic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172203" y="3198622"/>
            <a:ext cx="42164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latin typeface="Arial MT"/>
                <a:cs typeface="Arial MT"/>
              </a:rPr>
              <a:t>2019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086603" y="3198622"/>
            <a:ext cx="104139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MS PGothic"/>
                <a:cs typeface="MS PGothic"/>
              </a:rPr>
              <a:t>►</a:t>
            </a:r>
            <a:endParaRPr sz="1400">
              <a:latin typeface="MS PGothic"/>
              <a:cs typeface="MS PGothic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001258" y="2533650"/>
            <a:ext cx="1793239" cy="9048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200025" marR="146050">
              <a:lnSpc>
                <a:spcPct val="100000"/>
              </a:lnSpc>
              <a:spcBef>
                <a:spcPts val="105"/>
              </a:spcBef>
            </a:pPr>
            <a:r>
              <a:rPr dirty="0" sz="1400" spc="-30">
                <a:latin typeface="Arial MT"/>
                <a:cs typeface="Arial MT"/>
              </a:rPr>
              <a:t>PADD </a:t>
            </a:r>
            <a:r>
              <a:rPr dirty="0" sz="1400">
                <a:latin typeface="Arial MT"/>
                <a:cs typeface="Arial MT"/>
              </a:rPr>
              <a:t>repris,</a:t>
            </a:r>
            <a:r>
              <a:rPr dirty="0" sz="1400" spc="-7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arrêt </a:t>
            </a:r>
            <a:r>
              <a:rPr dirty="0" sz="1400" spc="-37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&amp;</a:t>
            </a:r>
            <a:r>
              <a:rPr dirty="0" sz="1400" spc="-2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approbation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tabLst>
                <a:tab pos="913765" algn="l"/>
                <a:tab pos="1370965" algn="l"/>
              </a:tabLst>
            </a:pPr>
            <a:r>
              <a:rPr dirty="0" sz="1400" spc="-5">
                <a:latin typeface="Arial MT"/>
                <a:cs typeface="Arial MT"/>
              </a:rPr>
              <a:t>2020	</a:t>
            </a:r>
            <a:r>
              <a:rPr dirty="0" sz="1400">
                <a:latin typeface="MS PGothic"/>
                <a:cs typeface="MS PGothic"/>
              </a:rPr>
              <a:t>►	</a:t>
            </a:r>
            <a:r>
              <a:rPr dirty="0" sz="1400" spc="-5">
                <a:latin typeface="Arial MT"/>
                <a:cs typeface="Arial MT"/>
              </a:rPr>
              <a:t>2021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835400" y="2533599"/>
            <a:ext cx="1022350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Arial MT"/>
                <a:cs typeface="Arial MT"/>
              </a:rPr>
              <a:t>Diagnostic</a:t>
            </a:r>
            <a:r>
              <a:rPr dirty="0" sz="1400" spc="-9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&amp;</a:t>
            </a:r>
            <a:endParaRPr sz="14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</a:pPr>
            <a:r>
              <a:rPr dirty="0" sz="1400">
                <a:latin typeface="Arial MT"/>
                <a:cs typeface="Arial MT"/>
              </a:rPr>
              <a:t>1er</a:t>
            </a:r>
            <a:r>
              <a:rPr dirty="0" sz="1400" spc="-65">
                <a:latin typeface="Arial MT"/>
                <a:cs typeface="Arial MT"/>
              </a:rPr>
              <a:t> </a:t>
            </a:r>
            <a:r>
              <a:rPr dirty="0" sz="1400" spc="-25">
                <a:latin typeface="Arial MT"/>
                <a:cs typeface="Arial MT"/>
              </a:rPr>
              <a:t>PADD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750055" y="5254497"/>
            <a:ext cx="1104900" cy="453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6035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 MT"/>
                <a:cs typeface="Arial MT"/>
              </a:rPr>
              <a:t>Sorties </a:t>
            </a:r>
            <a:r>
              <a:rPr dirty="0" sz="1400" spc="5">
                <a:latin typeface="Arial MT"/>
                <a:cs typeface="Arial MT"/>
              </a:rPr>
              <a:t> </a:t>
            </a:r>
            <a:r>
              <a:rPr dirty="0" sz="1400" spc="-10">
                <a:latin typeface="Arial MT"/>
                <a:cs typeface="Arial MT"/>
              </a:rPr>
              <a:t>m</a:t>
            </a:r>
            <a:r>
              <a:rPr dirty="0" sz="1400">
                <a:latin typeface="Arial MT"/>
                <a:cs typeface="Arial MT"/>
              </a:rPr>
              <a:t>obilis</a:t>
            </a:r>
            <a:r>
              <a:rPr dirty="0" sz="1400">
                <a:latin typeface="Arial MT"/>
                <a:cs typeface="Arial MT"/>
              </a:rPr>
              <a:t>at</a:t>
            </a:r>
            <a:r>
              <a:rPr dirty="0" sz="1400">
                <a:latin typeface="Arial MT"/>
                <a:cs typeface="Arial MT"/>
              </a:rPr>
              <a:t>ri</a:t>
            </a:r>
            <a:r>
              <a:rPr dirty="0" sz="1400" spc="-10">
                <a:latin typeface="Arial MT"/>
                <a:cs typeface="Arial MT"/>
              </a:rPr>
              <a:t>c</a:t>
            </a:r>
            <a:r>
              <a:rPr dirty="0" sz="1400">
                <a:latin typeface="Arial MT"/>
                <a:cs typeface="Arial MT"/>
              </a:rPr>
              <a:t>es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567809" y="3648202"/>
            <a:ext cx="1174115" cy="1093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3175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008463"/>
                </a:solidFill>
                <a:latin typeface="Arial MT"/>
                <a:cs typeface="Arial MT"/>
              </a:rPr>
              <a:t>Inventaires </a:t>
            </a:r>
            <a:r>
              <a:rPr dirty="0" sz="1400">
                <a:solidFill>
                  <a:srgbClr val="00846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008463"/>
                </a:solidFill>
                <a:latin typeface="Arial MT"/>
                <a:cs typeface="Arial MT"/>
              </a:rPr>
              <a:t>profes</a:t>
            </a:r>
            <a:r>
              <a:rPr dirty="0" sz="1400" spc="-10">
                <a:solidFill>
                  <a:srgbClr val="008463"/>
                </a:solidFill>
                <a:latin typeface="Arial MT"/>
                <a:cs typeface="Arial MT"/>
              </a:rPr>
              <a:t>s</a:t>
            </a:r>
            <a:r>
              <a:rPr dirty="0" sz="1400">
                <a:solidFill>
                  <a:srgbClr val="008463"/>
                </a:solidFill>
                <a:latin typeface="Arial MT"/>
                <a:cs typeface="Arial MT"/>
              </a:rPr>
              <a:t>io</a:t>
            </a:r>
            <a:r>
              <a:rPr dirty="0" sz="1400" spc="-15">
                <a:solidFill>
                  <a:srgbClr val="008463"/>
                </a:solidFill>
                <a:latin typeface="Arial MT"/>
                <a:cs typeface="Arial MT"/>
              </a:rPr>
              <a:t>n</a:t>
            </a:r>
            <a:r>
              <a:rPr dirty="0" sz="1400">
                <a:solidFill>
                  <a:srgbClr val="008463"/>
                </a:solidFill>
                <a:latin typeface="Arial MT"/>
                <a:cs typeface="Arial MT"/>
              </a:rPr>
              <a:t>nels  </a:t>
            </a:r>
            <a:r>
              <a:rPr dirty="0" sz="1400">
                <a:solidFill>
                  <a:srgbClr val="008463"/>
                </a:solidFill>
                <a:latin typeface="Arial MT"/>
                <a:cs typeface="Arial MT"/>
              </a:rPr>
              <a:t>sur</a:t>
            </a:r>
            <a:r>
              <a:rPr dirty="0" sz="1400" spc="-30">
                <a:solidFill>
                  <a:srgbClr val="00846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008463"/>
                </a:solidFill>
                <a:latin typeface="Arial MT"/>
                <a:cs typeface="Arial MT"/>
              </a:rPr>
              <a:t>les</a:t>
            </a:r>
            <a:endParaRPr sz="1400">
              <a:latin typeface="Arial MT"/>
              <a:cs typeface="Arial MT"/>
            </a:endParaRPr>
          </a:p>
          <a:p>
            <a:pPr algn="ctr" marL="95885" marR="90170">
              <a:lnSpc>
                <a:spcPct val="100000"/>
              </a:lnSpc>
              <a:spcBef>
                <a:spcPts val="5"/>
              </a:spcBef>
            </a:pPr>
            <a:r>
              <a:rPr dirty="0" sz="1400">
                <a:solidFill>
                  <a:srgbClr val="008463"/>
                </a:solidFill>
                <a:latin typeface="Arial MT"/>
                <a:cs typeface="Arial MT"/>
              </a:rPr>
              <a:t>«</a:t>
            </a:r>
            <a:r>
              <a:rPr dirty="0" sz="1400" spc="-65">
                <a:solidFill>
                  <a:srgbClr val="008463"/>
                </a:solidFill>
                <a:latin typeface="Arial MT"/>
                <a:cs typeface="Arial MT"/>
              </a:rPr>
              <a:t> </a:t>
            </a:r>
            <a:r>
              <a:rPr dirty="0" sz="1400" spc="-5">
                <a:solidFill>
                  <a:srgbClr val="008463"/>
                </a:solidFill>
                <a:latin typeface="Arial MT"/>
                <a:cs typeface="Arial MT"/>
              </a:rPr>
              <a:t>couronnes </a:t>
            </a:r>
            <a:r>
              <a:rPr dirty="0" sz="1400" spc="-370">
                <a:solidFill>
                  <a:srgbClr val="00846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008463"/>
                </a:solidFill>
                <a:latin typeface="Arial MT"/>
                <a:cs typeface="Arial MT"/>
              </a:rPr>
              <a:t>urbaines</a:t>
            </a:r>
            <a:r>
              <a:rPr dirty="0" sz="1400" spc="-60">
                <a:solidFill>
                  <a:srgbClr val="00846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008463"/>
                </a:solidFill>
                <a:latin typeface="Arial MT"/>
                <a:cs typeface="Arial MT"/>
              </a:rPr>
              <a:t>»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362447" y="4981143"/>
            <a:ext cx="1052195" cy="6667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2700" marR="5080" indent="-1905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Arial MT"/>
                <a:cs typeface="Arial MT"/>
              </a:rPr>
              <a:t>Rendus </a:t>
            </a:r>
            <a:r>
              <a:rPr dirty="0" sz="1400" spc="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c</a:t>
            </a:r>
            <a:r>
              <a:rPr dirty="0" sz="1400">
                <a:latin typeface="Arial MT"/>
                <a:cs typeface="Arial MT"/>
              </a:rPr>
              <a:t>onclus</a:t>
            </a:r>
            <a:r>
              <a:rPr dirty="0" sz="1400">
                <a:latin typeface="Arial MT"/>
                <a:cs typeface="Arial MT"/>
              </a:rPr>
              <a:t>i</a:t>
            </a:r>
            <a:r>
              <a:rPr dirty="0" sz="1400" spc="-10">
                <a:latin typeface="Arial MT"/>
                <a:cs typeface="Arial MT"/>
              </a:rPr>
              <a:t>f</a:t>
            </a:r>
            <a:r>
              <a:rPr dirty="0" sz="1400">
                <a:latin typeface="Arial MT"/>
                <a:cs typeface="Arial MT"/>
              </a:rPr>
              <a:t>s</a:t>
            </a:r>
            <a:r>
              <a:rPr dirty="0" sz="1400" spc="-4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en  </a:t>
            </a:r>
            <a:r>
              <a:rPr dirty="0" sz="1400" spc="-5">
                <a:latin typeface="Arial MT"/>
                <a:cs typeface="Arial MT"/>
              </a:rPr>
              <a:t>CoPil</a:t>
            </a:r>
            <a:r>
              <a:rPr dirty="0" sz="1400" spc="-2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PLUi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543936" y="3652773"/>
            <a:ext cx="1149350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4780" marR="5080" indent="-132715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 MT"/>
                <a:cs typeface="Arial MT"/>
              </a:rPr>
              <a:t>Lancement</a:t>
            </a:r>
            <a:r>
              <a:rPr dirty="0" sz="1400" spc="-5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en  </a:t>
            </a:r>
            <a:r>
              <a:rPr dirty="0" sz="1400" spc="-5">
                <a:latin typeface="Arial MT"/>
                <a:cs typeface="Arial MT"/>
              </a:rPr>
              <a:t>CoPil</a:t>
            </a:r>
            <a:r>
              <a:rPr dirty="0" sz="1400" spc="-3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PLUi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62000" y="2572511"/>
            <a:ext cx="387350" cy="391795"/>
          </a:xfrm>
          <a:custGeom>
            <a:avLst/>
            <a:gdLst/>
            <a:ahLst/>
            <a:cxnLst/>
            <a:rect l="l" t="t" r="r" b="b"/>
            <a:pathLst>
              <a:path w="387350" h="391794">
                <a:moveTo>
                  <a:pt x="0" y="0"/>
                </a:moveTo>
                <a:lnTo>
                  <a:pt x="0" y="391667"/>
                </a:lnTo>
                <a:lnTo>
                  <a:pt x="387096" y="187578"/>
                </a:lnTo>
                <a:lnTo>
                  <a:pt x="0" y="0"/>
                </a:lnTo>
                <a:close/>
              </a:path>
            </a:pathLst>
          </a:custGeom>
          <a:solidFill>
            <a:srgbClr val="B1CA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762000" y="3678935"/>
            <a:ext cx="387350" cy="391795"/>
          </a:xfrm>
          <a:custGeom>
            <a:avLst/>
            <a:gdLst/>
            <a:ahLst/>
            <a:cxnLst/>
            <a:rect l="l" t="t" r="r" b="b"/>
            <a:pathLst>
              <a:path w="387350" h="391795">
                <a:moveTo>
                  <a:pt x="0" y="0"/>
                </a:moveTo>
                <a:lnTo>
                  <a:pt x="0" y="391668"/>
                </a:lnTo>
                <a:lnTo>
                  <a:pt x="387096" y="187578"/>
                </a:lnTo>
                <a:lnTo>
                  <a:pt x="0" y="0"/>
                </a:lnTo>
                <a:close/>
              </a:path>
            </a:pathLst>
          </a:custGeom>
          <a:solidFill>
            <a:srgbClr val="B1CAC5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2510" y="5926835"/>
            <a:ext cx="8531860" cy="931544"/>
            <a:chOff x="292510" y="5926835"/>
            <a:chExt cx="8531860" cy="93154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2510" y="5926835"/>
              <a:ext cx="8531549" cy="93116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0891" y="6291071"/>
              <a:ext cx="1947672" cy="265176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225552" y="97535"/>
            <a:ext cx="8648700" cy="1598930"/>
            <a:chOff x="225552" y="97535"/>
            <a:chExt cx="8648700" cy="159893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0802" y="705612"/>
              <a:ext cx="8458200" cy="93345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07935" y="551687"/>
              <a:ext cx="146303" cy="12192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12007" y="134111"/>
              <a:ext cx="2919983" cy="61721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276600" y="97535"/>
              <a:ext cx="2798445" cy="142240"/>
            </a:xfrm>
            <a:custGeom>
              <a:avLst/>
              <a:gdLst/>
              <a:ahLst/>
              <a:cxnLst/>
              <a:rect l="l" t="t" r="r" b="b"/>
              <a:pathLst>
                <a:path w="2798445" h="142240">
                  <a:moveTo>
                    <a:pt x="2798064" y="0"/>
                  </a:moveTo>
                  <a:lnTo>
                    <a:pt x="0" y="0"/>
                  </a:lnTo>
                  <a:lnTo>
                    <a:pt x="0" y="141731"/>
                  </a:lnTo>
                  <a:lnTo>
                    <a:pt x="2798064" y="141731"/>
                  </a:lnTo>
                  <a:lnTo>
                    <a:pt x="27980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5552" y="134111"/>
              <a:ext cx="8648700" cy="1562100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37489" y="420115"/>
            <a:ext cx="6887845" cy="3308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4.</a:t>
            </a:r>
            <a:r>
              <a:rPr dirty="0" sz="20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Quel</a:t>
            </a:r>
            <a:r>
              <a:rPr dirty="0" sz="20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traitement</a:t>
            </a:r>
            <a:r>
              <a:rPr dirty="0" sz="20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des</a:t>
            </a:r>
            <a:r>
              <a:rPr dirty="0" sz="20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milieux</a:t>
            </a:r>
            <a:r>
              <a:rPr dirty="0" sz="20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à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enjeu</a:t>
            </a:r>
            <a:r>
              <a:rPr dirty="0" sz="20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environnemental</a:t>
            </a:r>
            <a:r>
              <a:rPr dirty="0" sz="20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?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39852" y="1089660"/>
            <a:ext cx="3114040" cy="5724525"/>
          </a:xfrm>
          <a:custGeom>
            <a:avLst/>
            <a:gdLst/>
            <a:ahLst/>
            <a:cxnLst/>
            <a:rect l="l" t="t" r="r" b="b"/>
            <a:pathLst>
              <a:path w="3114040" h="5724525">
                <a:moveTo>
                  <a:pt x="3113532" y="0"/>
                </a:moveTo>
                <a:lnTo>
                  <a:pt x="0" y="0"/>
                </a:lnTo>
                <a:lnTo>
                  <a:pt x="0" y="5724144"/>
                </a:lnTo>
                <a:lnTo>
                  <a:pt x="3113532" y="5724144"/>
                </a:lnTo>
                <a:lnTo>
                  <a:pt x="31135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418591" y="1116329"/>
            <a:ext cx="2934970" cy="2190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31115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Arial"/>
                <a:cs typeface="Arial"/>
              </a:rPr>
              <a:t>Inventaires</a:t>
            </a:r>
            <a:r>
              <a:rPr dirty="0" sz="1800" spc="25" b="1">
                <a:latin typeface="Arial"/>
                <a:cs typeface="Arial"/>
              </a:rPr>
              <a:t> </a:t>
            </a:r>
            <a:r>
              <a:rPr dirty="0" sz="1800" spc="-15" b="1">
                <a:latin typeface="Arial"/>
                <a:cs typeface="Arial"/>
              </a:rPr>
              <a:t>avec 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hiérarchisation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des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enjeux </a:t>
            </a:r>
            <a:r>
              <a:rPr dirty="0" sz="1800" spc="-484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environnementaux</a:t>
            </a:r>
            <a:r>
              <a:rPr dirty="0" sz="1800" spc="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"/>
              <a:cs typeface="Arial"/>
            </a:endParaRPr>
          </a:p>
          <a:p>
            <a:pPr marL="299085" marR="518159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dirty="0" sz="1400" b="1">
                <a:latin typeface="Arial"/>
                <a:cs typeface="Arial"/>
              </a:rPr>
              <a:t>Si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secteur</a:t>
            </a:r>
            <a:r>
              <a:rPr dirty="0" sz="1400" spc="-45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de</a:t>
            </a:r>
            <a:r>
              <a:rPr dirty="0" sz="1400" spc="-4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«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couronne </a:t>
            </a:r>
            <a:r>
              <a:rPr dirty="0" sz="1400" spc="-375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urbaine</a:t>
            </a:r>
            <a:r>
              <a:rPr dirty="0" sz="1400" spc="-4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»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avec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fort</a:t>
            </a:r>
            <a:r>
              <a:rPr dirty="0" sz="1400" spc="-3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enjeu</a:t>
            </a:r>
            <a:endParaRPr sz="1400">
              <a:latin typeface="Arial"/>
              <a:cs typeface="Arial"/>
            </a:endParaRPr>
          </a:p>
          <a:p>
            <a:pPr lvl="1" marL="433070" indent="-153035">
              <a:lnSpc>
                <a:spcPct val="100000"/>
              </a:lnSpc>
              <a:buChar char="&gt;"/>
              <a:tabLst>
                <a:tab pos="433705" algn="l"/>
              </a:tabLst>
            </a:pPr>
            <a:r>
              <a:rPr dirty="0" sz="1400">
                <a:latin typeface="Arial MT"/>
                <a:cs typeface="Arial MT"/>
              </a:rPr>
              <a:t>critère</a:t>
            </a:r>
            <a:r>
              <a:rPr dirty="0" sz="1400" spc="-5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environnemental</a:t>
            </a:r>
            <a:endParaRPr sz="1400">
              <a:latin typeface="Arial MT"/>
              <a:cs typeface="Arial MT"/>
            </a:endParaRPr>
          </a:p>
          <a:p>
            <a:pPr marL="280670">
              <a:lnSpc>
                <a:spcPct val="100000"/>
              </a:lnSpc>
            </a:pPr>
            <a:r>
              <a:rPr dirty="0" sz="1400">
                <a:latin typeface="Arial MT"/>
                <a:cs typeface="Arial MT"/>
              </a:rPr>
              <a:t>«</a:t>
            </a:r>
            <a:r>
              <a:rPr dirty="0" sz="1400" spc="-3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éliminatoire</a:t>
            </a:r>
            <a:r>
              <a:rPr dirty="0" sz="1400" spc="-6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»</a:t>
            </a:r>
            <a:r>
              <a:rPr dirty="0" sz="1400" spc="-2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donc</a:t>
            </a:r>
            <a:endParaRPr sz="1400">
              <a:latin typeface="Arial MT"/>
              <a:cs typeface="Arial MT"/>
            </a:endParaRPr>
          </a:p>
          <a:p>
            <a:pPr marL="280670">
              <a:lnSpc>
                <a:spcPct val="100000"/>
              </a:lnSpc>
              <a:spcBef>
                <a:spcPts val="5"/>
              </a:spcBef>
            </a:pPr>
            <a:r>
              <a:rPr dirty="0" sz="1400" spc="-5">
                <a:latin typeface="Arial MT"/>
                <a:cs typeface="Arial MT"/>
              </a:rPr>
              <a:t>basculement</a:t>
            </a:r>
            <a:r>
              <a:rPr dirty="0" sz="1400" spc="-5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de</a:t>
            </a:r>
            <a:r>
              <a:rPr dirty="0" sz="1400" spc="-2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la</a:t>
            </a:r>
            <a:r>
              <a:rPr dirty="0" sz="1400" spc="-1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zone</a:t>
            </a:r>
            <a:r>
              <a:rPr dirty="0" sz="1400" spc="-4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en</a:t>
            </a:r>
            <a:r>
              <a:rPr dirty="0" sz="1400" spc="-1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ENAF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18591" y="4561459"/>
            <a:ext cx="2762250" cy="1093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marR="20955" indent="-28702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dirty="0" sz="1400" b="1">
                <a:latin typeface="Arial"/>
                <a:cs typeface="Arial"/>
              </a:rPr>
              <a:t>Si secteur </a:t>
            </a:r>
            <a:r>
              <a:rPr dirty="0" sz="1400" spc="-5" b="1">
                <a:latin typeface="Arial"/>
                <a:cs typeface="Arial"/>
              </a:rPr>
              <a:t>de </a:t>
            </a:r>
            <a:r>
              <a:rPr dirty="0" sz="1400" b="1">
                <a:latin typeface="Arial"/>
                <a:cs typeface="Arial"/>
              </a:rPr>
              <a:t>« </a:t>
            </a:r>
            <a:r>
              <a:rPr dirty="0" sz="1400" spc="-5" b="1">
                <a:latin typeface="Arial"/>
                <a:cs typeface="Arial"/>
              </a:rPr>
              <a:t>couronne </a:t>
            </a:r>
            <a:r>
              <a:rPr dirty="0" sz="1400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urbaine</a:t>
            </a:r>
            <a:r>
              <a:rPr dirty="0" sz="1400" spc="-4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»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avec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enjeu</a:t>
            </a:r>
            <a:r>
              <a:rPr dirty="0" sz="1400" spc="-50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modéré</a:t>
            </a:r>
            <a:endParaRPr sz="1400">
              <a:latin typeface="Arial"/>
              <a:cs typeface="Arial"/>
            </a:endParaRPr>
          </a:p>
          <a:p>
            <a:pPr lvl="1" marL="280670" marR="5080">
              <a:lnSpc>
                <a:spcPct val="100000"/>
              </a:lnSpc>
              <a:buChar char="&gt;"/>
              <a:tabLst>
                <a:tab pos="433705" algn="l"/>
              </a:tabLst>
            </a:pPr>
            <a:r>
              <a:rPr dirty="0" sz="1400" spc="-5">
                <a:latin typeface="Arial MT"/>
                <a:cs typeface="Arial MT"/>
              </a:rPr>
              <a:t>traitement</a:t>
            </a:r>
            <a:r>
              <a:rPr dirty="0" sz="1400" spc="-4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au</a:t>
            </a:r>
            <a:r>
              <a:rPr dirty="0" sz="1400" spc="-2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sein</a:t>
            </a:r>
            <a:r>
              <a:rPr dirty="0" sz="1400" spc="-2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d’une</a:t>
            </a:r>
            <a:r>
              <a:rPr dirty="0" sz="1400" spc="-3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OAP </a:t>
            </a:r>
            <a:r>
              <a:rPr dirty="0" sz="1400" spc="-37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sectorielle</a:t>
            </a:r>
            <a:r>
              <a:rPr dirty="0" sz="1400" spc="-5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pour</a:t>
            </a:r>
            <a:r>
              <a:rPr dirty="0" sz="1400" spc="-2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intégrer</a:t>
            </a:r>
            <a:r>
              <a:rPr dirty="0" sz="1400" spc="-5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la</a:t>
            </a:r>
            <a:endParaRPr sz="1400">
              <a:latin typeface="Arial MT"/>
              <a:cs typeface="Arial MT"/>
            </a:endParaRPr>
          </a:p>
          <a:p>
            <a:pPr marL="280670">
              <a:lnSpc>
                <a:spcPct val="100000"/>
              </a:lnSpc>
            </a:pPr>
            <a:r>
              <a:rPr dirty="0" sz="1400">
                <a:latin typeface="Arial MT"/>
                <a:cs typeface="Arial MT"/>
              </a:rPr>
              <a:t>«</a:t>
            </a:r>
            <a:r>
              <a:rPr dirty="0" sz="1400" spc="-2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nature</a:t>
            </a:r>
            <a:r>
              <a:rPr dirty="0" sz="1400" spc="-5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en</a:t>
            </a:r>
            <a:r>
              <a:rPr dirty="0" sz="1400" spc="-1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village</a:t>
            </a:r>
            <a:r>
              <a:rPr dirty="0" sz="1400" spc="-1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»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8591" y="5841898"/>
            <a:ext cx="2890520" cy="879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dirty="0" sz="1400" b="1">
                <a:latin typeface="Arial"/>
                <a:cs typeface="Arial"/>
              </a:rPr>
              <a:t>Si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milieu</a:t>
            </a:r>
            <a:r>
              <a:rPr dirty="0" sz="1400" spc="-50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identitaire</a:t>
            </a:r>
            <a:r>
              <a:rPr dirty="0" sz="1400" spc="-4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à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enjeu</a:t>
            </a:r>
            <a:endParaRPr sz="1400">
              <a:latin typeface="Arial"/>
              <a:cs typeface="Arial"/>
            </a:endParaRPr>
          </a:p>
          <a:p>
            <a:pPr lvl="1" marL="280670" marR="5080">
              <a:lnSpc>
                <a:spcPct val="100000"/>
              </a:lnSpc>
              <a:spcBef>
                <a:spcPts val="5"/>
              </a:spcBef>
              <a:buChar char="&gt;"/>
              <a:tabLst>
                <a:tab pos="433705" algn="l"/>
              </a:tabLst>
            </a:pPr>
            <a:r>
              <a:rPr dirty="0" sz="1400">
                <a:latin typeface="Arial MT"/>
                <a:cs typeface="Arial MT"/>
              </a:rPr>
              <a:t>OAP </a:t>
            </a:r>
            <a:r>
              <a:rPr dirty="0" sz="1400" spc="-5">
                <a:latin typeface="Arial MT"/>
                <a:cs typeface="Arial MT"/>
              </a:rPr>
              <a:t>thématique </a:t>
            </a:r>
            <a:r>
              <a:rPr dirty="0" sz="1400">
                <a:latin typeface="Arial MT"/>
                <a:cs typeface="Arial MT"/>
              </a:rPr>
              <a:t>de protection </a:t>
            </a:r>
            <a:r>
              <a:rPr dirty="0" sz="1400" spc="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des</a:t>
            </a:r>
            <a:r>
              <a:rPr dirty="0" sz="1400" spc="-3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pelouses</a:t>
            </a:r>
            <a:r>
              <a:rPr dirty="0" sz="1400" spc="-4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sèches</a:t>
            </a:r>
            <a:r>
              <a:rPr dirty="0" sz="1400" spc="-5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et</a:t>
            </a:r>
            <a:r>
              <a:rPr dirty="0" sz="1400" spc="-2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pré-bois, </a:t>
            </a:r>
            <a:r>
              <a:rPr dirty="0" sz="1400" spc="-37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en</a:t>
            </a:r>
            <a:r>
              <a:rPr dirty="0" sz="1400" spc="-3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tant</a:t>
            </a:r>
            <a:r>
              <a:rPr dirty="0" sz="1400" spc="-3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que</a:t>
            </a:r>
            <a:r>
              <a:rPr dirty="0" sz="1400" spc="-2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participant</a:t>
            </a:r>
            <a:r>
              <a:rPr dirty="0" sz="1400" spc="-5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à</a:t>
            </a:r>
            <a:r>
              <a:rPr dirty="0" sz="1400" spc="-2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la</a:t>
            </a:r>
            <a:r>
              <a:rPr dirty="0" sz="1400" spc="-3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TVB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163567" y="5980176"/>
            <a:ext cx="4572000" cy="600710"/>
          </a:xfrm>
          <a:prstGeom prst="rect">
            <a:avLst/>
          </a:prstGeom>
          <a:solidFill>
            <a:srgbClr val="B1CAC5"/>
          </a:solidFill>
        </p:spPr>
        <p:txBody>
          <a:bodyPr wrap="square" lIns="0" tIns="43815" rIns="0" bIns="0" rtlCol="0" vert="horz">
            <a:spAutoFit/>
          </a:bodyPr>
          <a:lstStyle/>
          <a:p>
            <a:pPr marL="92075" marR="422275">
              <a:lnSpc>
                <a:spcPct val="100000"/>
              </a:lnSpc>
              <a:spcBef>
                <a:spcPts val="345"/>
              </a:spcBef>
            </a:pPr>
            <a:r>
              <a:rPr dirty="0" sz="1100" i="1">
                <a:latin typeface="Arial"/>
                <a:cs typeface="Arial"/>
              </a:rPr>
              <a:t>« </a:t>
            </a:r>
            <a:r>
              <a:rPr dirty="0" sz="1100" spc="-5" i="1">
                <a:latin typeface="Arial"/>
                <a:cs typeface="Arial"/>
              </a:rPr>
              <a:t>Conservation, </a:t>
            </a:r>
            <a:r>
              <a:rPr dirty="0" sz="1100" i="1">
                <a:latin typeface="Arial"/>
                <a:cs typeface="Arial"/>
              </a:rPr>
              <a:t>dans </a:t>
            </a:r>
            <a:r>
              <a:rPr dirty="0" sz="1100" spc="-5" i="1">
                <a:latin typeface="Arial"/>
                <a:cs typeface="Arial"/>
              </a:rPr>
              <a:t>la </a:t>
            </a:r>
            <a:r>
              <a:rPr dirty="0" sz="1100" i="1">
                <a:latin typeface="Arial"/>
                <a:cs typeface="Arial"/>
              </a:rPr>
              <a:t>mesure du </a:t>
            </a:r>
            <a:r>
              <a:rPr dirty="0" sz="1100" spc="-5" i="1">
                <a:latin typeface="Arial"/>
                <a:cs typeface="Arial"/>
              </a:rPr>
              <a:t>possible, </a:t>
            </a:r>
            <a:r>
              <a:rPr dirty="0" sz="1100" i="1">
                <a:latin typeface="Arial"/>
                <a:cs typeface="Arial"/>
              </a:rPr>
              <a:t>des affleurements </a:t>
            </a:r>
            <a:r>
              <a:rPr dirty="0" sz="1100" spc="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rocheux</a:t>
            </a:r>
            <a:r>
              <a:rPr dirty="0" sz="1100" spc="-2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et</a:t>
            </a:r>
            <a:r>
              <a:rPr dirty="0" sz="1100" spc="-1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des</a:t>
            </a:r>
            <a:r>
              <a:rPr dirty="0" sz="1100" spc="-15" i="1">
                <a:latin typeface="Arial"/>
                <a:cs typeface="Arial"/>
              </a:rPr>
              <a:t> </a:t>
            </a:r>
            <a:r>
              <a:rPr dirty="0" sz="1100" spc="-5" i="1">
                <a:latin typeface="Arial"/>
                <a:cs typeface="Arial"/>
              </a:rPr>
              <a:t>pelouses</a:t>
            </a:r>
            <a:r>
              <a:rPr dirty="0" sz="1100" i="1">
                <a:latin typeface="Arial"/>
                <a:cs typeface="Arial"/>
              </a:rPr>
              <a:t> sèches/calcaires</a:t>
            </a:r>
            <a:r>
              <a:rPr dirty="0" sz="1100" spc="-2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présents</a:t>
            </a:r>
            <a:r>
              <a:rPr dirty="0" sz="1100" spc="-3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en</a:t>
            </a:r>
            <a:r>
              <a:rPr dirty="0" sz="1100" spc="-1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pré-bois</a:t>
            </a:r>
            <a:r>
              <a:rPr dirty="0" sz="1100" spc="-2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et </a:t>
            </a:r>
            <a:r>
              <a:rPr dirty="0" sz="1100" spc="-290" i="1">
                <a:latin typeface="Arial"/>
                <a:cs typeface="Arial"/>
              </a:rPr>
              <a:t> </a:t>
            </a:r>
            <a:r>
              <a:rPr dirty="0" sz="1100" spc="-10" i="1">
                <a:latin typeface="Arial"/>
                <a:cs typeface="Arial"/>
              </a:rPr>
              <a:t>zones</a:t>
            </a:r>
            <a:r>
              <a:rPr dirty="0" sz="1100" spc="20" i="1">
                <a:latin typeface="Arial"/>
                <a:cs typeface="Arial"/>
              </a:rPr>
              <a:t> </a:t>
            </a:r>
            <a:r>
              <a:rPr dirty="0" sz="1100" spc="-10" i="1">
                <a:latin typeface="Arial"/>
                <a:cs typeface="Arial"/>
              </a:rPr>
              <a:t>d’estives</a:t>
            </a:r>
            <a:r>
              <a:rPr dirty="0" sz="1100" spc="2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»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614928" y="1187196"/>
            <a:ext cx="5186680" cy="5184775"/>
            <a:chOff x="3614928" y="1187196"/>
            <a:chExt cx="5186680" cy="5184775"/>
          </a:xfrm>
        </p:grpSpPr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29354" y="1187196"/>
              <a:ext cx="4571691" cy="3700272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3614928" y="2691383"/>
              <a:ext cx="387350" cy="3680460"/>
            </a:xfrm>
            <a:custGeom>
              <a:avLst/>
              <a:gdLst/>
              <a:ahLst/>
              <a:cxnLst/>
              <a:rect l="l" t="t" r="r" b="b"/>
              <a:pathLst>
                <a:path w="387350" h="3680460">
                  <a:moveTo>
                    <a:pt x="387096" y="3476320"/>
                  </a:moveTo>
                  <a:lnTo>
                    <a:pt x="0" y="3288792"/>
                  </a:lnTo>
                  <a:lnTo>
                    <a:pt x="0" y="3680460"/>
                  </a:lnTo>
                  <a:lnTo>
                    <a:pt x="387096" y="3476320"/>
                  </a:lnTo>
                  <a:close/>
                </a:path>
                <a:path w="387350" h="3680460">
                  <a:moveTo>
                    <a:pt x="387096" y="187579"/>
                  </a:moveTo>
                  <a:lnTo>
                    <a:pt x="0" y="0"/>
                  </a:lnTo>
                  <a:lnTo>
                    <a:pt x="0" y="391668"/>
                  </a:lnTo>
                  <a:lnTo>
                    <a:pt x="387096" y="187579"/>
                  </a:lnTo>
                  <a:close/>
                </a:path>
              </a:pathLst>
            </a:custGeom>
            <a:solidFill>
              <a:srgbClr val="B1CAC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7206742" y="2761233"/>
            <a:ext cx="14478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FF0000"/>
                </a:solidFill>
                <a:latin typeface="Arial"/>
                <a:cs typeface="Arial"/>
              </a:rPr>
              <a:t>X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204075" y="3286759"/>
            <a:ext cx="144780" cy="7112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FF0000"/>
                </a:solidFill>
                <a:latin typeface="Arial"/>
                <a:cs typeface="Arial"/>
              </a:rPr>
              <a:t>X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400" b="1">
                <a:solidFill>
                  <a:srgbClr val="FF0000"/>
                </a:solidFill>
                <a:latin typeface="Arial"/>
                <a:cs typeface="Arial"/>
              </a:rPr>
              <a:t>X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614928" y="5180076"/>
            <a:ext cx="387350" cy="391795"/>
          </a:xfrm>
          <a:custGeom>
            <a:avLst/>
            <a:gdLst/>
            <a:ahLst/>
            <a:cxnLst/>
            <a:rect l="l" t="t" r="r" b="b"/>
            <a:pathLst>
              <a:path w="387350" h="391795">
                <a:moveTo>
                  <a:pt x="0" y="0"/>
                </a:moveTo>
                <a:lnTo>
                  <a:pt x="0" y="391668"/>
                </a:lnTo>
                <a:lnTo>
                  <a:pt x="387096" y="187579"/>
                </a:lnTo>
                <a:lnTo>
                  <a:pt x="0" y="0"/>
                </a:lnTo>
                <a:close/>
              </a:path>
            </a:pathLst>
          </a:custGeom>
          <a:solidFill>
            <a:srgbClr val="B1CA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4172711" y="5236464"/>
            <a:ext cx="4572000" cy="262255"/>
          </a:xfrm>
          <a:prstGeom prst="rect">
            <a:avLst/>
          </a:prstGeom>
          <a:solidFill>
            <a:srgbClr val="B1CAC5"/>
          </a:solidFill>
        </p:spPr>
        <p:txBody>
          <a:bodyPr wrap="square" lIns="0" tIns="4318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340"/>
              </a:spcBef>
            </a:pPr>
            <a:r>
              <a:rPr dirty="0" sz="1100" spc="-5" i="1">
                <a:latin typeface="Arial"/>
                <a:cs typeface="Arial"/>
              </a:rPr>
              <a:t>Voir</a:t>
            </a:r>
            <a:r>
              <a:rPr dirty="0" sz="1100" spc="-10" i="1">
                <a:latin typeface="Arial"/>
                <a:cs typeface="Arial"/>
              </a:rPr>
              <a:t> </a:t>
            </a:r>
            <a:r>
              <a:rPr dirty="0" sz="1100" spc="-5" i="1">
                <a:latin typeface="Arial"/>
                <a:cs typeface="Arial"/>
              </a:rPr>
              <a:t>slide</a:t>
            </a:r>
            <a:r>
              <a:rPr dirty="0" sz="1100" spc="-10" i="1">
                <a:latin typeface="Arial"/>
                <a:cs typeface="Arial"/>
              </a:rPr>
              <a:t> </a:t>
            </a:r>
            <a:r>
              <a:rPr dirty="0" sz="1100" spc="-5" i="1">
                <a:latin typeface="Arial"/>
                <a:cs typeface="Arial"/>
              </a:rPr>
              <a:t>suivante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2510" y="5926835"/>
            <a:ext cx="8531860" cy="931544"/>
            <a:chOff x="292510" y="5926835"/>
            <a:chExt cx="8531860" cy="93154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2510" y="5926835"/>
              <a:ext cx="8531549" cy="93116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0891" y="6291071"/>
              <a:ext cx="1947672" cy="265176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225552" y="97535"/>
            <a:ext cx="8648700" cy="1598930"/>
            <a:chOff x="225552" y="97535"/>
            <a:chExt cx="8648700" cy="159893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0802" y="705612"/>
              <a:ext cx="8458200" cy="93345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07935" y="551687"/>
              <a:ext cx="146303" cy="12192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12007" y="134111"/>
              <a:ext cx="2919983" cy="61721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276600" y="97535"/>
              <a:ext cx="2798445" cy="142240"/>
            </a:xfrm>
            <a:custGeom>
              <a:avLst/>
              <a:gdLst/>
              <a:ahLst/>
              <a:cxnLst/>
              <a:rect l="l" t="t" r="r" b="b"/>
              <a:pathLst>
                <a:path w="2798445" h="142240">
                  <a:moveTo>
                    <a:pt x="2798064" y="0"/>
                  </a:moveTo>
                  <a:lnTo>
                    <a:pt x="0" y="0"/>
                  </a:lnTo>
                  <a:lnTo>
                    <a:pt x="0" y="141731"/>
                  </a:lnTo>
                  <a:lnTo>
                    <a:pt x="2798064" y="141731"/>
                  </a:lnTo>
                  <a:lnTo>
                    <a:pt x="27980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5552" y="134111"/>
              <a:ext cx="8648700" cy="1562100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37489" y="420115"/>
            <a:ext cx="6887845" cy="3308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4.</a:t>
            </a:r>
            <a:r>
              <a:rPr dirty="0" sz="20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Quel</a:t>
            </a:r>
            <a:r>
              <a:rPr dirty="0" sz="20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traitement</a:t>
            </a:r>
            <a:r>
              <a:rPr dirty="0" sz="20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des</a:t>
            </a:r>
            <a:r>
              <a:rPr dirty="0" sz="20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milieux</a:t>
            </a:r>
            <a:r>
              <a:rPr dirty="0" sz="20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à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enjeu</a:t>
            </a:r>
            <a:r>
              <a:rPr dirty="0" sz="20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environnemental</a:t>
            </a:r>
            <a:r>
              <a:rPr dirty="0" sz="20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?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98704" y="1044027"/>
            <a:ext cx="8551545" cy="5800725"/>
            <a:chOff x="298704" y="1044027"/>
            <a:chExt cx="8551545" cy="5800725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8704" y="1046995"/>
              <a:ext cx="4148085" cy="579728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11039" y="1044027"/>
              <a:ext cx="4338734" cy="576977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836164" y="1275596"/>
              <a:ext cx="1550011" cy="68426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2510" y="5926835"/>
            <a:ext cx="8531860" cy="931544"/>
            <a:chOff x="292510" y="5926835"/>
            <a:chExt cx="8531860" cy="93154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2510" y="5926835"/>
              <a:ext cx="8531549" cy="93116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0891" y="6291071"/>
              <a:ext cx="1947672" cy="265176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225552" y="97535"/>
            <a:ext cx="8648700" cy="1598930"/>
            <a:chOff x="225552" y="97535"/>
            <a:chExt cx="8648700" cy="159893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0802" y="705612"/>
              <a:ext cx="8458200" cy="93345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07935" y="551687"/>
              <a:ext cx="146303" cy="12192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12007" y="134111"/>
              <a:ext cx="2919983" cy="61721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276600" y="97535"/>
              <a:ext cx="2798445" cy="142240"/>
            </a:xfrm>
            <a:custGeom>
              <a:avLst/>
              <a:gdLst/>
              <a:ahLst/>
              <a:cxnLst/>
              <a:rect l="l" t="t" r="r" b="b"/>
              <a:pathLst>
                <a:path w="2798445" h="142240">
                  <a:moveTo>
                    <a:pt x="2798064" y="0"/>
                  </a:moveTo>
                  <a:lnTo>
                    <a:pt x="0" y="0"/>
                  </a:lnTo>
                  <a:lnTo>
                    <a:pt x="0" y="141731"/>
                  </a:lnTo>
                  <a:lnTo>
                    <a:pt x="2798064" y="141731"/>
                  </a:lnTo>
                  <a:lnTo>
                    <a:pt x="27980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5552" y="134111"/>
              <a:ext cx="8648700" cy="1562100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37489" y="420115"/>
            <a:ext cx="2962910" cy="3308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5.</a:t>
            </a:r>
            <a:r>
              <a:rPr dirty="0" sz="20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Conclusion</a:t>
            </a:r>
            <a:r>
              <a:rPr dirty="0" sz="20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sommaire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71114" y="4580331"/>
            <a:ext cx="1734820" cy="1306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99085" marR="135890" indent="-287020">
              <a:lnSpc>
                <a:spcPct val="100000"/>
              </a:lnSpc>
              <a:spcBef>
                <a:spcPts val="10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dirty="0" sz="1400" spc="-10" b="1">
                <a:latin typeface="Arial"/>
                <a:cs typeface="Arial"/>
              </a:rPr>
              <a:t>Zon</a:t>
            </a:r>
            <a:r>
              <a:rPr dirty="0" sz="1400" b="1">
                <a:latin typeface="Arial"/>
                <a:cs typeface="Arial"/>
              </a:rPr>
              <a:t>e</a:t>
            </a:r>
            <a:r>
              <a:rPr dirty="0" sz="1400" spc="-5" b="1">
                <a:latin typeface="Arial"/>
                <a:cs typeface="Arial"/>
              </a:rPr>
              <a:t>s</a:t>
            </a:r>
            <a:r>
              <a:rPr dirty="0" sz="1400" spc="-5" b="1">
                <a:latin typeface="Arial"/>
                <a:cs typeface="Arial"/>
              </a:rPr>
              <a:t>-</a:t>
            </a:r>
            <a:r>
              <a:rPr dirty="0" sz="1400" spc="-10" b="1">
                <a:latin typeface="Arial"/>
                <a:cs typeface="Arial"/>
              </a:rPr>
              <a:t>T</a:t>
            </a:r>
            <a:r>
              <a:rPr dirty="0" sz="1400" b="1">
                <a:latin typeface="Arial"/>
                <a:cs typeface="Arial"/>
              </a:rPr>
              <a:t>VB</a:t>
            </a:r>
            <a:r>
              <a:rPr dirty="0" sz="1400" spc="-30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d</a:t>
            </a:r>
            <a:r>
              <a:rPr dirty="0" sz="1400" b="1">
                <a:latin typeface="Arial"/>
                <a:cs typeface="Arial"/>
              </a:rPr>
              <a:t>es  </a:t>
            </a:r>
            <a:r>
              <a:rPr dirty="0" sz="1400" spc="-5" b="1">
                <a:latin typeface="Arial"/>
                <a:cs typeface="Arial"/>
              </a:rPr>
              <a:t>documents- </a:t>
            </a:r>
            <a:r>
              <a:rPr dirty="0" sz="1400" b="1">
                <a:latin typeface="Arial"/>
                <a:cs typeface="Arial"/>
              </a:rPr>
              <a:t> cadres</a:t>
            </a:r>
            <a:endParaRPr sz="140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dirty="0" sz="1400" spc="-5" b="1">
                <a:latin typeface="Arial"/>
                <a:cs typeface="Arial"/>
              </a:rPr>
              <a:t>Milieux </a:t>
            </a:r>
            <a:r>
              <a:rPr dirty="0" sz="1400" b="1">
                <a:latin typeface="Arial"/>
                <a:cs typeface="Arial"/>
              </a:rPr>
              <a:t>à </a:t>
            </a:r>
            <a:r>
              <a:rPr dirty="0" sz="1400" spc="-5" b="1">
                <a:latin typeface="Arial"/>
                <a:cs typeface="Arial"/>
              </a:rPr>
              <a:t>fort </a:t>
            </a:r>
            <a:r>
              <a:rPr dirty="0" sz="1400" b="1">
                <a:latin typeface="Arial"/>
                <a:cs typeface="Arial"/>
              </a:rPr>
              <a:t> enjeu </a:t>
            </a:r>
            <a:r>
              <a:rPr dirty="0" sz="1400" spc="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e</a:t>
            </a:r>
            <a:r>
              <a:rPr dirty="0" sz="1400" spc="-10" b="1">
                <a:latin typeface="Arial"/>
                <a:cs typeface="Arial"/>
              </a:rPr>
              <a:t>n</a:t>
            </a:r>
            <a:r>
              <a:rPr dirty="0" sz="1400" spc="-15" b="1">
                <a:latin typeface="Arial"/>
                <a:cs typeface="Arial"/>
              </a:rPr>
              <a:t>v</a:t>
            </a:r>
            <a:r>
              <a:rPr dirty="0" sz="1400" b="1">
                <a:latin typeface="Arial"/>
                <a:cs typeface="Arial"/>
              </a:rPr>
              <a:t>i</a:t>
            </a:r>
            <a:r>
              <a:rPr dirty="0" sz="1400" b="1">
                <a:latin typeface="Arial"/>
                <a:cs typeface="Arial"/>
              </a:rPr>
              <a:t>r</a:t>
            </a:r>
            <a:r>
              <a:rPr dirty="0" sz="1400" spc="-10" b="1">
                <a:latin typeface="Arial"/>
                <a:cs typeface="Arial"/>
              </a:rPr>
              <a:t>onn</a:t>
            </a:r>
            <a:r>
              <a:rPr dirty="0" sz="1400" b="1">
                <a:latin typeface="Arial"/>
                <a:cs typeface="Arial"/>
              </a:rPr>
              <a:t>eme</a:t>
            </a:r>
            <a:r>
              <a:rPr dirty="0" sz="1400" spc="-5" b="1">
                <a:latin typeface="Arial"/>
                <a:cs typeface="Arial"/>
              </a:rPr>
              <a:t>n</a:t>
            </a:r>
            <a:r>
              <a:rPr dirty="0" sz="1400" b="1">
                <a:latin typeface="Arial"/>
                <a:cs typeface="Arial"/>
              </a:rPr>
              <a:t>tal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491739" y="1783079"/>
            <a:ext cx="4018915" cy="2308860"/>
          </a:xfrm>
          <a:custGeom>
            <a:avLst/>
            <a:gdLst/>
            <a:ahLst/>
            <a:cxnLst/>
            <a:rect l="l" t="t" r="r" b="b"/>
            <a:pathLst>
              <a:path w="4018915" h="2308860">
                <a:moveTo>
                  <a:pt x="4018788" y="0"/>
                </a:moveTo>
                <a:lnTo>
                  <a:pt x="0" y="0"/>
                </a:lnTo>
                <a:lnTo>
                  <a:pt x="0" y="2308860"/>
                </a:lnTo>
                <a:lnTo>
                  <a:pt x="4018788" y="2308860"/>
                </a:lnTo>
                <a:lnTo>
                  <a:pt x="4018788" y="0"/>
                </a:lnTo>
                <a:close/>
              </a:path>
            </a:pathLst>
          </a:custGeom>
          <a:solidFill>
            <a:srgbClr val="00846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2491739" y="1783079"/>
            <a:ext cx="4018915" cy="2308860"/>
          </a:xfrm>
          <a:prstGeom prst="rect">
            <a:avLst/>
          </a:prstGeom>
        </p:spPr>
        <p:txBody>
          <a:bodyPr wrap="square" lIns="0" tIns="41275" rIns="0" bIns="0" rtlCol="0" vert="horz">
            <a:spAutoFit/>
          </a:bodyPr>
          <a:lstStyle/>
          <a:p>
            <a:pPr marL="953769" marR="851535" indent="-94615">
              <a:lnSpc>
                <a:spcPct val="100000"/>
              </a:lnSpc>
              <a:spcBef>
                <a:spcPts val="325"/>
              </a:spcBef>
            </a:pPr>
            <a:r>
              <a:rPr dirty="0" u="sng" sz="1600" spc="-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Plan </a:t>
            </a:r>
            <a:r>
              <a:rPr dirty="0" u="sng" sz="1600" spc="-1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Local </a:t>
            </a:r>
            <a:r>
              <a:rPr dirty="0" u="sng" sz="1600" spc="-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d’Urbanisme </a:t>
            </a:r>
            <a:r>
              <a:rPr dirty="0" sz="1600" spc="-4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intercommunal</a:t>
            </a:r>
            <a:r>
              <a:rPr dirty="0" sz="1600" spc="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(PLUi)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41092" y="2450592"/>
            <a:ext cx="3700779" cy="52451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4127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25"/>
              </a:spcBef>
            </a:pPr>
            <a:r>
              <a:rPr dirty="0" sz="1400">
                <a:latin typeface="Arial MT"/>
                <a:cs typeface="Arial MT"/>
              </a:rPr>
              <a:t>Projet</a:t>
            </a:r>
            <a:r>
              <a:rPr dirty="0" sz="1400" spc="-4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d’Aménagement</a:t>
            </a:r>
            <a:r>
              <a:rPr dirty="0" sz="1400" spc="-6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et</a:t>
            </a:r>
            <a:r>
              <a:rPr dirty="0" sz="1400" spc="-3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de</a:t>
            </a:r>
            <a:endParaRPr sz="14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</a:pPr>
            <a:r>
              <a:rPr dirty="0" sz="1400" spc="-5">
                <a:latin typeface="Arial MT"/>
                <a:cs typeface="Arial MT"/>
              </a:rPr>
              <a:t>Développement</a:t>
            </a:r>
            <a:r>
              <a:rPr dirty="0" sz="1400" spc="-4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Durable</a:t>
            </a:r>
            <a:r>
              <a:rPr dirty="0" sz="1400" spc="-50">
                <a:latin typeface="Arial MT"/>
                <a:cs typeface="Arial MT"/>
              </a:rPr>
              <a:t> </a:t>
            </a:r>
            <a:r>
              <a:rPr dirty="0" sz="1400" spc="-20">
                <a:latin typeface="Arial MT"/>
                <a:cs typeface="Arial MT"/>
              </a:rPr>
              <a:t>(PADD)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57855" y="3489959"/>
            <a:ext cx="1772920" cy="52451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41275" rIns="0" bIns="0" rtlCol="0" vert="horz">
            <a:spAutoFit/>
          </a:bodyPr>
          <a:lstStyle/>
          <a:p>
            <a:pPr marL="229235" marR="102870" indent="-119380">
              <a:lnSpc>
                <a:spcPct val="100000"/>
              </a:lnSpc>
              <a:spcBef>
                <a:spcPts val="325"/>
              </a:spcBef>
            </a:pPr>
            <a:r>
              <a:rPr dirty="0" sz="1400" spc="-5">
                <a:latin typeface="Arial MT"/>
                <a:cs typeface="Arial MT"/>
              </a:rPr>
              <a:t>Règlement</a:t>
            </a:r>
            <a:r>
              <a:rPr dirty="0" sz="1400" spc="-7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(zonage </a:t>
            </a:r>
            <a:r>
              <a:rPr dirty="0" sz="1400" spc="-37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et</a:t>
            </a:r>
            <a:r>
              <a:rPr dirty="0" sz="1400" spc="-3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règles</a:t>
            </a:r>
            <a:r>
              <a:rPr dirty="0" sz="1400" spc="-4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écrites)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91228" y="3489959"/>
            <a:ext cx="1859280" cy="52451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41275" rIns="0" bIns="0" rtlCol="0" vert="horz">
            <a:spAutoFit/>
          </a:bodyPr>
          <a:lstStyle/>
          <a:p>
            <a:pPr marL="224154" marR="151765" indent="-64135">
              <a:lnSpc>
                <a:spcPct val="100000"/>
              </a:lnSpc>
              <a:spcBef>
                <a:spcPts val="325"/>
              </a:spcBef>
            </a:pPr>
            <a:r>
              <a:rPr dirty="0" sz="1400" spc="-5">
                <a:latin typeface="Arial MT"/>
                <a:cs typeface="Arial MT"/>
              </a:rPr>
              <a:t>Orientations</a:t>
            </a:r>
            <a:r>
              <a:rPr dirty="0" sz="1400" spc="-7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d’amgt </a:t>
            </a:r>
            <a:r>
              <a:rPr dirty="0" sz="1400" spc="-37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&amp;</a:t>
            </a:r>
            <a:r>
              <a:rPr dirty="0" sz="1400" spc="-2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de</a:t>
            </a:r>
            <a:r>
              <a:rPr dirty="0" sz="1400" spc="-25">
                <a:latin typeface="Arial MT"/>
                <a:cs typeface="Arial MT"/>
              </a:rPr>
              <a:t> </a:t>
            </a:r>
            <a:r>
              <a:rPr dirty="0" sz="1400" spc="-15">
                <a:latin typeface="Arial MT"/>
                <a:cs typeface="Arial MT"/>
              </a:rPr>
              <a:t>progr.</a:t>
            </a:r>
            <a:r>
              <a:rPr dirty="0" sz="1400" spc="-5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(OAP)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465576" y="3005327"/>
            <a:ext cx="2143125" cy="393700"/>
          </a:xfrm>
          <a:custGeom>
            <a:avLst/>
            <a:gdLst/>
            <a:ahLst/>
            <a:cxnLst/>
            <a:rect l="l" t="t" r="r" b="b"/>
            <a:pathLst>
              <a:path w="2143125" h="393700">
                <a:moveTo>
                  <a:pt x="391668" y="6096"/>
                </a:moveTo>
                <a:lnTo>
                  <a:pt x="0" y="6096"/>
                </a:lnTo>
                <a:lnTo>
                  <a:pt x="204089" y="393192"/>
                </a:lnTo>
                <a:lnTo>
                  <a:pt x="391668" y="6096"/>
                </a:lnTo>
                <a:close/>
              </a:path>
              <a:path w="2143125" h="393700">
                <a:moveTo>
                  <a:pt x="2142744" y="0"/>
                </a:moveTo>
                <a:lnTo>
                  <a:pt x="1751076" y="0"/>
                </a:lnTo>
                <a:lnTo>
                  <a:pt x="1955165" y="387096"/>
                </a:lnTo>
                <a:lnTo>
                  <a:pt x="2142744" y="0"/>
                </a:lnTo>
                <a:close/>
              </a:path>
            </a:pathLst>
          </a:custGeom>
          <a:solidFill>
            <a:srgbClr val="B1CA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4588509" y="4568697"/>
            <a:ext cx="1734820" cy="13068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dirty="0" sz="1400" spc="-5" b="1">
                <a:latin typeface="Arial"/>
                <a:cs typeface="Arial"/>
              </a:rPr>
              <a:t>Milieux </a:t>
            </a:r>
            <a:r>
              <a:rPr dirty="0" sz="1400" b="1">
                <a:latin typeface="Arial"/>
                <a:cs typeface="Arial"/>
              </a:rPr>
              <a:t>à enjeu </a:t>
            </a:r>
            <a:r>
              <a:rPr dirty="0" sz="1400" spc="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e</a:t>
            </a:r>
            <a:r>
              <a:rPr dirty="0" sz="1400" spc="-10" b="1">
                <a:latin typeface="Arial"/>
                <a:cs typeface="Arial"/>
              </a:rPr>
              <a:t>n</a:t>
            </a:r>
            <a:r>
              <a:rPr dirty="0" sz="1400" spc="-15" b="1">
                <a:latin typeface="Arial"/>
                <a:cs typeface="Arial"/>
              </a:rPr>
              <a:t>v</a:t>
            </a:r>
            <a:r>
              <a:rPr dirty="0" sz="1400" b="1">
                <a:latin typeface="Arial"/>
                <a:cs typeface="Arial"/>
              </a:rPr>
              <a:t>i</a:t>
            </a:r>
            <a:r>
              <a:rPr dirty="0" sz="1400" b="1">
                <a:latin typeface="Arial"/>
                <a:cs typeface="Arial"/>
              </a:rPr>
              <a:t>r</a:t>
            </a:r>
            <a:r>
              <a:rPr dirty="0" sz="1400" spc="-10" b="1">
                <a:latin typeface="Arial"/>
                <a:cs typeface="Arial"/>
              </a:rPr>
              <a:t>onn</a:t>
            </a:r>
            <a:r>
              <a:rPr dirty="0" sz="1400" b="1">
                <a:latin typeface="Arial"/>
                <a:cs typeface="Arial"/>
              </a:rPr>
              <a:t>eme</a:t>
            </a:r>
            <a:r>
              <a:rPr dirty="0" sz="1400" spc="-10" b="1">
                <a:latin typeface="Arial"/>
                <a:cs typeface="Arial"/>
              </a:rPr>
              <a:t>n</a:t>
            </a:r>
            <a:r>
              <a:rPr dirty="0" sz="1400" b="1">
                <a:latin typeface="Arial"/>
                <a:cs typeface="Arial"/>
              </a:rPr>
              <a:t>tal  </a:t>
            </a:r>
            <a:r>
              <a:rPr dirty="0" sz="1400" spc="-5" b="1">
                <a:latin typeface="Arial"/>
                <a:cs typeface="Arial"/>
              </a:rPr>
              <a:t>modéré</a:t>
            </a:r>
            <a:endParaRPr sz="1400">
              <a:latin typeface="Arial"/>
              <a:cs typeface="Arial"/>
            </a:endParaRPr>
          </a:p>
          <a:p>
            <a:pPr marL="299085" marR="334645" indent="-28702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dirty="0" sz="1400" b="1">
                <a:latin typeface="Arial"/>
                <a:cs typeface="Arial"/>
              </a:rPr>
              <a:t>Milieux </a:t>
            </a:r>
            <a:r>
              <a:rPr dirty="0" sz="1400" spc="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i</a:t>
            </a:r>
            <a:r>
              <a:rPr dirty="0" sz="1400" spc="-10" b="1">
                <a:latin typeface="Arial"/>
                <a:cs typeface="Arial"/>
              </a:rPr>
              <a:t>d</a:t>
            </a:r>
            <a:r>
              <a:rPr dirty="0" sz="1400" b="1">
                <a:latin typeface="Arial"/>
                <a:cs typeface="Arial"/>
              </a:rPr>
              <a:t>e</a:t>
            </a:r>
            <a:r>
              <a:rPr dirty="0" sz="1400" spc="-10" b="1">
                <a:latin typeface="Arial"/>
                <a:cs typeface="Arial"/>
              </a:rPr>
              <a:t>n</a:t>
            </a:r>
            <a:r>
              <a:rPr dirty="0" sz="1400" b="1">
                <a:latin typeface="Arial"/>
                <a:cs typeface="Arial"/>
              </a:rPr>
              <a:t>ti</a:t>
            </a:r>
            <a:r>
              <a:rPr dirty="0" sz="1400" b="1">
                <a:latin typeface="Arial"/>
                <a:cs typeface="Arial"/>
              </a:rPr>
              <a:t>t</a:t>
            </a:r>
            <a:r>
              <a:rPr dirty="0" sz="1400" spc="-15" b="1">
                <a:latin typeface="Arial"/>
                <a:cs typeface="Arial"/>
              </a:rPr>
              <a:t>a</a:t>
            </a:r>
            <a:r>
              <a:rPr dirty="0" sz="1400" b="1">
                <a:latin typeface="Arial"/>
                <a:cs typeface="Arial"/>
              </a:rPr>
              <a:t>i</a:t>
            </a:r>
            <a:r>
              <a:rPr dirty="0" sz="1400" b="1">
                <a:latin typeface="Arial"/>
                <a:cs typeface="Arial"/>
              </a:rPr>
              <a:t>r</a:t>
            </a:r>
            <a:r>
              <a:rPr dirty="0" sz="1400" spc="-10" b="1">
                <a:latin typeface="Arial"/>
                <a:cs typeface="Arial"/>
              </a:rPr>
              <a:t>e</a:t>
            </a:r>
            <a:r>
              <a:rPr dirty="0" sz="1400" b="1">
                <a:latin typeface="Arial"/>
                <a:cs typeface="Arial"/>
              </a:rPr>
              <a:t>s</a:t>
            </a:r>
            <a:r>
              <a:rPr dirty="0" sz="1400" spc="-4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à  </a:t>
            </a:r>
            <a:r>
              <a:rPr dirty="0" sz="1400" b="1">
                <a:latin typeface="Arial"/>
                <a:cs typeface="Arial"/>
              </a:rPr>
              <a:t>enjeu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465576" y="4155947"/>
            <a:ext cx="391795" cy="387350"/>
          </a:xfrm>
          <a:custGeom>
            <a:avLst/>
            <a:gdLst/>
            <a:ahLst/>
            <a:cxnLst/>
            <a:rect l="l" t="t" r="r" b="b"/>
            <a:pathLst>
              <a:path w="391795" h="387350">
                <a:moveTo>
                  <a:pt x="187578" y="0"/>
                </a:moveTo>
                <a:lnTo>
                  <a:pt x="0" y="387095"/>
                </a:lnTo>
                <a:lnTo>
                  <a:pt x="391668" y="387095"/>
                </a:lnTo>
                <a:lnTo>
                  <a:pt x="187578" y="0"/>
                </a:lnTo>
                <a:close/>
              </a:path>
            </a:pathLst>
          </a:custGeom>
          <a:solidFill>
            <a:srgbClr val="B1CA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216652" y="4155947"/>
            <a:ext cx="391795" cy="387350"/>
          </a:xfrm>
          <a:custGeom>
            <a:avLst/>
            <a:gdLst/>
            <a:ahLst/>
            <a:cxnLst/>
            <a:rect l="l" t="t" r="r" b="b"/>
            <a:pathLst>
              <a:path w="391795" h="387350">
                <a:moveTo>
                  <a:pt x="187578" y="0"/>
                </a:moveTo>
                <a:lnTo>
                  <a:pt x="0" y="387095"/>
                </a:lnTo>
                <a:lnTo>
                  <a:pt x="391668" y="387095"/>
                </a:lnTo>
                <a:lnTo>
                  <a:pt x="187578" y="0"/>
                </a:lnTo>
                <a:close/>
              </a:path>
            </a:pathLst>
          </a:custGeom>
          <a:solidFill>
            <a:srgbClr val="B1CAC5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2080" y="230124"/>
            <a:ext cx="399237" cy="46326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0424" y="2746501"/>
            <a:ext cx="5734304" cy="61874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2080" y="230124"/>
            <a:ext cx="399237" cy="46326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6701" y="933322"/>
            <a:ext cx="1372996" cy="30937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863193" y="1417955"/>
            <a:ext cx="5720715" cy="218440"/>
            <a:chOff x="863193" y="1417955"/>
            <a:chExt cx="5720715" cy="21844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3193" y="1417955"/>
              <a:ext cx="1092288" cy="21793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02587" y="1417955"/>
              <a:ext cx="4522216" cy="21793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82257" y="1417955"/>
              <a:ext cx="201167" cy="217932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850493" y="1676526"/>
            <a:ext cx="18669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Wingdings"/>
                <a:cs typeface="Wingdings"/>
              </a:rPr>
              <a:t></a:t>
            </a:r>
            <a:endParaRPr sz="1600">
              <a:latin typeface="Wingdings"/>
              <a:cs typeface="Wingding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148181" y="1744091"/>
            <a:ext cx="5599430" cy="186055"/>
            <a:chOff x="1148181" y="1744091"/>
            <a:chExt cx="5599430" cy="186055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48181" y="1744091"/>
              <a:ext cx="931024" cy="18592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01647" y="1744091"/>
              <a:ext cx="91439" cy="18592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47366" y="1744091"/>
              <a:ext cx="4699761" cy="185927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862964" y="2036698"/>
            <a:ext cx="7845425" cy="321945"/>
            <a:chOff x="862964" y="2036698"/>
            <a:chExt cx="7845425" cy="321945"/>
          </a:xfrm>
        </p:grpSpPr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63193" y="2036698"/>
              <a:ext cx="901331" cy="17068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704212" y="2185669"/>
              <a:ext cx="6958965" cy="10795"/>
            </a:xfrm>
            <a:custGeom>
              <a:avLst/>
              <a:gdLst/>
              <a:ahLst/>
              <a:cxnLst/>
              <a:rect l="l" t="t" r="r" b="b"/>
              <a:pathLst>
                <a:path w="6958965" h="10794">
                  <a:moveTo>
                    <a:pt x="6958584" y="0"/>
                  </a:moveTo>
                  <a:lnTo>
                    <a:pt x="0" y="0"/>
                  </a:lnTo>
                  <a:lnTo>
                    <a:pt x="0" y="10667"/>
                  </a:lnTo>
                  <a:lnTo>
                    <a:pt x="6958584" y="10667"/>
                  </a:lnTo>
                  <a:lnTo>
                    <a:pt x="6958584" y="0"/>
                  </a:lnTo>
                  <a:close/>
                </a:path>
              </a:pathLst>
            </a:custGeom>
            <a:solidFill>
              <a:srgbClr val="0462C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04466" y="2036698"/>
              <a:ext cx="1317117" cy="17068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948304" y="2036698"/>
              <a:ext cx="85343" cy="17068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990976" y="2036698"/>
              <a:ext cx="612076" cy="17068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35044" y="2036698"/>
              <a:ext cx="85344" cy="17068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577716" y="2036698"/>
              <a:ext cx="2421001" cy="17068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929630" y="2036698"/>
              <a:ext cx="85344" cy="17068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972301" y="2036698"/>
              <a:ext cx="731520" cy="17068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642861" y="2036698"/>
              <a:ext cx="85344" cy="17068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685533" y="2036698"/>
              <a:ext cx="723049" cy="17068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336281" y="2036698"/>
              <a:ext cx="85344" cy="17068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378954" y="2036698"/>
              <a:ext cx="240182" cy="17068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559039" y="2036698"/>
              <a:ext cx="85344" cy="17068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601711" y="2036698"/>
              <a:ext cx="251459" cy="17068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769351" y="2036698"/>
              <a:ext cx="85344" cy="17068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812023" y="2036698"/>
              <a:ext cx="304800" cy="17068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040623" y="2036698"/>
              <a:ext cx="85344" cy="17068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083296" y="2036698"/>
              <a:ext cx="260603" cy="17068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257032" y="2036698"/>
              <a:ext cx="85344" cy="17068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299704" y="2036698"/>
              <a:ext cx="173735" cy="17068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415527" y="2036698"/>
              <a:ext cx="85344" cy="17068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458199" y="2036698"/>
              <a:ext cx="215392" cy="170687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619744" y="2036698"/>
              <a:ext cx="88392" cy="170687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63193" y="2187270"/>
              <a:ext cx="628764" cy="170992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862964" y="2336545"/>
              <a:ext cx="550545" cy="10795"/>
            </a:xfrm>
            <a:custGeom>
              <a:avLst/>
              <a:gdLst/>
              <a:ahLst/>
              <a:cxnLst/>
              <a:rect l="l" t="t" r="r" b="b"/>
              <a:pathLst>
                <a:path w="550544" h="10794">
                  <a:moveTo>
                    <a:pt x="550164" y="0"/>
                  </a:moveTo>
                  <a:lnTo>
                    <a:pt x="0" y="0"/>
                  </a:lnTo>
                  <a:lnTo>
                    <a:pt x="0" y="10667"/>
                  </a:lnTo>
                  <a:lnTo>
                    <a:pt x="550164" y="10667"/>
                  </a:lnTo>
                  <a:lnTo>
                    <a:pt x="550164" y="0"/>
                  </a:lnTo>
                  <a:close/>
                </a:path>
              </a:pathLst>
            </a:custGeom>
            <a:solidFill>
              <a:srgbClr val="0462C1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40" name="object 40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863193" y="2709036"/>
            <a:ext cx="7849489" cy="217932"/>
          </a:xfrm>
          <a:prstGeom prst="rect">
            <a:avLst/>
          </a:prstGeom>
        </p:spPr>
      </p:pic>
      <p:sp>
        <p:nvSpPr>
          <p:cNvPr id="41" name="object 41"/>
          <p:cNvSpPr txBox="1"/>
          <p:nvPr/>
        </p:nvSpPr>
        <p:spPr>
          <a:xfrm>
            <a:off x="850493" y="2955417"/>
            <a:ext cx="18669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Wingdings"/>
                <a:cs typeface="Wingdings"/>
              </a:rPr>
              <a:t></a:t>
            </a:r>
            <a:endParaRPr sz="1600">
              <a:latin typeface="Wingdings"/>
              <a:cs typeface="Wingdings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1148181" y="3035173"/>
            <a:ext cx="3047365" cy="170815"/>
            <a:chOff x="1148181" y="3035173"/>
            <a:chExt cx="3047365" cy="170815"/>
          </a:xfrm>
        </p:grpSpPr>
        <p:pic>
          <p:nvPicPr>
            <p:cNvPr id="43" name="object 4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148181" y="3035173"/>
              <a:ext cx="2209038" cy="170687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283584" y="3038221"/>
              <a:ext cx="134874" cy="112775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411600" y="3035173"/>
              <a:ext cx="783526" cy="170687"/>
            </a:xfrm>
            <a:prstGeom prst="rect">
              <a:avLst/>
            </a:prstGeom>
          </p:spPr>
        </p:pic>
      </p:grpSp>
      <p:grpSp>
        <p:nvGrpSpPr>
          <p:cNvPr id="46" name="object 46"/>
          <p:cNvGrpSpPr/>
          <p:nvPr/>
        </p:nvGrpSpPr>
        <p:grpSpPr>
          <a:xfrm>
            <a:off x="862964" y="3312540"/>
            <a:ext cx="8044815" cy="321945"/>
            <a:chOff x="862964" y="3312540"/>
            <a:chExt cx="8044815" cy="321945"/>
          </a:xfrm>
        </p:grpSpPr>
        <p:pic>
          <p:nvPicPr>
            <p:cNvPr id="47" name="object 4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63193" y="3312540"/>
              <a:ext cx="1477010" cy="170687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2275712" y="3461257"/>
              <a:ext cx="6581140" cy="10795"/>
            </a:xfrm>
            <a:custGeom>
              <a:avLst/>
              <a:gdLst/>
              <a:ahLst/>
              <a:cxnLst/>
              <a:rect l="l" t="t" r="r" b="b"/>
              <a:pathLst>
                <a:path w="6581140" h="10795">
                  <a:moveTo>
                    <a:pt x="6580632" y="0"/>
                  </a:moveTo>
                  <a:lnTo>
                    <a:pt x="0" y="0"/>
                  </a:lnTo>
                  <a:lnTo>
                    <a:pt x="0" y="10667"/>
                  </a:lnTo>
                  <a:lnTo>
                    <a:pt x="6580632" y="10667"/>
                  </a:lnTo>
                  <a:lnTo>
                    <a:pt x="6580632" y="0"/>
                  </a:lnTo>
                  <a:close/>
                </a:path>
              </a:pathLst>
            </a:custGeom>
            <a:solidFill>
              <a:srgbClr val="0462C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" name="object 4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275966" y="3312540"/>
              <a:ext cx="3033776" cy="170687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240781" y="3312540"/>
              <a:ext cx="85344" cy="170687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283454" y="3312540"/>
              <a:ext cx="239775" cy="170687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63286" y="3312540"/>
              <a:ext cx="85344" cy="170687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505957" y="3312540"/>
              <a:ext cx="888238" cy="170687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25869" y="3312540"/>
              <a:ext cx="85344" cy="170687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368542" y="3312540"/>
              <a:ext cx="2538857" cy="170687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813292" y="3312540"/>
              <a:ext cx="88392" cy="170687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862964" y="3612133"/>
              <a:ext cx="3754120" cy="10795"/>
            </a:xfrm>
            <a:custGeom>
              <a:avLst/>
              <a:gdLst/>
              <a:ahLst/>
              <a:cxnLst/>
              <a:rect l="l" t="t" r="r" b="b"/>
              <a:pathLst>
                <a:path w="3754120" h="10795">
                  <a:moveTo>
                    <a:pt x="3753612" y="0"/>
                  </a:moveTo>
                  <a:lnTo>
                    <a:pt x="0" y="0"/>
                  </a:lnTo>
                  <a:lnTo>
                    <a:pt x="0" y="10668"/>
                  </a:lnTo>
                  <a:lnTo>
                    <a:pt x="3753612" y="10668"/>
                  </a:lnTo>
                  <a:lnTo>
                    <a:pt x="3753612" y="0"/>
                  </a:lnTo>
                  <a:close/>
                </a:path>
              </a:pathLst>
            </a:custGeom>
            <a:solidFill>
              <a:srgbClr val="0462C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8" name="object 5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863193" y="3463416"/>
              <a:ext cx="210312" cy="170688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03401" y="3463416"/>
              <a:ext cx="88391" cy="170688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47597" y="3463416"/>
              <a:ext cx="260603" cy="170688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221333" y="3463416"/>
              <a:ext cx="88391" cy="170688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265529" y="3463416"/>
              <a:ext cx="1145578" cy="170688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329306" y="3463416"/>
              <a:ext cx="85343" cy="170688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371978" y="3463416"/>
              <a:ext cx="347471" cy="170688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632582" y="3463416"/>
              <a:ext cx="85343" cy="170688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675254" y="3463416"/>
              <a:ext cx="628561" cy="170688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240913" y="3463416"/>
              <a:ext cx="85344" cy="170688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283585" y="3463416"/>
              <a:ext cx="711200" cy="170688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893185" y="3463416"/>
              <a:ext cx="88391" cy="170688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937380" y="3463416"/>
              <a:ext cx="173736" cy="170688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53204" y="3463416"/>
              <a:ext cx="85344" cy="170688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095876" y="3463416"/>
              <a:ext cx="388620" cy="170688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406773" y="3463416"/>
              <a:ext cx="85344" cy="170688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449444" y="3463416"/>
              <a:ext cx="251460" cy="170688"/>
            </a:xfrm>
            <a:prstGeom prst="rect">
              <a:avLst/>
            </a:prstGeom>
          </p:spPr>
        </p:pic>
      </p:grpSp>
      <p:pic>
        <p:nvPicPr>
          <p:cNvPr id="75" name="object 75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863193" y="3986529"/>
            <a:ext cx="3288029" cy="217931"/>
          </a:xfrm>
          <a:prstGeom prst="rect">
            <a:avLst/>
          </a:prstGeom>
        </p:spPr>
      </p:pic>
      <p:sp>
        <p:nvSpPr>
          <p:cNvPr id="76" name="object 76"/>
          <p:cNvSpPr txBox="1"/>
          <p:nvPr/>
        </p:nvSpPr>
        <p:spPr>
          <a:xfrm>
            <a:off x="850493" y="4242053"/>
            <a:ext cx="18669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Wingdings"/>
                <a:cs typeface="Wingdings"/>
              </a:rPr>
              <a:t></a:t>
            </a:r>
            <a:endParaRPr sz="1600">
              <a:latin typeface="Wingdings"/>
              <a:cs typeface="Wingdings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1148181" y="4309617"/>
            <a:ext cx="5024755" cy="186055"/>
            <a:chOff x="1148181" y="4309617"/>
            <a:chExt cx="5024755" cy="186055"/>
          </a:xfrm>
        </p:grpSpPr>
        <p:pic>
          <p:nvPicPr>
            <p:cNvPr id="78" name="object 78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148181" y="4309617"/>
              <a:ext cx="687514" cy="185928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759330" y="4309617"/>
              <a:ext cx="94487" cy="185928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806574" y="4309617"/>
              <a:ext cx="4366006" cy="185928"/>
            </a:xfrm>
            <a:prstGeom prst="rect">
              <a:avLst/>
            </a:prstGeom>
          </p:spPr>
        </p:pic>
      </p:grpSp>
      <p:pic>
        <p:nvPicPr>
          <p:cNvPr id="81" name="object 81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736701" y="4602226"/>
            <a:ext cx="94488" cy="185928"/>
          </a:xfrm>
          <a:prstGeom prst="rect">
            <a:avLst/>
          </a:prstGeom>
        </p:spPr>
      </p:pic>
      <p:grpSp>
        <p:nvGrpSpPr>
          <p:cNvPr id="82" name="object 82"/>
          <p:cNvGrpSpPr/>
          <p:nvPr/>
        </p:nvGrpSpPr>
        <p:grpSpPr>
          <a:xfrm>
            <a:off x="1079601" y="4602226"/>
            <a:ext cx="6003925" cy="186055"/>
            <a:chOff x="1079601" y="4602226"/>
            <a:chExt cx="6003925" cy="186055"/>
          </a:xfrm>
        </p:grpSpPr>
        <p:pic>
          <p:nvPicPr>
            <p:cNvPr id="83" name="object 83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079601" y="4602226"/>
              <a:ext cx="1735582" cy="185928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2748406" y="4628134"/>
              <a:ext cx="4334510" cy="153924"/>
            </a:xfrm>
            <a:prstGeom prst="rect">
              <a:avLst/>
            </a:prstGeom>
          </p:spPr>
        </p:pic>
      </p:grpSp>
      <p:pic>
        <p:nvPicPr>
          <p:cNvPr id="85" name="object 85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736701" y="4893005"/>
            <a:ext cx="94488" cy="186232"/>
          </a:xfrm>
          <a:prstGeom prst="rect">
            <a:avLst/>
          </a:prstGeom>
        </p:spPr>
      </p:pic>
      <p:grpSp>
        <p:nvGrpSpPr>
          <p:cNvPr id="86" name="object 86"/>
          <p:cNvGrpSpPr/>
          <p:nvPr/>
        </p:nvGrpSpPr>
        <p:grpSpPr>
          <a:xfrm>
            <a:off x="1079601" y="4893005"/>
            <a:ext cx="3509645" cy="186690"/>
            <a:chOff x="1079601" y="4893005"/>
            <a:chExt cx="3509645" cy="186690"/>
          </a:xfrm>
        </p:grpSpPr>
        <p:pic>
          <p:nvPicPr>
            <p:cNvPr id="87" name="object 87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079601" y="4893005"/>
              <a:ext cx="1108710" cy="186232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2114423" y="4896358"/>
              <a:ext cx="209295" cy="124968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2309495" y="4893005"/>
              <a:ext cx="2279523" cy="186232"/>
            </a:xfrm>
            <a:prstGeom prst="rect">
              <a:avLst/>
            </a:prstGeom>
          </p:spPr>
        </p:pic>
      </p:grpSp>
      <p:grpSp>
        <p:nvGrpSpPr>
          <p:cNvPr id="90" name="object 90"/>
          <p:cNvGrpSpPr/>
          <p:nvPr/>
        </p:nvGrpSpPr>
        <p:grpSpPr>
          <a:xfrm>
            <a:off x="736701" y="5186171"/>
            <a:ext cx="1811020" cy="170815"/>
            <a:chOff x="736701" y="5186171"/>
            <a:chExt cx="1811020" cy="170815"/>
          </a:xfrm>
        </p:grpSpPr>
        <p:pic>
          <p:nvPicPr>
            <p:cNvPr id="91" name="object 91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736701" y="5186171"/>
              <a:ext cx="290576" cy="170688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954633" y="5186171"/>
              <a:ext cx="88391" cy="170688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998829" y="5186171"/>
              <a:ext cx="1548892" cy="170688"/>
            </a:xfrm>
            <a:prstGeom prst="rect">
              <a:avLst/>
            </a:prstGeom>
          </p:spPr>
        </p:pic>
      </p:grpSp>
      <p:grpSp>
        <p:nvGrpSpPr>
          <p:cNvPr id="94" name="object 94"/>
          <p:cNvGrpSpPr/>
          <p:nvPr/>
        </p:nvGrpSpPr>
        <p:grpSpPr>
          <a:xfrm>
            <a:off x="736701" y="5465064"/>
            <a:ext cx="3944620" cy="170815"/>
            <a:chOff x="736701" y="5465064"/>
            <a:chExt cx="3944620" cy="170815"/>
          </a:xfrm>
        </p:grpSpPr>
        <p:pic>
          <p:nvPicPr>
            <p:cNvPr id="95" name="object 95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736701" y="5465064"/>
              <a:ext cx="447624" cy="170687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1128140" y="5613133"/>
              <a:ext cx="3491865" cy="10795"/>
            </a:xfrm>
            <a:custGeom>
              <a:avLst/>
              <a:gdLst/>
              <a:ahLst/>
              <a:cxnLst/>
              <a:rect l="l" t="t" r="r" b="b"/>
              <a:pathLst>
                <a:path w="3491865" h="10795">
                  <a:moveTo>
                    <a:pt x="3491484" y="0"/>
                  </a:moveTo>
                  <a:lnTo>
                    <a:pt x="0" y="0"/>
                  </a:lnTo>
                  <a:lnTo>
                    <a:pt x="0" y="10668"/>
                  </a:lnTo>
                  <a:lnTo>
                    <a:pt x="3491484" y="10668"/>
                  </a:lnTo>
                  <a:lnTo>
                    <a:pt x="3491484" y="0"/>
                  </a:lnTo>
                  <a:close/>
                </a:path>
              </a:pathLst>
            </a:custGeom>
            <a:solidFill>
              <a:srgbClr val="0462C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7" name="object 97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128369" y="5465064"/>
              <a:ext cx="1045260" cy="170687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108326" y="5465064"/>
              <a:ext cx="85343" cy="170687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2150998" y="5465064"/>
              <a:ext cx="808355" cy="170687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885820" y="5465064"/>
              <a:ext cx="85343" cy="170687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2928493" y="5465064"/>
              <a:ext cx="861821" cy="170687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724020" y="5465064"/>
              <a:ext cx="85344" cy="170687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766693" y="5465064"/>
              <a:ext cx="210312" cy="170687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906900" y="5465064"/>
              <a:ext cx="85344" cy="170687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3949572" y="5465064"/>
              <a:ext cx="731520" cy="170687"/>
            </a:xfrm>
            <a:prstGeom prst="rect">
              <a:avLst/>
            </a:prstGeom>
          </p:spPr>
        </p:pic>
      </p:grpSp>
      <p:pic>
        <p:nvPicPr>
          <p:cNvPr id="106" name="object 106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832713" y="5945123"/>
            <a:ext cx="4039870" cy="217931"/>
          </a:xfrm>
          <a:prstGeom prst="rect">
            <a:avLst/>
          </a:prstGeom>
        </p:spPr>
      </p:pic>
      <p:pic>
        <p:nvPicPr>
          <p:cNvPr id="107" name="object 107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9063228" y="4094988"/>
            <a:ext cx="2499360" cy="969263"/>
          </a:xfrm>
          <a:prstGeom prst="rect">
            <a:avLst/>
          </a:prstGeom>
        </p:spPr>
      </p:pic>
      <p:pic>
        <p:nvPicPr>
          <p:cNvPr id="108" name="object 108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9063228" y="1086459"/>
            <a:ext cx="2473452" cy="135803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1779" y="231542"/>
            <a:ext cx="397284" cy="45967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22251" y="1979833"/>
            <a:ext cx="5014835" cy="348054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7240" y="1933955"/>
            <a:ext cx="5032247" cy="356006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82166" y="952246"/>
            <a:ext cx="6878320" cy="4328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1779" y="231542"/>
            <a:ext cx="397284" cy="45967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2861" y="1506042"/>
            <a:ext cx="3385947" cy="26395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92861" y="1867535"/>
            <a:ext cx="6631940" cy="497205"/>
            <a:chOff x="492861" y="1867535"/>
            <a:chExt cx="6631940" cy="497205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2861" y="1867535"/>
              <a:ext cx="6631940" cy="26365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2861" y="2100707"/>
              <a:ext cx="1165428" cy="263651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480161" y="2440051"/>
            <a:ext cx="101600" cy="2851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700">
                <a:latin typeface="Arial MT"/>
                <a:cs typeface="Arial MT"/>
              </a:rPr>
              <a:t>•</a:t>
            </a:r>
            <a:endParaRPr sz="1700">
              <a:latin typeface="Arial MT"/>
              <a:cs typeface="Arial M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27557" y="2460370"/>
            <a:ext cx="6100445" cy="497205"/>
            <a:chOff x="727557" y="2460370"/>
            <a:chExt cx="6100445" cy="49720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7557" y="2460370"/>
              <a:ext cx="3028441" cy="26365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47820" y="2460370"/>
              <a:ext cx="140208" cy="26365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18306" y="2460370"/>
              <a:ext cx="2748661" cy="26365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61176" y="2460370"/>
              <a:ext cx="143255" cy="26365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32803" y="2460370"/>
              <a:ext cx="390905" cy="26365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693408" y="2460370"/>
              <a:ext cx="134111" cy="26365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27557" y="2693542"/>
              <a:ext cx="1121321" cy="26365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36724" y="2693542"/>
              <a:ext cx="4640580" cy="263651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492861" y="3052902"/>
            <a:ext cx="6503034" cy="963930"/>
            <a:chOff x="492861" y="3052902"/>
            <a:chExt cx="6503034" cy="963930"/>
          </a:xfrm>
        </p:grpSpPr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92861" y="3052902"/>
              <a:ext cx="6502781" cy="26395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92861" y="3286633"/>
              <a:ext cx="6285484" cy="26365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92861" y="3519805"/>
              <a:ext cx="6485509" cy="26365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92861" y="3752977"/>
              <a:ext cx="653415" cy="26365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15593" y="3752977"/>
              <a:ext cx="134112" cy="26365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82649" y="3752977"/>
              <a:ext cx="561809" cy="263651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480161" y="4090796"/>
            <a:ext cx="101600" cy="8813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>
                <a:latin typeface="Arial MT"/>
                <a:cs typeface="Arial MT"/>
              </a:rPr>
              <a:t>•</a:t>
            </a:r>
            <a:endParaRPr sz="17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700">
                <a:latin typeface="Arial MT"/>
                <a:cs typeface="Arial MT"/>
              </a:rPr>
              <a:t>•</a:t>
            </a:r>
            <a:endParaRPr sz="1700">
              <a:latin typeface="Arial MT"/>
              <a:cs typeface="Arial MT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727557" y="4111116"/>
            <a:ext cx="6395720" cy="497205"/>
            <a:chOff x="727557" y="4111116"/>
            <a:chExt cx="6395720" cy="497205"/>
          </a:xfrm>
        </p:grpSpPr>
        <p:pic>
          <p:nvPicPr>
            <p:cNvPr id="26" name="object 2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27557" y="4111116"/>
              <a:ext cx="1109472" cy="26365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726056" y="4111116"/>
              <a:ext cx="683971" cy="26365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296032" y="4111116"/>
              <a:ext cx="1959101" cy="26365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207509" y="4111116"/>
              <a:ext cx="2915539" cy="26365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27557" y="4344365"/>
              <a:ext cx="782675" cy="26395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447164" y="4344365"/>
              <a:ext cx="3629025" cy="263956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972558" y="4344365"/>
              <a:ext cx="134112" cy="263956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039614" y="4344365"/>
              <a:ext cx="504825" cy="263956"/>
            </a:xfrm>
            <a:prstGeom prst="rect">
              <a:avLst/>
            </a:prstGeom>
          </p:spPr>
        </p:pic>
      </p:grpSp>
      <p:grpSp>
        <p:nvGrpSpPr>
          <p:cNvPr id="34" name="object 34"/>
          <p:cNvGrpSpPr/>
          <p:nvPr/>
        </p:nvGrpSpPr>
        <p:grpSpPr>
          <a:xfrm>
            <a:off x="727557" y="4707382"/>
            <a:ext cx="6334760" cy="497205"/>
            <a:chOff x="727557" y="4707382"/>
            <a:chExt cx="6334760" cy="497205"/>
          </a:xfrm>
        </p:grpSpPr>
        <p:pic>
          <p:nvPicPr>
            <p:cNvPr id="35" name="object 3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27557" y="4707382"/>
              <a:ext cx="1096695" cy="263651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724532" y="4707382"/>
              <a:ext cx="905687" cy="263651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517012" y="4707382"/>
              <a:ext cx="1041044" cy="263651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463416" y="4707382"/>
              <a:ext cx="134112" cy="263651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530472" y="4707382"/>
              <a:ext cx="3531361" cy="263651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27557" y="4940554"/>
              <a:ext cx="3342132" cy="263651"/>
            </a:xfrm>
            <a:prstGeom prst="rect">
              <a:avLst/>
            </a:prstGeom>
          </p:spPr>
        </p:pic>
      </p:grpSp>
      <p:pic>
        <p:nvPicPr>
          <p:cNvPr id="41" name="object 41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492861" y="5300217"/>
            <a:ext cx="1844675" cy="263652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492861" y="5661355"/>
            <a:ext cx="2886964" cy="263652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1582166" y="720851"/>
            <a:ext cx="2777363" cy="432815"/>
          </a:xfrm>
          <a:prstGeom prst="rect">
            <a:avLst/>
          </a:prstGeom>
        </p:spPr>
      </p:pic>
      <p:grpSp>
        <p:nvGrpSpPr>
          <p:cNvPr id="44" name="object 44"/>
          <p:cNvGrpSpPr/>
          <p:nvPr/>
        </p:nvGrpSpPr>
        <p:grpSpPr>
          <a:xfrm>
            <a:off x="7194804" y="1601724"/>
            <a:ext cx="4785360" cy="3385185"/>
            <a:chOff x="7194804" y="1601724"/>
            <a:chExt cx="4785360" cy="3385185"/>
          </a:xfrm>
        </p:grpSpPr>
        <p:pic>
          <p:nvPicPr>
            <p:cNvPr id="45" name="object 45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986395" y="4800600"/>
              <a:ext cx="809751" cy="185927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8715121" y="4800600"/>
              <a:ext cx="94488" cy="185927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8762365" y="4800600"/>
              <a:ext cx="462915" cy="185927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9132697" y="4800600"/>
              <a:ext cx="2294128" cy="185927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7194804" y="1601724"/>
              <a:ext cx="4785359" cy="31821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1779" y="231542"/>
            <a:ext cx="397284" cy="45967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109776" y="2302510"/>
            <a:ext cx="9601835" cy="817244"/>
            <a:chOff x="1109776" y="2302510"/>
            <a:chExt cx="9601835" cy="817244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9776" y="2302510"/>
              <a:ext cx="9601708" cy="43281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9776" y="2686558"/>
              <a:ext cx="2002027" cy="432815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1109776" y="3557015"/>
            <a:ext cx="9817735" cy="817244"/>
            <a:chOff x="1109776" y="3557015"/>
            <a:chExt cx="9817735" cy="817244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09776" y="3557015"/>
              <a:ext cx="3019043" cy="43281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40175" y="3557015"/>
              <a:ext cx="2146680" cy="43281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21628" y="3557015"/>
              <a:ext cx="234696" cy="43281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38977" y="3557015"/>
              <a:ext cx="4522470" cy="43281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387584" y="3557015"/>
              <a:ext cx="219455" cy="43281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09776" y="3941063"/>
              <a:ext cx="640079" cy="43281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36446" y="3941063"/>
              <a:ext cx="219455" cy="43281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46174" y="3941063"/>
              <a:ext cx="1844421" cy="43281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06191" y="3941063"/>
              <a:ext cx="7620889" cy="43281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1452599"/>
            <a:ext cx="10285730" cy="2910205"/>
          </a:xfrm>
          <a:prstGeom prst="rect">
            <a:avLst/>
          </a:prstGeom>
        </p:spPr>
        <p:txBody>
          <a:bodyPr wrap="square" lIns="0" tIns="8636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680"/>
              </a:spcBef>
            </a:pPr>
            <a:r>
              <a:rPr dirty="0" sz="4800">
                <a:solidFill>
                  <a:srgbClr val="4471C4"/>
                </a:solidFill>
                <a:latin typeface="Calibri Light"/>
                <a:cs typeface="Calibri Light"/>
              </a:rPr>
              <a:t>«</a:t>
            </a:r>
            <a:r>
              <a:rPr dirty="0" sz="4800" spc="-75">
                <a:solidFill>
                  <a:srgbClr val="4471C4"/>
                </a:solidFill>
                <a:latin typeface="Calibri Light"/>
                <a:cs typeface="Calibri Light"/>
              </a:rPr>
              <a:t> </a:t>
            </a:r>
            <a:r>
              <a:rPr dirty="0" sz="4800" spc="-95">
                <a:solidFill>
                  <a:srgbClr val="4471C4"/>
                </a:solidFill>
                <a:latin typeface="Calibri Light"/>
                <a:cs typeface="Calibri Light"/>
              </a:rPr>
              <a:t>Trucs</a:t>
            </a:r>
            <a:r>
              <a:rPr dirty="0" sz="4800" spc="-85">
                <a:solidFill>
                  <a:srgbClr val="4471C4"/>
                </a:solidFill>
                <a:latin typeface="Calibri Light"/>
                <a:cs typeface="Calibri Light"/>
              </a:rPr>
              <a:t> </a:t>
            </a:r>
            <a:r>
              <a:rPr dirty="0" sz="4800" spc="-30">
                <a:solidFill>
                  <a:srgbClr val="4471C4"/>
                </a:solidFill>
                <a:latin typeface="Calibri Light"/>
                <a:cs typeface="Calibri Light"/>
              </a:rPr>
              <a:t>et</a:t>
            </a:r>
            <a:r>
              <a:rPr dirty="0" sz="4800" spc="-70">
                <a:solidFill>
                  <a:srgbClr val="4471C4"/>
                </a:solidFill>
                <a:latin typeface="Calibri Light"/>
                <a:cs typeface="Calibri Light"/>
              </a:rPr>
              <a:t> </a:t>
            </a:r>
            <a:r>
              <a:rPr dirty="0" sz="4800" spc="-40">
                <a:solidFill>
                  <a:srgbClr val="4471C4"/>
                </a:solidFill>
                <a:latin typeface="Calibri Light"/>
                <a:cs typeface="Calibri Light"/>
              </a:rPr>
              <a:t>astuces</a:t>
            </a:r>
            <a:r>
              <a:rPr dirty="0" sz="4800" spc="-85">
                <a:solidFill>
                  <a:srgbClr val="4471C4"/>
                </a:solidFill>
                <a:latin typeface="Calibri Light"/>
                <a:cs typeface="Calibri Light"/>
              </a:rPr>
              <a:t> </a:t>
            </a:r>
            <a:r>
              <a:rPr dirty="0" sz="4800">
                <a:solidFill>
                  <a:srgbClr val="4471C4"/>
                </a:solidFill>
                <a:latin typeface="Calibri Light"/>
                <a:cs typeface="Calibri Light"/>
              </a:rPr>
              <a:t>»</a:t>
            </a:r>
            <a:r>
              <a:rPr dirty="0" sz="4800" spc="-75">
                <a:solidFill>
                  <a:srgbClr val="4471C4"/>
                </a:solidFill>
                <a:latin typeface="Calibri Light"/>
                <a:cs typeface="Calibri Light"/>
              </a:rPr>
              <a:t> </a:t>
            </a:r>
            <a:r>
              <a:rPr dirty="0" sz="4800" spc="-30">
                <a:solidFill>
                  <a:srgbClr val="4471C4"/>
                </a:solidFill>
                <a:latin typeface="Calibri Light"/>
                <a:cs typeface="Calibri Light"/>
              </a:rPr>
              <a:t>pour</a:t>
            </a:r>
            <a:r>
              <a:rPr dirty="0" sz="4800" spc="-85">
                <a:solidFill>
                  <a:srgbClr val="4471C4"/>
                </a:solidFill>
                <a:latin typeface="Calibri Light"/>
                <a:cs typeface="Calibri Light"/>
              </a:rPr>
              <a:t> </a:t>
            </a:r>
            <a:r>
              <a:rPr dirty="0" sz="4800" spc="-50">
                <a:solidFill>
                  <a:srgbClr val="4471C4"/>
                </a:solidFill>
                <a:latin typeface="Calibri Light"/>
                <a:cs typeface="Calibri Light"/>
              </a:rPr>
              <a:t>transcrire</a:t>
            </a:r>
            <a:r>
              <a:rPr dirty="0" sz="4800" spc="-100">
                <a:solidFill>
                  <a:srgbClr val="4471C4"/>
                </a:solidFill>
                <a:latin typeface="Calibri Light"/>
                <a:cs typeface="Calibri Light"/>
              </a:rPr>
              <a:t> </a:t>
            </a:r>
            <a:r>
              <a:rPr dirty="0" sz="4800" spc="-20">
                <a:solidFill>
                  <a:srgbClr val="4471C4"/>
                </a:solidFill>
                <a:latin typeface="Calibri Light"/>
                <a:cs typeface="Calibri Light"/>
              </a:rPr>
              <a:t>un</a:t>
            </a:r>
            <a:r>
              <a:rPr dirty="0" sz="4800" spc="-90">
                <a:solidFill>
                  <a:srgbClr val="4471C4"/>
                </a:solidFill>
                <a:latin typeface="Calibri Light"/>
                <a:cs typeface="Calibri Light"/>
              </a:rPr>
              <a:t> </a:t>
            </a:r>
            <a:r>
              <a:rPr dirty="0" sz="4800" spc="-30">
                <a:solidFill>
                  <a:srgbClr val="4471C4"/>
                </a:solidFill>
                <a:latin typeface="Calibri Light"/>
                <a:cs typeface="Calibri Light"/>
              </a:rPr>
              <a:t>ABC</a:t>
            </a:r>
            <a:endParaRPr sz="4800">
              <a:latin typeface="Calibri Light"/>
              <a:cs typeface="Calibri Light"/>
            </a:endParaRPr>
          </a:p>
          <a:p>
            <a:pPr algn="ctr" marL="12700">
              <a:lnSpc>
                <a:spcPct val="100000"/>
              </a:lnSpc>
              <a:spcBef>
                <a:spcPts val="575"/>
              </a:spcBef>
            </a:pPr>
            <a:r>
              <a:rPr dirty="0" sz="4800" spc="-25">
                <a:solidFill>
                  <a:srgbClr val="4471C4"/>
                </a:solidFill>
                <a:latin typeface="Calibri Light"/>
                <a:cs typeface="Calibri Light"/>
              </a:rPr>
              <a:t>dans</a:t>
            </a:r>
            <a:r>
              <a:rPr dirty="0" sz="4800" spc="-110">
                <a:solidFill>
                  <a:srgbClr val="4471C4"/>
                </a:solidFill>
                <a:latin typeface="Calibri Light"/>
                <a:cs typeface="Calibri Light"/>
              </a:rPr>
              <a:t> </a:t>
            </a:r>
            <a:r>
              <a:rPr dirty="0" sz="4800" spc="-20">
                <a:solidFill>
                  <a:srgbClr val="4471C4"/>
                </a:solidFill>
                <a:latin typeface="Calibri Light"/>
                <a:cs typeface="Calibri Light"/>
              </a:rPr>
              <a:t>un</a:t>
            </a:r>
            <a:r>
              <a:rPr dirty="0" sz="4800" spc="-85">
                <a:solidFill>
                  <a:srgbClr val="4471C4"/>
                </a:solidFill>
                <a:latin typeface="Calibri Light"/>
                <a:cs typeface="Calibri Light"/>
              </a:rPr>
              <a:t> </a:t>
            </a:r>
            <a:r>
              <a:rPr dirty="0" sz="4800" spc="-20">
                <a:solidFill>
                  <a:srgbClr val="4471C4"/>
                </a:solidFill>
                <a:latin typeface="Calibri Light"/>
                <a:cs typeface="Calibri Light"/>
              </a:rPr>
              <a:t>plan</a:t>
            </a:r>
            <a:r>
              <a:rPr dirty="0" sz="4800" spc="-100">
                <a:solidFill>
                  <a:srgbClr val="4471C4"/>
                </a:solidFill>
                <a:latin typeface="Calibri Light"/>
                <a:cs typeface="Calibri Light"/>
              </a:rPr>
              <a:t> </a:t>
            </a:r>
            <a:r>
              <a:rPr dirty="0" sz="4800" spc="-35">
                <a:solidFill>
                  <a:srgbClr val="4471C4"/>
                </a:solidFill>
                <a:latin typeface="Calibri Light"/>
                <a:cs typeface="Calibri Light"/>
              </a:rPr>
              <a:t>local</a:t>
            </a:r>
            <a:r>
              <a:rPr dirty="0" sz="4800" spc="-90">
                <a:solidFill>
                  <a:srgbClr val="4471C4"/>
                </a:solidFill>
                <a:latin typeface="Calibri Light"/>
                <a:cs typeface="Calibri Light"/>
              </a:rPr>
              <a:t> </a:t>
            </a:r>
            <a:r>
              <a:rPr dirty="0" sz="4800" spc="-45">
                <a:solidFill>
                  <a:srgbClr val="4471C4"/>
                </a:solidFill>
                <a:latin typeface="Calibri Light"/>
                <a:cs typeface="Calibri Light"/>
              </a:rPr>
              <a:t>d’urbanisme</a:t>
            </a:r>
            <a:endParaRPr sz="4800">
              <a:latin typeface="Calibri Light"/>
              <a:cs typeface="Calibri Light"/>
            </a:endParaRPr>
          </a:p>
          <a:p>
            <a:pPr algn="ctr" marR="113664">
              <a:lnSpc>
                <a:spcPct val="100000"/>
              </a:lnSpc>
              <a:spcBef>
                <a:spcPts val="4275"/>
              </a:spcBef>
            </a:pPr>
            <a:r>
              <a:rPr dirty="0" sz="4800" spc="-45" i="1">
                <a:solidFill>
                  <a:srgbClr val="4471C4"/>
                </a:solidFill>
                <a:latin typeface="Calibri Light"/>
                <a:cs typeface="Calibri Light"/>
              </a:rPr>
              <a:t>Premiers</a:t>
            </a:r>
            <a:r>
              <a:rPr dirty="0" sz="4800" spc="-65" i="1">
                <a:solidFill>
                  <a:srgbClr val="4471C4"/>
                </a:solidFill>
                <a:latin typeface="Calibri Light"/>
                <a:cs typeface="Calibri Light"/>
              </a:rPr>
              <a:t> </a:t>
            </a:r>
            <a:r>
              <a:rPr dirty="0" sz="4800" spc="-45" i="1">
                <a:solidFill>
                  <a:srgbClr val="4471C4"/>
                </a:solidFill>
                <a:latin typeface="Calibri Light"/>
                <a:cs typeface="Calibri Light"/>
              </a:rPr>
              <a:t>retours</a:t>
            </a:r>
            <a:r>
              <a:rPr dirty="0" sz="4800" spc="-65" i="1">
                <a:solidFill>
                  <a:srgbClr val="4471C4"/>
                </a:solidFill>
                <a:latin typeface="Calibri Light"/>
                <a:cs typeface="Calibri Light"/>
              </a:rPr>
              <a:t> </a:t>
            </a:r>
            <a:r>
              <a:rPr dirty="0" sz="4800" spc="-70" i="1">
                <a:solidFill>
                  <a:srgbClr val="4471C4"/>
                </a:solidFill>
                <a:latin typeface="Calibri Light"/>
                <a:cs typeface="Calibri Light"/>
              </a:rPr>
              <a:t>d’expériences</a:t>
            </a:r>
            <a:endParaRPr sz="48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1319" y="5392054"/>
            <a:ext cx="2298182" cy="63481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27787" y="228345"/>
            <a:ext cx="4531360" cy="879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A6A6A6"/>
                </a:solidFill>
                <a:latin typeface="Calibri"/>
                <a:cs typeface="Calibri"/>
              </a:rPr>
              <a:t>Chaïma</a:t>
            </a:r>
            <a:r>
              <a:rPr dirty="0" sz="140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A6A6A6"/>
                </a:solidFill>
                <a:latin typeface="Calibri"/>
                <a:cs typeface="Calibri"/>
              </a:rPr>
              <a:t>TIZGHAT </a:t>
            </a:r>
            <a:r>
              <a:rPr dirty="0" sz="1400" spc="-5">
                <a:solidFill>
                  <a:srgbClr val="A6A6A6"/>
                </a:solidFill>
                <a:latin typeface="Calibri"/>
                <a:cs typeface="Calibri"/>
              </a:rPr>
              <a:t>Master </a:t>
            </a:r>
            <a:r>
              <a:rPr dirty="0" sz="1400">
                <a:solidFill>
                  <a:srgbClr val="A6A6A6"/>
                </a:solidFill>
                <a:latin typeface="Calibri"/>
                <a:cs typeface="Calibri"/>
              </a:rPr>
              <a:t>2 </a:t>
            </a:r>
            <a:r>
              <a:rPr dirty="0" sz="1400" spc="-5">
                <a:solidFill>
                  <a:srgbClr val="A6A6A6"/>
                </a:solidFill>
                <a:latin typeface="Calibri"/>
                <a:cs typeface="Calibri"/>
              </a:rPr>
              <a:t>Stratégies </a:t>
            </a:r>
            <a:r>
              <a:rPr dirty="0" sz="1400" spc="-20">
                <a:solidFill>
                  <a:srgbClr val="A6A6A6"/>
                </a:solidFill>
                <a:latin typeface="Calibri"/>
                <a:cs typeface="Calibri"/>
              </a:rPr>
              <a:t>d’Aménagement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1400" spc="-10">
                <a:solidFill>
                  <a:srgbClr val="A6A6A6"/>
                </a:solidFill>
                <a:latin typeface="Calibri"/>
                <a:cs typeface="Calibri"/>
              </a:rPr>
              <a:t>Werner</a:t>
            </a:r>
            <a:r>
              <a:rPr dirty="0" sz="1400" spc="-5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A6A6A6"/>
                </a:solidFill>
                <a:latin typeface="Calibri"/>
                <a:cs typeface="Calibri"/>
              </a:rPr>
              <a:t>ROTT-LACOUR</a:t>
            </a:r>
            <a:r>
              <a:rPr dirty="0" sz="140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A6A6A6"/>
                </a:solidFill>
                <a:latin typeface="Calibri"/>
                <a:cs typeface="Calibri"/>
              </a:rPr>
              <a:t>Master </a:t>
            </a:r>
            <a:r>
              <a:rPr dirty="0" sz="1400">
                <a:solidFill>
                  <a:srgbClr val="A6A6A6"/>
                </a:solidFill>
                <a:latin typeface="Calibri"/>
                <a:cs typeface="Calibri"/>
              </a:rPr>
              <a:t>2 </a:t>
            </a:r>
            <a:r>
              <a:rPr dirty="0" sz="1400" spc="-5">
                <a:solidFill>
                  <a:srgbClr val="A6A6A6"/>
                </a:solidFill>
                <a:latin typeface="Calibri"/>
                <a:cs typeface="Calibri"/>
              </a:rPr>
              <a:t>Stratégies de</a:t>
            </a:r>
            <a:r>
              <a:rPr dirty="0" sz="140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A6A6A6"/>
                </a:solidFill>
                <a:latin typeface="Calibri"/>
                <a:cs typeface="Calibri"/>
              </a:rPr>
              <a:t>développement </a:t>
            </a:r>
            <a:r>
              <a:rPr dirty="0" sz="1400" spc="-305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A6A6A6"/>
                </a:solidFill>
                <a:latin typeface="Calibri"/>
                <a:cs typeface="Calibri"/>
              </a:rPr>
              <a:t>durable</a:t>
            </a:r>
            <a:r>
              <a:rPr dirty="0" sz="140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A6A6A6"/>
                </a:solidFill>
                <a:latin typeface="Calibri"/>
                <a:cs typeface="Calibri"/>
              </a:rPr>
              <a:t>et</a:t>
            </a:r>
            <a:r>
              <a:rPr dirty="0" sz="1400" spc="15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A6A6A6"/>
                </a:solidFill>
                <a:latin typeface="Calibri"/>
                <a:cs typeface="Calibri"/>
              </a:rPr>
              <a:t>Péri-urbanisation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400" spc="-10">
                <a:solidFill>
                  <a:srgbClr val="A6A6A6"/>
                </a:solidFill>
                <a:latin typeface="Calibri"/>
                <a:cs typeface="Calibri"/>
              </a:rPr>
              <a:t>Co-encadrement</a:t>
            </a:r>
            <a:r>
              <a:rPr dirty="0" sz="1400" spc="15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A6A6A6"/>
                </a:solidFill>
                <a:latin typeface="Calibri"/>
                <a:cs typeface="Calibri"/>
              </a:rPr>
              <a:t>INRAE</a:t>
            </a:r>
            <a:r>
              <a:rPr dirty="0" sz="1400" spc="-15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A6A6A6"/>
                </a:solidFill>
                <a:latin typeface="Calibri"/>
                <a:cs typeface="Calibri"/>
              </a:rPr>
              <a:t>:</a:t>
            </a:r>
            <a:r>
              <a:rPr dirty="0" sz="1400" spc="30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A6A6A6"/>
                </a:solidFill>
                <a:latin typeface="Calibri"/>
                <a:cs typeface="Calibri"/>
              </a:rPr>
              <a:t>S.</a:t>
            </a:r>
            <a:r>
              <a:rPr dirty="0" sz="1400" spc="-1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A6A6A6"/>
                </a:solidFill>
                <a:latin typeface="Calibri"/>
                <a:cs typeface="Calibri"/>
              </a:rPr>
              <a:t>Vanpeene</a:t>
            </a:r>
            <a:r>
              <a:rPr dirty="0" sz="1400" spc="25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A6A6A6"/>
                </a:solidFill>
                <a:latin typeface="Calibri"/>
                <a:cs typeface="Calibri"/>
              </a:rPr>
              <a:t>;</a:t>
            </a:r>
            <a:r>
              <a:rPr dirty="0" sz="1400" spc="-1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A6A6A6"/>
                </a:solidFill>
                <a:latin typeface="Calibri"/>
                <a:cs typeface="Calibri"/>
              </a:rPr>
              <a:t>G.</a:t>
            </a:r>
            <a:r>
              <a:rPr dirty="0" sz="1400" spc="-10">
                <a:solidFill>
                  <a:srgbClr val="A6A6A6"/>
                </a:solidFill>
                <a:latin typeface="Calibri"/>
                <a:cs typeface="Calibri"/>
              </a:rPr>
              <a:t> Papet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48428" y="5227320"/>
            <a:ext cx="2046731" cy="106375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17610" y="5029774"/>
            <a:ext cx="3107034" cy="139331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5885" rIns="0" bIns="0" rtlCol="0" vert="horz">
            <a:spAutoFit/>
          </a:bodyPr>
          <a:lstStyle/>
          <a:p>
            <a:pPr marL="927100" marR="5080" indent="517525">
              <a:lnSpc>
                <a:spcPts val="5180"/>
              </a:lnSpc>
              <a:spcBef>
                <a:spcPts val="755"/>
              </a:spcBef>
            </a:pPr>
            <a:r>
              <a:rPr dirty="0" spc="-60"/>
              <a:t>Veiller </a:t>
            </a:r>
            <a:r>
              <a:rPr dirty="0"/>
              <a:t>à </a:t>
            </a:r>
            <a:r>
              <a:rPr dirty="0" spc="-60"/>
              <a:t>l’articulation </a:t>
            </a:r>
            <a:r>
              <a:rPr dirty="0" spc="-25"/>
              <a:t>des </a:t>
            </a:r>
            <a:r>
              <a:rPr dirty="0" spc="-50"/>
              <a:t>calendriers </a:t>
            </a:r>
            <a:r>
              <a:rPr dirty="0" spc="-45"/>
              <a:t> d’élaboration</a:t>
            </a:r>
            <a:r>
              <a:rPr dirty="0" spc="-105"/>
              <a:t> </a:t>
            </a:r>
            <a:r>
              <a:rPr dirty="0"/>
              <a:t>/</a:t>
            </a:r>
            <a:r>
              <a:rPr dirty="0" spc="-60"/>
              <a:t> </a:t>
            </a:r>
            <a:r>
              <a:rPr dirty="0" spc="-40"/>
              <a:t>révision</a:t>
            </a:r>
            <a:r>
              <a:rPr dirty="0" spc="-105"/>
              <a:t> </a:t>
            </a:r>
            <a:r>
              <a:rPr dirty="0" spc="-45"/>
              <a:t>PLU(i)</a:t>
            </a:r>
            <a:r>
              <a:rPr dirty="0" spc="-95"/>
              <a:t> </a:t>
            </a:r>
            <a:r>
              <a:rPr dirty="0" spc="-30"/>
              <a:t>et</a:t>
            </a:r>
            <a:r>
              <a:rPr dirty="0" spc="-70"/>
              <a:t> </a:t>
            </a:r>
            <a:r>
              <a:rPr dirty="0" spc="-20"/>
              <a:t>de</a:t>
            </a:r>
            <a:r>
              <a:rPr dirty="0" spc="-95"/>
              <a:t> </a:t>
            </a:r>
            <a:r>
              <a:rPr dirty="0" spc="-155"/>
              <a:t>l’ABC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876152" y="2040635"/>
            <a:ext cx="9993630" cy="4577715"/>
            <a:chOff x="1876152" y="2040635"/>
            <a:chExt cx="9993630" cy="45777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34450" y="4827656"/>
              <a:ext cx="3635164" cy="179006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76152" y="2040635"/>
              <a:ext cx="6345827" cy="315315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09499" y="1608835"/>
            <a:ext cx="4547870" cy="970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Calibri"/>
                <a:cs typeface="Calibri"/>
              </a:rPr>
              <a:t>Deux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processus </a:t>
            </a:r>
            <a:r>
              <a:rPr dirty="0" sz="2400" spc="-5">
                <a:latin typeface="Calibri"/>
                <a:cs typeface="Calibri"/>
              </a:rPr>
              <a:t>longs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: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environ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3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ans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spc="-5" b="1">
                <a:latin typeface="Calibri"/>
                <a:cs typeface="Calibri"/>
              </a:rPr>
              <a:t>Processus</a:t>
            </a:r>
            <a:r>
              <a:rPr dirty="0" sz="1800" spc="-6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révision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spc="-20" b="1">
                <a:latin typeface="Calibri"/>
                <a:cs typeface="Calibri"/>
              </a:rPr>
              <a:t>PLU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99389" y="3588765"/>
            <a:ext cx="3514725" cy="2025014"/>
            <a:chOff x="199389" y="3588765"/>
            <a:chExt cx="3514725" cy="2025014"/>
          </a:xfrm>
        </p:grpSpPr>
        <p:sp>
          <p:nvSpPr>
            <p:cNvPr id="8" name="object 8"/>
            <p:cNvSpPr/>
            <p:nvPr/>
          </p:nvSpPr>
          <p:spPr>
            <a:xfrm>
              <a:off x="609599" y="3665219"/>
              <a:ext cx="2668270" cy="1948814"/>
            </a:xfrm>
            <a:custGeom>
              <a:avLst/>
              <a:gdLst/>
              <a:ahLst/>
              <a:cxnLst/>
              <a:rect l="l" t="t" r="r" b="b"/>
              <a:pathLst>
                <a:path w="2668270" h="1948814">
                  <a:moveTo>
                    <a:pt x="157602" y="78612"/>
                  </a:moveTo>
                  <a:lnTo>
                    <a:pt x="123576" y="125474"/>
                  </a:lnTo>
                  <a:lnTo>
                    <a:pt x="2634107" y="1948230"/>
                  </a:lnTo>
                  <a:lnTo>
                    <a:pt x="2668142" y="1901316"/>
                  </a:lnTo>
                  <a:lnTo>
                    <a:pt x="157602" y="78612"/>
                  </a:lnTo>
                  <a:close/>
                </a:path>
                <a:path w="2668270" h="1948814">
                  <a:moveTo>
                    <a:pt x="0" y="0"/>
                  </a:moveTo>
                  <a:lnTo>
                    <a:pt x="89547" y="172338"/>
                  </a:lnTo>
                  <a:lnTo>
                    <a:pt x="123576" y="125474"/>
                  </a:lnTo>
                  <a:lnTo>
                    <a:pt x="100139" y="108457"/>
                  </a:lnTo>
                  <a:lnTo>
                    <a:pt x="134162" y="61594"/>
                  </a:lnTo>
                  <a:lnTo>
                    <a:pt x="169959" y="61594"/>
                  </a:lnTo>
                  <a:lnTo>
                    <a:pt x="191630" y="31749"/>
                  </a:lnTo>
                  <a:lnTo>
                    <a:pt x="0" y="0"/>
                  </a:lnTo>
                  <a:close/>
                </a:path>
                <a:path w="2668270" h="1948814">
                  <a:moveTo>
                    <a:pt x="134162" y="61594"/>
                  </a:moveTo>
                  <a:lnTo>
                    <a:pt x="100139" y="108457"/>
                  </a:lnTo>
                  <a:lnTo>
                    <a:pt x="123576" y="125474"/>
                  </a:lnTo>
                  <a:lnTo>
                    <a:pt x="157602" y="78612"/>
                  </a:lnTo>
                  <a:lnTo>
                    <a:pt x="134162" y="61594"/>
                  </a:lnTo>
                  <a:close/>
                </a:path>
                <a:path w="2668270" h="1948814">
                  <a:moveTo>
                    <a:pt x="169959" y="61594"/>
                  </a:moveTo>
                  <a:lnTo>
                    <a:pt x="134162" y="61594"/>
                  </a:lnTo>
                  <a:lnTo>
                    <a:pt x="157602" y="78612"/>
                  </a:lnTo>
                  <a:lnTo>
                    <a:pt x="169959" y="61594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28599" y="3617975"/>
              <a:ext cx="1578610" cy="0"/>
            </a:xfrm>
            <a:custGeom>
              <a:avLst/>
              <a:gdLst/>
              <a:ahLst/>
              <a:cxnLst/>
              <a:rect l="l" t="t" r="r" b="b"/>
              <a:pathLst>
                <a:path w="1578610" h="0">
                  <a:moveTo>
                    <a:pt x="0" y="0"/>
                  </a:moveTo>
                  <a:lnTo>
                    <a:pt x="1578483" y="0"/>
                  </a:lnTo>
                </a:path>
              </a:pathLst>
            </a:custGeom>
            <a:ln w="57912">
              <a:solidFill>
                <a:srgbClr val="C00000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456688" y="3710939"/>
              <a:ext cx="1257300" cy="1894839"/>
            </a:xfrm>
            <a:custGeom>
              <a:avLst/>
              <a:gdLst/>
              <a:ahLst/>
              <a:cxnLst/>
              <a:rect l="l" t="t" r="r" b="b"/>
              <a:pathLst>
                <a:path w="1257300" h="1894839">
                  <a:moveTo>
                    <a:pt x="119527" y="129370"/>
                  </a:moveTo>
                  <a:lnTo>
                    <a:pt x="71147" y="161130"/>
                  </a:lnTo>
                  <a:lnTo>
                    <a:pt x="1208913" y="1894344"/>
                  </a:lnTo>
                  <a:lnTo>
                    <a:pt x="1257300" y="1862582"/>
                  </a:lnTo>
                  <a:lnTo>
                    <a:pt x="119527" y="129370"/>
                  </a:lnTo>
                  <a:close/>
                </a:path>
                <a:path w="1257300" h="1894839">
                  <a:moveTo>
                    <a:pt x="0" y="0"/>
                  </a:moveTo>
                  <a:lnTo>
                    <a:pt x="22732" y="192912"/>
                  </a:lnTo>
                  <a:lnTo>
                    <a:pt x="71147" y="161130"/>
                  </a:lnTo>
                  <a:lnTo>
                    <a:pt x="55244" y="136906"/>
                  </a:lnTo>
                  <a:lnTo>
                    <a:pt x="103631" y="105156"/>
                  </a:lnTo>
                  <a:lnTo>
                    <a:pt x="156413" y="105156"/>
                  </a:lnTo>
                  <a:lnTo>
                    <a:pt x="168020" y="97536"/>
                  </a:lnTo>
                  <a:lnTo>
                    <a:pt x="0" y="0"/>
                  </a:lnTo>
                  <a:close/>
                </a:path>
                <a:path w="1257300" h="1894839">
                  <a:moveTo>
                    <a:pt x="103631" y="105156"/>
                  </a:moveTo>
                  <a:lnTo>
                    <a:pt x="55244" y="136906"/>
                  </a:lnTo>
                  <a:lnTo>
                    <a:pt x="71147" y="161130"/>
                  </a:lnTo>
                  <a:lnTo>
                    <a:pt x="119527" y="129370"/>
                  </a:lnTo>
                  <a:lnTo>
                    <a:pt x="103631" y="105156"/>
                  </a:lnTo>
                  <a:close/>
                </a:path>
                <a:path w="1257300" h="1894839">
                  <a:moveTo>
                    <a:pt x="156413" y="105156"/>
                  </a:moveTo>
                  <a:lnTo>
                    <a:pt x="103631" y="105156"/>
                  </a:lnTo>
                  <a:lnTo>
                    <a:pt x="119527" y="129370"/>
                  </a:lnTo>
                  <a:lnTo>
                    <a:pt x="156413" y="105156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2835020" y="4591939"/>
            <a:ext cx="30797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b="1">
                <a:solidFill>
                  <a:srgbClr val="C00000"/>
                </a:solidFill>
                <a:latin typeface="Calibri"/>
                <a:cs typeface="Calibri"/>
              </a:rPr>
              <a:t>?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515867" y="2019300"/>
            <a:ext cx="4601210" cy="3249295"/>
          </a:xfrm>
          <a:custGeom>
            <a:avLst/>
            <a:gdLst/>
            <a:ahLst/>
            <a:cxnLst/>
            <a:rect l="l" t="t" r="r" b="b"/>
            <a:pathLst>
              <a:path w="4601209" h="3249295">
                <a:moveTo>
                  <a:pt x="0" y="1624583"/>
                </a:moveTo>
                <a:lnTo>
                  <a:pt x="685" y="1584523"/>
                </a:lnTo>
                <a:lnTo>
                  <a:pt x="2732" y="1544701"/>
                </a:lnTo>
                <a:lnTo>
                  <a:pt x="6124" y="1505129"/>
                </a:lnTo>
                <a:lnTo>
                  <a:pt x="10845" y="1465817"/>
                </a:lnTo>
                <a:lnTo>
                  <a:pt x="16880" y="1426776"/>
                </a:lnTo>
                <a:lnTo>
                  <a:pt x="24212" y="1388018"/>
                </a:lnTo>
                <a:lnTo>
                  <a:pt x="32827" y="1349555"/>
                </a:lnTo>
                <a:lnTo>
                  <a:pt x="42709" y="1311396"/>
                </a:lnTo>
                <a:lnTo>
                  <a:pt x="53841" y="1273553"/>
                </a:lnTo>
                <a:lnTo>
                  <a:pt x="66208" y="1236037"/>
                </a:lnTo>
                <a:lnTo>
                  <a:pt x="79794" y="1198860"/>
                </a:lnTo>
                <a:lnTo>
                  <a:pt x="94583" y="1162032"/>
                </a:lnTo>
                <a:lnTo>
                  <a:pt x="110561" y="1125564"/>
                </a:lnTo>
                <a:lnTo>
                  <a:pt x="127710" y="1089469"/>
                </a:lnTo>
                <a:lnTo>
                  <a:pt x="146015" y="1053756"/>
                </a:lnTo>
                <a:lnTo>
                  <a:pt x="165461" y="1018437"/>
                </a:lnTo>
                <a:lnTo>
                  <a:pt x="186031" y="983523"/>
                </a:lnTo>
                <a:lnTo>
                  <a:pt x="207711" y="949025"/>
                </a:lnTo>
                <a:lnTo>
                  <a:pt x="230483" y="914955"/>
                </a:lnTo>
                <a:lnTo>
                  <a:pt x="254333" y="881323"/>
                </a:lnTo>
                <a:lnTo>
                  <a:pt x="279245" y="848140"/>
                </a:lnTo>
                <a:lnTo>
                  <a:pt x="305202" y="815418"/>
                </a:lnTo>
                <a:lnTo>
                  <a:pt x="332190" y="783168"/>
                </a:lnTo>
                <a:lnTo>
                  <a:pt x="360192" y="751401"/>
                </a:lnTo>
                <a:lnTo>
                  <a:pt x="389193" y="720127"/>
                </a:lnTo>
                <a:lnTo>
                  <a:pt x="419177" y="689359"/>
                </a:lnTo>
                <a:lnTo>
                  <a:pt x="450128" y="659107"/>
                </a:lnTo>
                <a:lnTo>
                  <a:pt x="482031" y="629383"/>
                </a:lnTo>
                <a:lnTo>
                  <a:pt x="514869" y="600197"/>
                </a:lnTo>
                <a:lnTo>
                  <a:pt x="548627" y="571560"/>
                </a:lnTo>
                <a:lnTo>
                  <a:pt x="583290" y="543484"/>
                </a:lnTo>
                <a:lnTo>
                  <a:pt x="618840" y="515980"/>
                </a:lnTo>
                <a:lnTo>
                  <a:pt x="655264" y="489059"/>
                </a:lnTo>
                <a:lnTo>
                  <a:pt x="692544" y="462732"/>
                </a:lnTo>
                <a:lnTo>
                  <a:pt x="730666" y="437011"/>
                </a:lnTo>
                <a:lnTo>
                  <a:pt x="769613" y="411905"/>
                </a:lnTo>
                <a:lnTo>
                  <a:pt x="809370" y="387427"/>
                </a:lnTo>
                <a:lnTo>
                  <a:pt x="849921" y="363588"/>
                </a:lnTo>
                <a:lnTo>
                  <a:pt x="891250" y="340398"/>
                </a:lnTo>
                <a:lnTo>
                  <a:pt x="933341" y="317869"/>
                </a:lnTo>
                <a:lnTo>
                  <a:pt x="976180" y="296012"/>
                </a:lnTo>
                <a:lnTo>
                  <a:pt x="1019749" y="274838"/>
                </a:lnTo>
                <a:lnTo>
                  <a:pt x="1064033" y="254358"/>
                </a:lnTo>
                <a:lnTo>
                  <a:pt x="1109017" y="234584"/>
                </a:lnTo>
                <a:lnTo>
                  <a:pt x="1154685" y="215526"/>
                </a:lnTo>
                <a:lnTo>
                  <a:pt x="1201020" y="197195"/>
                </a:lnTo>
                <a:lnTo>
                  <a:pt x="1248008" y="179603"/>
                </a:lnTo>
                <a:lnTo>
                  <a:pt x="1295632" y="162761"/>
                </a:lnTo>
                <a:lnTo>
                  <a:pt x="1343877" y="146679"/>
                </a:lnTo>
                <a:lnTo>
                  <a:pt x="1392727" y="131370"/>
                </a:lnTo>
                <a:lnTo>
                  <a:pt x="1442166" y="116843"/>
                </a:lnTo>
                <a:lnTo>
                  <a:pt x="1492179" y="103111"/>
                </a:lnTo>
                <a:lnTo>
                  <a:pt x="1542749" y="90185"/>
                </a:lnTo>
                <a:lnTo>
                  <a:pt x="1593862" y="78074"/>
                </a:lnTo>
                <a:lnTo>
                  <a:pt x="1645500" y="66792"/>
                </a:lnTo>
                <a:lnTo>
                  <a:pt x="1697649" y="56348"/>
                </a:lnTo>
                <a:lnTo>
                  <a:pt x="1750293" y="46754"/>
                </a:lnTo>
                <a:lnTo>
                  <a:pt x="1803416" y="38020"/>
                </a:lnTo>
                <a:lnTo>
                  <a:pt x="1857002" y="30159"/>
                </a:lnTo>
                <a:lnTo>
                  <a:pt x="1911036" y="23181"/>
                </a:lnTo>
                <a:lnTo>
                  <a:pt x="1965501" y="17098"/>
                </a:lnTo>
                <a:lnTo>
                  <a:pt x="2020382" y="11920"/>
                </a:lnTo>
                <a:lnTo>
                  <a:pt x="2075664" y="7658"/>
                </a:lnTo>
                <a:lnTo>
                  <a:pt x="2131330" y="4324"/>
                </a:lnTo>
                <a:lnTo>
                  <a:pt x="2187365" y="1929"/>
                </a:lnTo>
                <a:lnTo>
                  <a:pt x="2243752" y="484"/>
                </a:lnTo>
                <a:lnTo>
                  <a:pt x="2300478" y="0"/>
                </a:lnTo>
                <a:lnTo>
                  <a:pt x="2357203" y="484"/>
                </a:lnTo>
                <a:lnTo>
                  <a:pt x="2413590" y="1929"/>
                </a:lnTo>
                <a:lnTo>
                  <a:pt x="2469625" y="4324"/>
                </a:lnTo>
                <a:lnTo>
                  <a:pt x="2525291" y="7658"/>
                </a:lnTo>
                <a:lnTo>
                  <a:pt x="2580573" y="11920"/>
                </a:lnTo>
                <a:lnTo>
                  <a:pt x="2635454" y="17098"/>
                </a:lnTo>
                <a:lnTo>
                  <a:pt x="2689919" y="23181"/>
                </a:lnTo>
                <a:lnTo>
                  <a:pt x="2743953" y="30159"/>
                </a:lnTo>
                <a:lnTo>
                  <a:pt x="2797539" y="38020"/>
                </a:lnTo>
                <a:lnTo>
                  <a:pt x="2850662" y="46754"/>
                </a:lnTo>
                <a:lnTo>
                  <a:pt x="2903306" y="56348"/>
                </a:lnTo>
                <a:lnTo>
                  <a:pt x="2955455" y="66792"/>
                </a:lnTo>
                <a:lnTo>
                  <a:pt x="3007093" y="78074"/>
                </a:lnTo>
                <a:lnTo>
                  <a:pt x="3058206" y="90185"/>
                </a:lnTo>
                <a:lnTo>
                  <a:pt x="3108776" y="103111"/>
                </a:lnTo>
                <a:lnTo>
                  <a:pt x="3158789" y="116843"/>
                </a:lnTo>
                <a:lnTo>
                  <a:pt x="3208228" y="131370"/>
                </a:lnTo>
                <a:lnTo>
                  <a:pt x="3257078" y="146679"/>
                </a:lnTo>
                <a:lnTo>
                  <a:pt x="3305323" y="162761"/>
                </a:lnTo>
                <a:lnTo>
                  <a:pt x="3352947" y="179603"/>
                </a:lnTo>
                <a:lnTo>
                  <a:pt x="3399935" y="197195"/>
                </a:lnTo>
                <a:lnTo>
                  <a:pt x="3446270" y="215526"/>
                </a:lnTo>
                <a:lnTo>
                  <a:pt x="3491938" y="234584"/>
                </a:lnTo>
                <a:lnTo>
                  <a:pt x="3536922" y="254358"/>
                </a:lnTo>
                <a:lnTo>
                  <a:pt x="3581206" y="274838"/>
                </a:lnTo>
                <a:lnTo>
                  <a:pt x="3624775" y="296012"/>
                </a:lnTo>
                <a:lnTo>
                  <a:pt x="3667614" y="317869"/>
                </a:lnTo>
                <a:lnTo>
                  <a:pt x="3709705" y="340398"/>
                </a:lnTo>
                <a:lnTo>
                  <a:pt x="3751034" y="363588"/>
                </a:lnTo>
                <a:lnTo>
                  <a:pt x="3791585" y="387427"/>
                </a:lnTo>
                <a:lnTo>
                  <a:pt x="3831342" y="411905"/>
                </a:lnTo>
                <a:lnTo>
                  <a:pt x="3870289" y="437011"/>
                </a:lnTo>
                <a:lnTo>
                  <a:pt x="3908411" y="462732"/>
                </a:lnTo>
                <a:lnTo>
                  <a:pt x="3945691" y="489059"/>
                </a:lnTo>
                <a:lnTo>
                  <a:pt x="3982115" y="515980"/>
                </a:lnTo>
                <a:lnTo>
                  <a:pt x="4017665" y="543484"/>
                </a:lnTo>
                <a:lnTo>
                  <a:pt x="4052328" y="571560"/>
                </a:lnTo>
                <a:lnTo>
                  <a:pt x="4086086" y="600197"/>
                </a:lnTo>
                <a:lnTo>
                  <a:pt x="4118924" y="629383"/>
                </a:lnTo>
                <a:lnTo>
                  <a:pt x="4150827" y="659107"/>
                </a:lnTo>
                <a:lnTo>
                  <a:pt x="4181778" y="689359"/>
                </a:lnTo>
                <a:lnTo>
                  <a:pt x="4211762" y="720127"/>
                </a:lnTo>
                <a:lnTo>
                  <a:pt x="4240763" y="751401"/>
                </a:lnTo>
                <a:lnTo>
                  <a:pt x="4268765" y="783168"/>
                </a:lnTo>
                <a:lnTo>
                  <a:pt x="4295753" y="815418"/>
                </a:lnTo>
                <a:lnTo>
                  <a:pt x="4321710" y="848140"/>
                </a:lnTo>
                <a:lnTo>
                  <a:pt x="4346622" y="881323"/>
                </a:lnTo>
                <a:lnTo>
                  <a:pt x="4370472" y="914955"/>
                </a:lnTo>
                <a:lnTo>
                  <a:pt x="4393244" y="949025"/>
                </a:lnTo>
                <a:lnTo>
                  <a:pt x="4414924" y="983523"/>
                </a:lnTo>
                <a:lnTo>
                  <a:pt x="4435494" y="1018437"/>
                </a:lnTo>
                <a:lnTo>
                  <a:pt x="4454940" y="1053756"/>
                </a:lnTo>
                <a:lnTo>
                  <a:pt x="4473245" y="1089469"/>
                </a:lnTo>
                <a:lnTo>
                  <a:pt x="4490394" y="1125564"/>
                </a:lnTo>
                <a:lnTo>
                  <a:pt x="4506372" y="1162032"/>
                </a:lnTo>
                <a:lnTo>
                  <a:pt x="4521161" y="1198860"/>
                </a:lnTo>
                <a:lnTo>
                  <a:pt x="4534747" y="1236037"/>
                </a:lnTo>
                <a:lnTo>
                  <a:pt x="4547114" y="1273553"/>
                </a:lnTo>
                <a:lnTo>
                  <a:pt x="4558246" y="1311396"/>
                </a:lnTo>
                <a:lnTo>
                  <a:pt x="4568128" y="1349555"/>
                </a:lnTo>
                <a:lnTo>
                  <a:pt x="4576743" y="1388018"/>
                </a:lnTo>
                <a:lnTo>
                  <a:pt x="4584075" y="1426776"/>
                </a:lnTo>
                <a:lnTo>
                  <a:pt x="4590110" y="1465817"/>
                </a:lnTo>
                <a:lnTo>
                  <a:pt x="4594831" y="1505129"/>
                </a:lnTo>
                <a:lnTo>
                  <a:pt x="4598223" y="1544701"/>
                </a:lnTo>
                <a:lnTo>
                  <a:pt x="4600270" y="1584523"/>
                </a:lnTo>
                <a:lnTo>
                  <a:pt x="4600956" y="1624583"/>
                </a:lnTo>
                <a:lnTo>
                  <a:pt x="4600270" y="1664644"/>
                </a:lnTo>
                <a:lnTo>
                  <a:pt x="4598223" y="1704466"/>
                </a:lnTo>
                <a:lnTo>
                  <a:pt x="4594831" y="1744038"/>
                </a:lnTo>
                <a:lnTo>
                  <a:pt x="4590110" y="1783350"/>
                </a:lnTo>
                <a:lnTo>
                  <a:pt x="4584075" y="1822391"/>
                </a:lnTo>
                <a:lnTo>
                  <a:pt x="4576743" y="1861149"/>
                </a:lnTo>
                <a:lnTo>
                  <a:pt x="4568128" y="1899612"/>
                </a:lnTo>
                <a:lnTo>
                  <a:pt x="4558246" y="1937771"/>
                </a:lnTo>
                <a:lnTo>
                  <a:pt x="4547114" y="1975614"/>
                </a:lnTo>
                <a:lnTo>
                  <a:pt x="4534747" y="2013130"/>
                </a:lnTo>
                <a:lnTo>
                  <a:pt x="4521161" y="2050307"/>
                </a:lnTo>
                <a:lnTo>
                  <a:pt x="4506372" y="2087135"/>
                </a:lnTo>
                <a:lnTo>
                  <a:pt x="4490394" y="2123603"/>
                </a:lnTo>
                <a:lnTo>
                  <a:pt x="4473245" y="2159698"/>
                </a:lnTo>
                <a:lnTo>
                  <a:pt x="4454940" y="2195411"/>
                </a:lnTo>
                <a:lnTo>
                  <a:pt x="4435494" y="2230730"/>
                </a:lnTo>
                <a:lnTo>
                  <a:pt x="4414924" y="2265644"/>
                </a:lnTo>
                <a:lnTo>
                  <a:pt x="4393244" y="2300142"/>
                </a:lnTo>
                <a:lnTo>
                  <a:pt x="4370472" y="2334212"/>
                </a:lnTo>
                <a:lnTo>
                  <a:pt x="4346622" y="2367844"/>
                </a:lnTo>
                <a:lnTo>
                  <a:pt x="4321710" y="2401027"/>
                </a:lnTo>
                <a:lnTo>
                  <a:pt x="4295753" y="2433749"/>
                </a:lnTo>
                <a:lnTo>
                  <a:pt x="4268765" y="2465999"/>
                </a:lnTo>
                <a:lnTo>
                  <a:pt x="4240763" y="2497766"/>
                </a:lnTo>
                <a:lnTo>
                  <a:pt x="4211762" y="2529040"/>
                </a:lnTo>
                <a:lnTo>
                  <a:pt x="4181778" y="2559808"/>
                </a:lnTo>
                <a:lnTo>
                  <a:pt x="4150827" y="2590060"/>
                </a:lnTo>
                <a:lnTo>
                  <a:pt x="4118924" y="2619784"/>
                </a:lnTo>
                <a:lnTo>
                  <a:pt x="4086086" y="2648970"/>
                </a:lnTo>
                <a:lnTo>
                  <a:pt x="4052328" y="2677607"/>
                </a:lnTo>
                <a:lnTo>
                  <a:pt x="4017665" y="2705683"/>
                </a:lnTo>
                <a:lnTo>
                  <a:pt x="3982115" y="2733187"/>
                </a:lnTo>
                <a:lnTo>
                  <a:pt x="3945691" y="2760108"/>
                </a:lnTo>
                <a:lnTo>
                  <a:pt x="3908411" y="2786435"/>
                </a:lnTo>
                <a:lnTo>
                  <a:pt x="3870289" y="2812156"/>
                </a:lnTo>
                <a:lnTo>
                  <a:pt x="3831342" y="2837262"/>
                </a:lnTo>
                <a:lnTo>
                  <a:pt x="3791585" y="2861740"/>
                </a:lnTo>
                <a:lnTo>
                  <a:pt x="3751034" y="2885579"/>
                </a:lnTo>
                <a:lnTo>
                  <a:pt x="3709705" y="2908769"/>
                </a:lnTo>
                <a:lnTo>
                  <a:pt x="3667614" y="2931298"/>
                </a:lnTo>
                <a:lnTo>
                  <a:pt x="3624775" y="2953155"/>
                </a:lnTo>
                <a:lnTo>
                  <a:pt x="3581206" y="2974329"/>
                </a:lnTo>
                <a:lnTo>
                  <a:pt x="3536922" y="2994809"/>
                </a:lnTo>
                <a:lnTo>
                  <a:pt x="3491938" y="3014583"/>
                </a:lnTo>
                <a:lnTo>
                  <a:pt x="3446270" y="3033641"/>
                </a:lnTo>
                <a:lnTo>
                  <a:pt x="3399935" y="3051972"/>
                </a:lnTo>
                <a:lnTo>
                  <a:pt x="3352947" y="3069564"/>
                </a:lnTo>
                <a:lnTo>
                  <a:pt x="3305323" y="3086406"/>
                </a:lnTo>
                <a:lnTo>
                  <a:pt x="3257078" y="3102488"/>
                </a:lnTo>
                <a:lnTo>
                  <a:pt x="3208228" y="3117797"/>
                </a:lnTo>
                <a:lnTo>
                  <a:pt x="3158789" y="3132324"/>
                </a:lnTo>
                <a:lnTo>
                  <a:pt x="3108776" y="3146056"/>
                </a:lnTo>
                <a:lnTo>
                  <a:pt x="3058206" y="3158982"/>
                </a:lnTo>
                <a:lnTo>
                  <a:pt x="3007093" y="3171093"/>
                </a:lnTo>
                <a:lnTo>
                  <a:pt x="2955455" y="3182375"/>
                </a:lnTo>
                <a:lnTo>
                  <a:pt x="2903306" y="3192819"/>
                </a:lnTo>
                <a:lnTo>
                  <a:pt x="2850662" y="3202413"/>
                </a:lnTo>
                <a:lnTo>
                  <a:pt x="2797539" y="3211147"/>
                </a:lnTo>
                <a:lnTo>
                  <a:pt x="2743953" y="3219008"/>
                </a:lnTo>
                <a:lnTo>
                  <a:pt x="2689919" y="3225986"/>
                </a:lnTo>
                <a:lnTo>
                  <a:pt x="2635454" y="3232069"/>
                </a:lnTo>
                <a:lnTo>
                  <a:pt x="2580573" y="3237247"/>
                </a:lnTo>
                <a:lnTo>
                  <a:pt x="2525291" y="3241509"/>
                </a:lnTo>
                <a:lnTo>
                  <a:pt x="2469625" y="3244843"/>
                </a:lnTo>
                <a:lnTo>
                  <a:pt x="2413590" y="3247238"/>
                </a:lnTo>
                <a:lnTo>
                  <a:pt x="2357203" y="3248683"/>
                </a:lnTo>
                <a:lnTo>
                  <a:pt x="2300478" y="3249168"/>
                </a:lnTo>
                <a:lnTo>
                  <a:pt x="2243752" y="3248683"/>
                </a:lnTo>
                <a:lnTo>
                  <a:pt x="2187365" y="3247238"/>
                </a:lnTo>
                <a:lnTo>
                  <a:pt x="2131330" y="3244843"/>
                </a:lnTo>
                <a:lnTo>
                  <a:pt x="2075664" y="3241509"/>
                </a:lnTo>
                <a:lnTo>
                  <a:pt x="2020382" y="3237247"/>
                </a:lnTo>
                <a:lnTo>
                  <a:pt x="1965501" y="3232069"/>
                </a:lnTo>
                <a:lnTo>
                  <a:pt x="1911036" y="3225986"/>
                </a:lnTo>
                <a:lnTo>
                  <a:pt x="1857002" y="3219008"/>
                </a:lnTo>
                <a:lnTo>
                  <a:pt x="1803416" y="3211147"/>
                </a:lnTo>
                <a:lnTo>
                  <a:pt x="1750293" y="3202413"/>
                </a:lnTo>
                <a:lnTo>
                  <a:pt x="1697649" y="3192819"/>
                </a:lnTo>
                <a:lnTo>
                  <a:pt x="1645500" y="3182375"/>
                </a:lnTo>
                <a:lnTo>
                  <a:pt x="1593862" y="3171093"/>
                </a:lnTo>
                <a:lnTo>
                  <a:pt x="1542749" y="3158982"/>
                </a:lnTo>
                <a:lnTo>
                  <a:pt x="1492179" y="3146056"/>
                </a:lnTo>
                <a:lnTo>
                  <a:pt x="1442166" y="3132324"/>
                </a:lnTo>
                <a:lnTo>
                  <a:pt x="1392727" y="3117797"/>
                </a:lnTo>
                <a:lnTo>
                  <a:pt x="1343877" y="3102488"/>
                </a:lnTo>
                <a:lnTo>
                  <a:pt x="1295632" y="3086406"/>
                </a:lnTo>
                <a:lnTo>
                  <a:pt x="1248008" y="3069564"/>
                </a:lnTo>
                <a:lnTo>
                  <a:pt x="1201020" y="3051972"/>
                </a:lnTo>
                <a:lnTo>
                  <a:pt x="1154685" y="3033641"/>
                </a:lnTo>
                <a:lnTo>
                  <a:pt x="1109017" y="3014583"/>
                </a:lnTo>
                <a:lnTo>
                  <a:pt x="1064033" y="2994809"/>
                </a:lnTo>
                <a:lnTo>
                  <a:pt x="1019749" y="2974329"/>
                </a:lnTo>
                <a:lnTo>
                  <a:pt x="976180" y="2953155"/>
                </a:lnTo>
                <a:lnTo>
                  <a:pt x="933341" y="2931298"/>
                </a:lnTo>
                <a:lnTo>
                  <a:pt x="891250" y="2908769"/>
                </a:lnTo>
                <a:lnTo>
                  <a:pt x="849921" y="2885579"/>
                </a:lnTo>
                <a:lnTo>
                  <a:pt x="809370" y="2861740"/>
                </a:lnTo>
                <a:lnTo>
                  <a:pt x="769613" y="2837262"/>
                </a:lnTo>
                <a:lnTo>
                  <a:pt x="730666" y="2812156"/>
                </a:lnTo>
                <a:lnTo>
                  <a:pt x="692544" y="2786435"/>
                </a:lnTo>
                <a:lnTo>
                  <a:pt x="655264" y="2760108"/>
                </a:lnTo>
                <a:lnTo>
                  <a:pt x="618840" y="2733187"/>
                </a:lnTo>
                <a:lnTo>
                  <a:pt x="583290" y="2705683"/>
                </a:lnTo>
                <a:lnTo>
                  <a:pt x="548627" y="2677607"/>
                </a:lnTo>
                <a:lnTo>
                  <a:pt x="514869" y="2648970"/>
                </a:lnTo>
                <a:lnTo>
                  <a:pt x="482031" y="2619784"/>
                </a:lnTo>
                <a:lnTo>
                  <a:pt x="450128" y="2590060"/>
                </a:lnTo>
                <a:lnTo>
                  <a:pt x="419177" y="2559808"/>
                </a:lnTo>
                <a:lnTo>
                  <a:pt x="389193" y="2529040"/>
                </a:lnTo>
                <a:lnTo>
                  <a:pt x="360192" y="2497766"/>
                </a:lnTo>
                <a:lnTo>
                  <a:pt x="332190" y="2465999"/>
                </a:lnTo>
                <a:lnTo>
                  <a:pt x="305202" y="2433749"/>
                </a:lnTo>
                <a:lnTo>
                  <a:pt x="279245" y="2401027"/>
                </a:lnTo>
                <a:lnTo>
                  <a:pt x="254333" y="2367844"/>
                </a:lnTo>
                <a:lnTo>
                  <a:pt x="230483" y="2334212"/>
                </a:lnTo>
                <a:lnTo>
                  <a:pt x="207711" y="2300142"/>
                </a:lnTo>
                <a:lnTo>
                  <a:pt x="186031" y="2265644"/>
                </a:lnTo>
                <a:lnTo>
                  <a:pt x="165461" y="2230730"/>
                </a:lnTo>
                <a:lnTo>
                  <a:pt x="146015" y="2195411"/>
                </a:lnTo>
                <a:lnTo>
                  <a:pt x="127710" y="2159698"/>
                </a:lnTo>
                <a:lnTo>
                  <a:pt x="110561" y="2123603"/>
                </a:lnTo>
                <a:lnTo>
                  <a:pt x="94583" y="2087135"/>
                </a:lnTo>
                <a:lnTo>
                  <a:pt x="79794" y="2050307"/>
                </a:lnTo>
                <a:lnTo>
                  <a:pt x="66208" y="2013130"/>
                </a:lnTo>
                <a:lnTo>
                  <a:pt x="53841" y="1975614"/>
                </a:lnTo>
                <a:lnTo>
                  <a:pt x="42709" y="1937771"/>
                </a:lnTo>
                <a:lnTo>
                  <a:pt x="32827" y="1899612"/>
                </a:lnTo>
                <a:lnTo>
                  <a:pt x="24212" y="1861149"/>
                </a:lnTo>
                <a:lnTo>
                  <a:pt x="16880" y="1822391"/>
                </a:lnTo>
                <a:lnTo>
                  <a:pt x="10845" y="1783350"/>
                </a:lnTo>
                <a:lnTo>
                  <a:pt x="6124" y="1744038"/>
                </a:lnTo>
                <a:lnTo>
                  <a:pt x="2732" y="1704466"/>
                </a:lnTo>
                <a:lnTo>
                  <a:pt x="685" y="1664644"/>
                </a:lnTo>
                <a:lnTo>
                  <a:pt x="0" y="1624583"/>
                </a:lnTo>
                <a:close/>
              </a:path>
            </a:pathLst>
          </a:custGeom>
          <a:ln w="57912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3875913" y="5108828"/>
            <a:ext cx="158051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FF0000"/>
                </a:solidFill>
                <a:latin typeface="Calibri"/>
                <a:cs typeface="Calibri"/>
              </a:rPr>
              <a:t>Plutôt</a:t>
            </a:r>
            <a:r>
              <a:rPr dirty="0" sz="2800" spc="-6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FF0000"/>
                </a:solidFill>
                <a:latin typeface="Calibri"/>
                <a:cs typeface="Calibri"/>
              </a:rPr>
              <a:t>non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363467" y="2018129"/>
            <a:ext cx="8219440" cy="4342130"/>
            <a:chOff x="3363467" y="2018129"/>
            <a:chExt cx="8219440" cy="4342130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93244" y="2018129"/>
              <a:ext cx="2489049" cy="157972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63467" y="5795772"/>
              <a:ext cx="1303020" cy="5638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5885" rIns="0" bIns="0" rtlCol="0" vert="horz">
            <a:spAutoFit/>
          </a:bodyPr>
          <a:lstStyle/>
          <a:p>
            <a:pPr marL="2692400" marR="5080" indent="-2379345">
              <a:lnSpc>
                <a:spcPts val="5180"/>
              </a:lnSpc>
              <a:spcBef>
                <a:spcPts val="755"/>
              </a:spcBef>
            </a:pPr>
            <a:r>
              <a:rPr dirty="0" spc="-50"/>
              <a:t>Avoir</a:t>
            </a:r>
            <a:r>
              <a:rPr dirty="0" spc="-105"/>
              <a:t> </a:t>
            </a:r>
            <a:r>
              <a:rPr dirty="0" spc="-25"/>
              <a:t>une</a:t>
            </a:r>
            <a:r>
              <a:rPr dirty="0" spc="-110"/>
              <a:t> </a:t>
            </a:r>
            <a:r>
              <a:rPr dirty="0" spc="-50"/>
              <a:t>cohérence</a:t>
            </a:r>
            <a:r>
              <a:rPr dirty="0" spc="-105"/>
              <a:t> </a:t>
            </a:r>
            <a:r>
              <a:rPr dirty="0" spc="-50"/>
              <a:t>entre</a:t>
            </a:r>
            <a:r>
              <a:rPr dirty="0" spc="-110"/>
              <a:t> </a:t>
            </a:r>
            <a:r>
              <a:rPr dirty="0" spc="-30"/>
              <a:t>échelle</a:t>
            </a:r>
            <a:r>
              <a:rPr dirty="0" spc="-120"/>
              <a:t> </a:t>
            </a:r>
            <a:r>
              <a:rPr dirty="0" spc="-35"/>
              <a:t>spatiale</a:t>
            </a:r>
            <a:r>
              <a:rPr dirty="0" spc="-105"/>
              <a:t> </a:t>
            </a:r>
            <a:r>
              <a:rPr dirty="0" spc="-30"/>
              <a:t>et </a:t>
            </a:r>
            <a:r>
              <a:rPr dirty="0" spc="-1070"/>
              <a:t> </a:t>
            </a:r>
            <a:r>
              <a:rPr dirty="0" spc="-50"/>
              <a:t>compétence</a:t>
            </a:r>
            <a:r>
              <a:rPr dirty="0" spc="-120"/>
              <a:t> </a:t>
            </a:r>
            <a:r>
              <a:rPr dirty="0" spc="-40"/>
              <a:t>planification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3176" y="1658188"/>
            <a:ext cx="929703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990465" algn="l"/>
              </a:tabLst>
            </a:pPr>
            <a:r>
              <a:rPr dirty="0" sz="2800" spc="-10">
                <a:latin typeface="Calibri"/>
                <a:cs typeface="Calibri"/>
              </a:rPr>
              <a:t>Compétence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communale	Compétence </a:t>
            </a:r>
            <a:r>
              <a:rPr dirty="0" sz="2800" spc="-15">
                <a:latin typeface="Calibri"/>
                <a:cs typeface="Calibri"/>
              </a:rPr>
              <a:t>intercommunale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68577" y="4547996"/>
            <a:ext cx="45720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6F2F9F"/>
                </a:solidFill>
                <a:latin typeface="Calibri"/>
                <a:cs typeface="Calibri"/>
              </a:rPr>
              <a:t>ABC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595627" y="3299459"/>
            <a:ext cx="402590" cy="1035050"/>
            <a:chOff x="1595627" y="3299459"/>
            <a:chExt cx="402590" cy="1035050"/>
          </a:xfrm>
        </p:grpSpPr>
        <p:sp>
          <p:nvSpPr>
            <p:cNvPr id="6" name="object 6"/>
            <p:cNvSpPr/>
            <p:nvPr/>
          </p:nvSpPr>
          <p:spPr>
            <a:xfrm>
              <a:off x="1601723" y="3305555"/>
              <a:ext cx="390525" cy="1022985"/>
            </a:xfrm>
            <a:custGeom>
              <a:avLst/>
              <a:gdLst/>
              <a:ahLst/>
              <a:cxnLst/>
              <a:rect l="l" t="t" r="r" b="b"/>
              <a:pathLst>
                <a:path w="390525" h="1022985">
                  <a:moveTo>
                    <a:pt x="292607" y="0"/>
                  </a:moveTo>
                  <a:lnTo>
                    <a:pt x="97536" y="0"/>
                  </a:lnTo>
                  <a:lnTo>
                    <a:pt x="97536" y="827532"/>
                  </a:lnTo>
                  <a:lnTo>
                    <a:pt x="0" y="827532"/>
                  </a:lnTo>
                  <a:lnTo>
                    <a:pt x="195071" y="1022604"/>
                  </a:lnTo>
                  <a:lnTo>
                    <a:pt x="390144" y="827532"/>
                  </a:lnTo>
                  <a:lnTo>
                    <a:pt x="292607" y="827532"/>
                  </a:lnTo>
                  <a:lnTo>
                    <a:pt x="292607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601723" y="3305555"/>
              <a:ext cx="390525" cy="1022985"/>
            </a:xfrm>
            <a:custGeom>
              <a:avLst/>
              <a:gdLst/>
              <a:ahLst/>
              <a:cxnLst/>
              <a:rect l="l" t="t" r="r" b="b"/>
              <a:pathLst>
                <a:path w="390525" h="1022985">
                  <a:moveTo>
                    <a:pt x="292607" y="0"/>
                  </a:moveTo>
                  <a:lnTo>
                    <a:pt x="292607" y="827532"/>
                  </a:lnTo>
                  <a:lnTo>
                    <a:pt x="390144" y="827532"/>
                  </a:lnTo>
                  <a:lnTo>
                    <a:pt x="195071" y="1022604"/>
                  </a:lnTo>
                  <a:lnTo>
                    <a:pt x="0" y="827532"/>
                  </a:lnTo>
                  <a:lnTo>
                    <a:pt x="97536" y="827532"/>
                  </a:lnTo>
                  <a:lnTo>
                    <a:pt x="97536" y="0"/>
                  </a:lnTo>
                  <a:lnTo>
                    <a:pt x="292607" y="0"/>
                  </a:lnTo>
                  <a:close/>
                </a:path>
              </a:pathLst>
            </a:custGeom>
            <a:ln w="12192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281940" y="2289048"/>
            <a:ext cx="3028315" cy="942340"/>
          </a:xfrm>
          <a:prstGeom prst="rect">
            <a:avLst/>
          </a:prstGeom>
          <a:solidFill>
            <a:srgbClr val="6F2F9F">
              <a:alpha val="10978"/>
            </a:srgbClr>
          </a:solidFill>
        </p:spPr>
        <p:txBody>
          <a:bodyPr wrap="square" lIns="0" tIns="12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050">
              <a:latin typeface="Times New Roman"/>
              <a:cs typeface="Times New Roman"/>
            </a:endParaRPr>
          </a:p>
          <a:p>
            <a:pPr algn="ctr" marL="13335">
              <a:lnSpc>
                <a:spcPct val="100000"/>
              </a:lnSpc>
            </a:pPr>
            <a:r>
              <a:rPr dirty="0" sz="2000" spc="-15" b="1">
                <a:latin typeface="Calibri"/>
                <a:cs typeface="Calibri"/>
              </a:rPr>
              <a:t>PLU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62728" y="2289048"/>
            <a:ext cx="5000625" cy="942340"/>
          </a:xfrm>
          <a:prstGeom prst="rect">
            <a:avLst/>
          </a:prstGeom>
          <a:solidFill>
            <a:srgbClr val="6F2F9F">
              <a:alpha val="10978"/>
            </a:srgbClr>
          </a:solidFill>
        </p:spPr>
        <p:txBody>
          <a:bodyPr wrap="square" lIns="0" tIns="12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050">
              <a:latin typeface="Times New Roman"/>
              <a:cs typeface="Times New Roman"/>
            </a:endParaRPr>
          </a:p>
          <a:p>
            <a:pPr algn="ctr" marR="26670">
              <a:lnSpc>
                <a:spcPct val="100000"/>
              </a:lnSpc>
            </a:pPr>
            <a:r>
              <a:rPr dirty="0" sz="2000" spc="-15" b="1">
                <a:solidFill>
                  <a:srgbClr val="6F2F9F"/>
                </a:solidFill>
                <a:latin typeface="Calibri"/>
                <a:cs typeface="Calibri"/>
              </a:rPr>
              <a:t>PLUi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34029" y="4345051"/>
            <a:ext cx="4895850" cy="1409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379095">
              <a:lnSpc>
                <a:spcPts val="2320"/>
              </a:lnSpc>
              <a:spcBef>
                <a:spcPts val="100"/>
              </a:spcBef>
            </a:pPr>
            <a:r>
              <a:rPr dirty="0" sz="2000" b="1">
                <a:solidFill>
                  <a:srgbClr val="6F2F9F"/>
                </a:solidFill>
                <a:latin typeface="Calibri"/>
                <a:cs typeface="Calibri"/>
              </a:rPr>
              <a:t>ABC</a:t>
            </a:r>
            <a:endParaRPr sz="2000">
              <a:latin typeface="Calibri"/>
              <a:cs typeface="Calibri"/>
            </a:endParaRPr>
          </a:p>
          <a:p>
            <a:pPr marL="299085" indent="-287020">
              <a:lnSpc>
                <a:spcPts val="2080"/>
              </a:lnSpc>
              <a:buFont typeface="Wingdings"/>
              <a:buChar char=""/>
              <a:tabLst>
                <a:tab pos="299720" algn="l"/>
              </a:tabLst>
            </a:pPr>
            <a:r>
              <a:rPr dirty="0" sz="1800" spc="-5">
                <a:latin typeface="Calibri"/>
                <a:cs typeface="Calibri"/>
              </a:rPr>
              <a:t>En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concertation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avec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l’intercommunalité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299720" algn="l"/>
              </a:tabLst>
            </a:pPr>
            <a:r>
              <a:rPr dirty="0" sz="1800" spc="-5">
                <a:latin typeface="Calibri"/>
                <a:cs typeface="Calibri"/>
              </a:rPr>
              <a:t>Se </a:t>
            </a:r>
            <a:r>
              <a:rPr dirty="0" sz="1800" spc="-10">
                <a:latin typeface="Calibri"/>
                <a:cs typeface="Calibri"/>
              </a:rPr>
              <a:t>coordonner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pour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couvrir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toutes</a:t>
            </a:r>
            <a:r>
              <a:rPr dirty="0" sz="1800">
                <a:latin typeface="Calibri"/>
                <a:cs typeface="Calibri"/>
              </a:rPr>
              <a:t> les</a:t>
            </a:r>
            <a:r>
              <a:rPr dirty="0" sz="1800" spc="-5">
                <a:latin typeface="Calibri"/>
                <a:cs typeface="Calibri"/>
              </a:rPr>
              <a:t> communes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"/>
              <a:tabLst>
                <a:tab pos="299720" algn="l"/>
              </a:tabLst>
            </a:pPr>
            <a:r>
              <a:rPr dirty="0" sz="1800" spc="-5">
                <a:latin typeface="Calibri"/>
                <a:cs typeface="Calibri"/>
              </a:rPr>
              <a:t>Utiliser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une méthode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identique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"/>
              <a:tabLst>
                <a:tab pos="299720" algn="l"/>
              </a:tabLst>
            </a:pPr>
            <a:r>
              <a:rPr dirty="0" sz="1800" spc="-15">
                <a:latin typeface="Calibri"/>
                <a:cs typeface="Calibri"/>
              </a:rPr>
              <a:t>Produire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les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résultats</a:t>
            </a:r>
            <a:r>
              <a:rPr dirty="0" sz="1800" spc="-5">
                <a:latin typeface="Calibri"/>
                <a:cs typeface="Calibri"/>
              </a:rPr>
              <a:t> sous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même </a:t>
            </a:r>
            <a:r>
              <a:rPr dirty="0" sz="1800" spc="-10">
                <a:latin typeface="Calibri"/>
                <a:cs typeface="Calibri"/>
              </a:rPr>
              <a:t>format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089772" y="4345051"/>
            <a:ext cx="4099560" cy="1409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3370">
              <a:lnSpc>
                <a:spcPts val="2320"/>
              </a:lnSpc>
              <a:spcBef>
                <a:spcPts val="100"/>
              </a:spcBef>
            </a:pPr>
            <a:r>
              <a:rPr dirty="0" sz="2000" b="1">
                <a:solidFill>
                  <a:srgbClr val="6F2F9F"/>
                </a:solidFill>
                <a:latin typeface="Calibri"/>
                <a:cs typeface="Calibri"/>
              </a:rPr>
              <a:t>ABC</a:t>
            </a:r>
            <a:r>
              <a:rPr dirty="0" sz="2000" spc="-35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6F2F9F"/>
                </a:solidFill>
                <a:latin typeface="Calibri"/>
                <a:cs typeface="Calibri"/>
              </a:rPr>
              <a:t>Intercommunal</a:t>
            </a:r>
            <a:endParaRPr sz="2000">
              <a:latin typeface="Calibri"/>
              <a:cs typeface="Calibri"/>
            </a:endParaRPr>
          </a:p>
          <a:p>
            <a:pPr marL="299085" indent="-287020">
              <a:lnSpc>
                <a:spcPts val="2080"/>
              </a:lnSpc>
              <a:buFont typeface="Wingdings"/>
              <a:buChar char=""/>
              <a:tabLst>
                <a:tab pos="299720" algn="l"/>
              </a:tabLst>
            </a:pPr>
            <a:r>
              <a:rPr dirty="0" sz="1800" spc="-5">
                <a:latin typeface="Calibri"/>
                <a:cs typeface="Calibri"/>
              </a:rPr>
              <a:t>Impliquer </a:t>
            </a:r>
            <a:r>
              <a:rPr dirty="0" sz="1800" spc="-10">
                <a:latin typeface="Calibri"/>
                <a:cs typeface="Calibri"/>
              </a:rPr>
              <a:t>toutes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les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communes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299720" algn="l"/>
              </a:tabLst>
            </a:pPr>
            <a:r>
              <a:rPr dirty="0" sz="1800" spc="-20">
                <a:latin typeface="Calibri"/>
                <a:cs typeface="Calibri"/>
              </a:rPr>
              <a:t>Faire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des </a:t>
            </a:r>
            <a:r>
              <a:rPr dirty="0" sz="1800" spc="-15">
                <a:latin typeface="Calibri"/>
                <a:cs typeface="Calibri"/>
              </a:rPr>
              <a:t>zooms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sur </a:t>
            </a:r>
            <a:r>
              <a:rPr dirty="0" sz="1800" spc="-5">
                <a:latin typeface="Calibri"/>
                <a:cs typeface="Calibri"/>
              </a:rPr>
              <a:t>les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secteurs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à</a:t>
            </a:r>
            <a:r>
              <a:rPr dirty="0" sz="1800" spc="-5">
                <a:latin typeface="Calibri"/>
                <a:cs typeface="Calibri"/>
              </a:rPr>
              <a:t> enjeux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"/>
              <a:tabLst>
                <a:tab pos="299720" algn="l"/>
              </a:tabLst>
            </a:pPr>
            <a:r>
              <a:rPr dirty="0" sz="1800" spc="-15">
                <a:latin typeface="Calibri"/>
                <a:cs typeface="Calibri"/>
              </a:rPr>
              <a:t>Avoir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une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communication</a:t>
            </a:r>
            <a:r>
              <a:rPr dirty="0" sz="1800">
                <a:latin typeface="Calibri"/>
                <a:cs typeface="Calibri"/>
              </a:rPr>
              <a:t> au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plus</a:t>
            </a:r>
            <a:endParaRPr sz="18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dirty="0" sz="1800" spc="-10">
                <a:latin typeface="Calibri"/>
                <a:cs typeface="Calibri"/>
              </a:rPr>
              <a:t>proche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des</a:t>
            </a:r>
            <a:r>
              <a:rPr dirty="0" sz="1800" spc="-10">
                <a:latin typeface="Calibri"/>
                <a:cs typeface="Calibri"/>
              </a:rPr>
              <a:t> citoyens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(appropriation)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8836152" y="3299459"/>
            <a:ext cx="402590" cy="1035050"/>
            <a:chOff x="8836152" y="3299459"/>
            <a:chExt cx="402590" cy="1035050"/>
          </a:xfrm>
        </p:grpSpPr>
        <p:sp>
          <p:nvSpPr>
            <p:cNvPr id="13" name="object 13"/>
            <p:cNvSpPr/>
            <p:nvPr/>
          </p:nvSpPr>
          <p:spPr>
            <a:xfrm>
              <a:off x="8842248" y="3305555"/>
              <a:ext cx="390525" cy="1022985"/>
            </a:xfrm>
            <a:custGeom>
              <a:avLst/>
              <a:gdLst/>
              <a:ahLst/>
              <a:cxnLst/>
              <a:rect l="l" t="t" r="r" b="b"/>
              <a:pathLst>
                <a:path w="390525" h="1022985">
                  <a:moveTo>
                    <a:pt x="292607" y="0"/>
                  </a:moveTo>
                  <a:lnTo>
                    <a:pt x="97535" y="0"/>
                  </a:lnTo>
                  <a:lnTo>
                    <a:pt x="97535" y="827532"/>
                  </a:lnTo>
                  <a:lnTo>
                    <a:pt x="0" y="827532"/>
                  </a:lnTo>
                  <a:lnTo>
                    <a:pt x="195072" y="1022604"/>
                  </a:lnTo>
                  <a:lnTo>
                    <a:pt x="390144" y="827532"/>
                  </a:lnTo>
                  <a:lnTo>
                    <a:pt x="292607" y="827532"/>
                  </a:lnTo>
                  <a:lnTo>
                    <a:pt x="292607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8842248" y="3305555"/>
              <a:ext cx="390525" cy="1022985"/>
            </a:xfrm>
            <a:custGeom>
              <a:avLst/>
              <a:gdLst/>
              <a:ahLst/>
              <a:cxnLst/>
              <a:rect l="l" t="t" r="r" b="b"/>
              <a:pathLst>
                <a:path w="390525" h="1022985">
                  <a:moveTo>
                    <a:pt x="292607" y="0"/>
                  </a:moveTo>
                  <a:lnTo>
                    <a:pt x="292607" y="827532"/>
                  </a:lnTo>
                  <a:lnTo>
                    <a:pt x="390144" y="827532"/>
                  </a:lnTo>
                  <a:lnTo>
                    <a:pt x="195072" y="1022604"/>
                  </a:lnTo>
                  <a:lnTo>
                    <a:pt x="0" y="827532"/>
                  </a:lnTo>
                  <a:lnTo>
                    <a:pt x="97535" y="827532"/>
                  </a:lnTo>
                  <a:lnTo>
                    <a:pt x="97535" y="0"/>
                  </a:lnTo>
                  <a:lnTo>
                    <a:pt x="292607" y="0"/>
                  </a:lnTo>
                  <a:close/>
                </a:path>
              </a:pathLst>
            </a:custGeom>
            <a:ln w="12192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/>
          <p:cNvGrpSpPr/>
          <p:nvPr/>
        </p:nvGrpSpPr>
        <p:grpSpPr>
          <a:xfrm>
            <a:off x="5469635" y="3299459"/>
            <a:ext cx="401320" cy="1035050"/>
            <a:chOff x="5469635" y="3299459"/>
            <a:chExt cx="401320" cy="1035050"/>
          </a:xfrm>
        </p:grpSpPr>
        <p:sp>
          <p:nvSpPr>
            <p:cNvPr id="16" name="object 16"/>
            <p:cNvSpPr/>
            <p:nvPr/>
          </p:nvSpPr>
          <p:spPr>
            <a:xfrm>
              <a:off x="5475731" y="3305555"/>
              <a:ext cx="388620" cy="1022985"/>
            </a:xfrm>
            <a:custGeom>
              <a:avLst/>
              <a:gdLst/>
              <a:ahLst/>
              <a:cxnLst/>
              <a:rect l="l" t="t" r="r" b="b"/>
              <a:pathLst>
                <a:path w="388620" h="1022985">
                  <a:moveTo>
                    <a:pt x="291464" y="0"/>
                  </a:moveTo>
                  <a:lnTo>
                    <a:pt x="97154" y="0"/>
                  </a:lnTo>
                  <a:lnTo>
                    <a:pt x="97154" y="828294"/>
                  </a:lnTo>
                  <a:lnTo>
                    <a:pt x="0" y="828294"/>
                  </a:lnTo>
                  <a:lnTo>
                    <a:pt x="194309" y="1022604"/>
                  </a:lnTo>
                  <a:lnTo>
                    <a:pt x="388619" y="828294"/>
                  </a:lnTo>
                  <a:lnTo>
                    <a:pt x="291464" y="828294"/>
                  </a:lnTo>
                  <a:lnTo>
                    <a:pt x="291464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5475731" y="3305555"/>
              <a:ext cx="388620" cy="1022985"/>
            </a:xfrm>
            <a:custGeom>
              <a:avLst/>
              <a:gdLst/>
              <a:ahLst/>
              <a:cxnLst/>
              <a:rect l="l" t="t" r="r" b="b"/>
              <a:pathLst>
                <a:path w="388620" h="1022985">
                  <a:moveTo>
                    <a:pt x="291464" y="0"/>
                  </a:moveTo>
                  <a:lnTo>
                    <a:pt x="291464" y="828294"/>
                  </a:lnTo>
                  <a:lnTo>
                    <a:pt x="388619" y="828294"/>
                  </a:lnTo>
                  <a:lnTo>
                    <a:pt x="194309" y="1022604"/>
                  </a:lnTo>
                  <a:lnTo>
                    <a:pt x="0" y="828294"/>
                  </a:lnTo>
                  <a:lnTo>
                    <a:pt x="97154" y="828294"/>
                  </a:lnTo>
                  <a:lnTo>
                    <a:pt x="97154" y="0"/>
                  </a:lnTo>
                  <a:lnTo>
                    <a:pt x="291464" y="0"/>
                  </a:lnTo>
                  <a:close/>
                </a:path>
              </a:pathLst>
            </a:custGeom>
            <a:ln w="12192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10235" rIns="0" bIns="0" rtlCol="0" vert="horz">
            <a:spAutoFit/>
          </a:bodyPr>
          <a:lstStyle/>
          <a:p>
            <a:pPr algn="ctr" marL="241935">
              <a:lnSpc>
                <a:spcPts val="5475"/>
              </a:lnSpc>
              <a:spcBef>
                <a:spcPts val="100"/>
              </a:spcBef>
            </a:pPr>
            <a:r>
              <a:rPr dirty="0" spc="-65"/>
              <a:t>Faire</a:t>
            </a:r>
            <a:r>
              <a:rPr dirty="0" spc="-120"/>
              <a:t> </a:t>
            </a:r>
            <a:r>
              <a:rPr dirty="0" spc="-35"/>
              <a:t>participer</a:t>
            </a:r>
            <a:r>
              <a:rPr dirty="0" spc="-90"/>
              <a:t> </a:t>
            </a:r>
            <a:r>
              <a:rPr dirty="0" spc="-15"/>
              <a:t>les</a:t>
            </a:r>
            <a:r>
              <a:rPr dirty="0" spc="-85"/>
              <a:t> </a:t>
            </a:r>
            <a:r>
              <a:rPr dirty="0" spc="-25"/>
              <a:t>élus</a:t>
            </a:r>
            <a:r>
              <a:rPr dirty="0" spc="-90"/>
              <a:t> </a:t>
            </a:r>
            <a:r>
              <a:rPr dirty="0" spc="-30"/>
              <a:t>et</a:t>
            </a:r>
            <a:r>
              <a:rPr dirty="0" spc="-70"/>
              <a:t> </a:t>
            </a:r>
            <a:r>
              <a:rPr dirty="0" spc="-25"/>
              <a:t>services</a:t>
            </a:r>
            <a:r>
              <a:rPr dirty="0" spc="-85"/>
              <a:t> </a:t>
            </a:r>
            <a:r>
              <a:rPr dirty="0" spc="-40"/>
              <a:t>techniques</a:t>
            </a:r>
          </a:p>
          <a:p>
            <a:pPr algn="ctr" marL="241935">
              <a:lnSpc>
                <a:spcPts val="5475"/>
              </a:lnSpc>
            </a:pPr>
            <a:r>
              <a:rPr dirty="0"/>
              <a:t>«</a:t>
            </a:r>
            <a:r>
              <a:rPr dirty="0" spc="-90"/>
              <a:t> </a:t>
            </a:r>
            <a:r>
              <a:rPr dirty="0" spc="-50"/>
              <a:t>aménagement</a:t>
            </a:r>
            <a:r>
              <a:rPr dirty="0" spc="-95"/>
              <a:t> </a:t>
            </a:r>
            <a:r>
              <a:rPr dirty="0" spc="-30"/>
              <a:t>et</a:t>
            </a:r>
            <a:r>
              <a:rPr dirty="0" spc="-90"/>
              <a:t> </a:t>
            </a:r>
            <a:r>
              <a:rPr dirty="0" spc="-35"/>
              <a:t>planification</a:t>
            </a:r>
            <a:r>
              <a:rPr dirty="0" spc="-170"/>
              <a:t> </a:t>
            </a:r>
            <a:r>
              <a:rPr dirty="0"/>
              <a:t>»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83071" y="3509009"/>
            <a:ext cx="5497104" cy="330326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20953" y="1707159"/>
            <a:ext cx="7949565" cy="4448810"/>
          </a:xfrm>
          <a:prstGeom prst="rect">
            <a:avLst/>
          </a:prstGeom>
        </p:spPr>
        <p:txBody>
          <a:bodyPr wrap="square" lIns="0" tIns="98425" rIns="0" bIns="0" rtlCol="0" vert="horz">
            <a:spAutoFit/>
          </a:bodyPr>
          <a:lstStyle/>
          <a:p>
            <a:pPr marL="437515" indent="-229870">
              <a:lnSpc>
                <a:spcPct val="100000"/>
              </a:lnSpc>
              <a:spcBef>
                <a:spcPts val="775"/>
              </a:spcBef>
              <a:buFont typeface="Arial MT"/>
              <a:buChar char="•"/>
              <a:tabLst>
                <a:tab pos="438150" algn="l"/>
              </a:tabLst>
            </a:pPr>
            <a:r>
              <a:rPr dirty="0" sz="2800" spc="-5">
                <a:latin typeface="Calibri"/>
                <a:cs typeface="Calibri"/>
              </a:rPr>
              <a:t>Si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possible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dès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la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préparation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du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lancement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de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80">
                <a:latin typeface="Calibri"/>
                <a:cs typeface="Calibri"/>
              </a:rPr>
              <a:t>l’ABC</a:t>
            </a:r>
            <a:endParaRPr sz="2800">
              <a:latin typeface="Calibri"/>
              <a:cs typeface="Calibri"/>
            </a:endParaRPr>
          </a:p>
          <a:p>
            <a:pPr marL="437515" indent="-22987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438150" algn="l"/>
              </a:tabLst>
            </a:pPr>
            <a:r>
              <a:rPr dirty="0" sz="2800" spc="-5">
                <a:latin typeface="Calibri"/>
                <a:cs typeface="Calibri"/>
              </a:rPr>
              <a:t>Si </a:t>
            </a:r>
            <a:r>
              <a:rPr dirty="0" sz="2800" spc="-10">
                <a:latin typeface="Calibri"/>
                <a:cs typeface="Calibri"/>
              </a:rPr>
              <a:t>possible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dans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le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comité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de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pilotage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de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80">
                <a:latin typeface="Calibri"/>
                <a:cs typeface="Calibri"/>
              </a:rPr>
              <a:t>l’ABC</a:t>
            </a:r>
            <a:endParaRPr sz="2800">
              <a:latin typeface="Calibri"/>
              <a:cs typeface="Calibri"/>
            </a:endParaRPr>
          </a:p>
          <a:p>
            <a:pPr marL="437515" indent="-229870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438150" algn="l"/>
              </a:tabLst>
            </a:pPr>
            <a:r>
              <a:rPr dirty="0" sz="2800" spc="-5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dirty="0" sz="2800" spc="1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C00000"/>
                </a:solidFill>
                <a:latin typeface="Calibri"/>
                <a:cs typeface="Calibri"/>
              </a:rPr>
              <a:t>minima</a:t>
            </a:r>
            <a:r>
              <a:rPr dirty="0" sz="2800" spc="1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C00000"/>
                </a:solidFill>
                <a:latin typeface="Calibri"/>
                <a:cs typeface="Calibri"/>
              </a:rPr>
              <a:t>dans</a:t>
            </a:r>
            <a:r>
              <a:rPr dirty="0" sz="2800" spc="1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C00000"/>
                </a:solidFill>
                <a:latin typeface="Calibri"/>
                <a:cs typeface="Calibri"/>
              </a:rPr>
              <a:t>la</a:t>
            </a:r>
            <a:r>
              <a:rPr dirty="0" sz="2800" spc="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C00000"/>
                </a:solidFill>
                <a:latin typeface="Calibri"/>
                <a:cs typeface="Calibri"/>
              </a:rPr>
              <a:t>phase</a:t>
            </a:r>
            <a:r>
              <a:rPr dirty="0" sz="2800" spc="1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C00000"/>
                </a:solidFill>
                <a:latin typeface="Calibri"/>
                <a:cs typeface="Calibri"/>
              </a:rPr>
              <a:t>de </a:t>
            </a:r>
            <a:r>
              <a:rPr dirty="0" sz="2800" spc="-15">
                <a:solidFill>
                  <a:srgbClr val="C00000"/>
                </a:solidFill>
                <a:latin typeface="Calibri"/>
                <a:cs typeface="Calibri"/>
              </a:rPr>
              <a:t>restitution</a:t>
            </a:r>
            <a:r>
              <a:rPr dirty="0" sz="2800" spc="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C00000"/>
                </a:solidFill>
                <a:latin typeface="Calibri"/>
                <a:cs typeface="Calibri"/>
              </a:rPr>
              <a:t>des</a:t>
            </a:r>
            <a:r>
              <a:rPr dirty="0" sz="2800" spc="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800" spc="-15">
                <a:solidFill>
                  <a:srgbClr val="C00000"/>
                </a:solidFill>
                <a:latin typeface="Calibri"/>
                <a:cs typeface="Calibri"/>
              </a:rPr>
              <a:t>résultats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700">
              <a:latin typeface="Calibri"/>
              <a:cs typeface="Calibri"/>
            </a:endParaRPr>
          </a:p>
          <a:p>
            <a:pPr marL="12700" marR="3349625">
              <a:lnSpc>
                <a:spcPct val="100000"/>
              </a:lnSpc>
              <a:spcBef>
                <a:spcPts val="5"/>
              </a:spcBef>
            </a:pPr>
            <a:r>
              <a:rPr dirty="0" sz="2800" spc="-20" i="1">
                <a:latin typeface="Calibri"/>
                <a:cs typeface="Calibri"/>
              </a:rPr>
              <a:t>Et</a:t>
            </a:r>
            <a:r>
              <a:rPr dirty="0" sz="2800" spc="-15" i="1">
                <a:latin typeface="Calibri"/>
                <a:cs typeface="Calibri"/>
              </a:rPr>
              <a:t> </a:t>
            </a:r>
            <a:r>
              <a:rPr dirty="0" sz="2800" spc="-25" i="1">
                <a:latin typeface="Calibri"/>
                <a:cs typeface="Calibri"/>
              </a:rPr>
              <a:t>s’assurer</a:t>
            </a:r>
            <a:r>
              <a:rPr dirty="0" sz="2800" i="1">
                <a:latin typeface="Calibri"/>
                <a:cs typeface="Calibri"/>
              </a:rPr>
              <a:t> </a:t>
            </a:r>
            <a:r>
              <a:rPr dirty="0" sz="2800" spc="-5" i="1">
                <a:latin typeface="Calibri"/>
                <a:cs typeface="Calibri"/>
              </a:rPr>
              <a:t>que les</a:t>
            </a:r>
            <a:r>
              <a:rPr dirty="0" sz="2800" spc="5" i="1">
                <a:latin typeface="Calibri"/>
                <a:cs typeface="Calibri"/>
              </a:rPr>
              <a:t> </a:t>
            </a:r>
            <a:r>
              <a:rPr dirty="0" sz="2800" spc="-5" i="1">
                <a:latin typeface="Calibri"/>
                <a:cs typeface="Calibri"/>
              </a:rPr>
              <a:t>documents, </a:t>
            </a:r>
            <a:r>
              <a:rPr dirty="0" sz="2800" i="1">
                <a:latin typeface="Calibri"/>
                <a:cs typeface="Calibri"/>
              </a:rPr>
              <a:t> </a:t>
            </a:r>
            <a:r>
              <a:rPr dirty="0" sz="2800" spc="-10" i="1">
                <a:latin typeface="Calibri"/>
                <a:cs typeface="Calibri"/>
              </a:rPr>
              <a:t>fichiers</a:t>
            </a:r>
            <a:r>
              <a:rPr dirty="0" sz="2800" spc="-5" i="1">
                <a:latin typeface="Calibri"/>
                <a:cs typeface="Calibri"/>
              </a:rPr>
              <a:t> géolocalisés,</a:t>
            </a:r>
            <a:r>
              <a:rPr dirty="0" sz="2800" i="1">
                <a:latin typeface="Calibri"/>
                <a:cs typeface="Calibri"/>
              </a:rPr>
              <a:t> </a:t>
            </a:r>
            <a:r>
              <a:rPr dirty="0" sz="2800" spc="-10" i="1">
                <a:latin typeface="Calibri"/>
                <a:cs typeface="Calibri"/>
              </a:rPr>
              <a:t>cartes</a:t>
            </a:r>
            <a:r>
              <a:rPr dirty="0" sz="2800" spc="-5" i="1">
                <a:latin typeface="Calibri"/>
                <a:cs typeface="Calibri"/>
              </a:rPr>
              <a:t> </a:t>
            </a:r>
            <a:r>
              <a:rPr dirty="0" sz="2800" spc="-10" i="1">
                <a:latin typeface="Calibri"/>
                <a:cs typeface="Calibri"/>
              </a:rPr>
              <a:t>de </a:t>
            </a:r>
            <a:r>
              <a:rPr dirty="0" sz="2800" spc="-5" i="1">
                <a:latin typeface="Calibri"/>
                <a:cs typeface="Calibri"/>
              </a:rPr>
              <a:t> </a:t>
            </a:r>
            <a:r>
              <a:rPr dirty="0" sz="2800" spc="-15" i="1">
                <a:latin typeface="Calibri"/>
                <a:cs typeface="Calibri"/>
              </a:rPr>
              <a:t>synthèse</a:t>
            </a:r>
            <a:r>
              <a:rPr dirty="0" sz="2800" i="1">
                <a:latin typeface="Calibri"/>
                <a:cs typeface="Calibri"/>
              </a:rPr>
              <a:t> </a:t>
            </a:r>
            <a:r>
              <a:rPr dirty="0" sz="2800" spc="-5" i="1">
                <a:latin typeface="Calibri"/>
                <a:cs typeface="Calibri"/>
              </a:rPr>
              <a:t>des</a:t>
            </a:r>
            <a:r>
              <a:rPr dirty="0" sz="2800" spc="5" i="1">
                <a:latin typeface="Calibri"/>
                <a:cs typeface="Calibri"/>
              </a:rPr>
              <a:t> </a:t>
            </a:r>
            <a:r>
              <a:rPr dirty="0" sz="2800" spc="-5" i="1">
                <a:latin typeface="Calibri"/>
                <a:cs typeface="Calibri"/>
              </a:rPr>
              <a:t>enjeux</a:t>
            </a:r>
            <a:r>
              <a:rPr dirty="0" sz="2800" spc="15" i="1">
                <a:latin typeface="Calibri"/>
                <a:cs typeface="Calibri"/>
              </a:rPr>
              <a:t> </a:t>
            </a:r>
            <a:r>
              <a:rPr dirty="0" sz="2800" spc="-5" i="1">
                <a:latin typeface="Calibri"/>
                <a:cs typeface="Calibri"/>
              </a:rPr>
              <a:t>leurs</a:t>
            </a:r>
            <a:r>
              <a:rPr dirty="0" sz="2800" spc="5" i="1">
                <a:latin typeface="Calibri"/>
                <a:cs typeface="Calibri"/>
              </a:rPr>
              <a:t> </a:t>
            </a:r>
            <a:r>
              <a:rPr dirty="0" sz="2800" spc="-10" i="1">
                <a:latin typeface="Calibri"/>
                <a:cs typeface="Calibri"/>
              </a:rPr>
              <a:t>soient </a:t>
            </a:r>
            <a:r>
              <a:rPr dirty="0" sz="2800" spc="-620" i="1">
                <a:latin typeface="Calibri"/>
                <a:cs typeface="Calibri"/>
              </a:rPr>
              <a:t> </a:t>
            </a:r>
            <a:r>
              <a:rPr dirty="0" sz="2800" spc="-10" i="1">
                <a:latin typeface="Calibri"/>
                <a:cs typeface="Calibri"/>
              </a:rPr>
              <a:t>bien</a:t>
            </a:r>
            <a:r>
              <a:rPr dirty="0" sz="2800" spc="-5" i="1">
                <a:latin typeface="Calibri"/>
                <a:cs typeface="Calibri"/>
              </a:rPr>
              <a:t> transmis</a:t>
            </a:r>
            <a:r>
              <a:rPr dirty="0" sz="2800" spc="-10" i="1">
                <a:latin typeface="Calibri"/>
                <a:cs typeface="Calibri"/>
              </a:rPr>
              <a:t> </a:t>
            </a:r>
            <a:r>
              <a:rPr dirty="0" sz="2800" spc="-5" i="1">
                <a:latin typeface="Calibri"/>
                <a:cs typeface="Calibri"/>
              </a:rPr>
              <a:t>et</a:t>
            </a:r>
            <a:r>
              <a:rPr dirty="0" sz="2800" spc="5" i="1">
                <a:latin typeface="Calibri"/>
                <a:cs typeface="Calibri"/>
              </a:rPr>
              <a:t> </a:t>
            </a:r>
            <a:r>
              <a:rPr dirty="0" sz="2800" spc="-15" i="1">
                <a:latin typeface="Calibri"/>
                <a:cs typeface="Calibri"/>
              </a:rPr>
              <a:t>restent</a:t>
            </a:r>
            <a:r>
              <a:rPr dirty="0" sz="2800" spc="-10" i="1">
                <a:latin typeface="Calibri"/>
                <a:cs typeface="Calibri"/>
              </a:rPr>
              <a:t> </a:t>
            </a:r>
            <a:r>
              <a:rPr dirty="0" sz="2800" spc="-5" i="1">
                <a:latin typeface="Calibri"/>
                <a:cs typeface="Calibri"/>
              </a:rPr>
              <a:t>connus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00">
              <a:latin typeface="Calibri"/>
              <a:cs typeface="Calibri"/>
            </a:endParaRPr>
          </a:p>
          <a:p>
            <a:pPr algn="ctr" marR="685165">
              <a:lnSpc>
                <a:spcPct val="100000"/>
              </a:lnSpc>
            </a:pPr>
            <a:r>
              <a:rPr dirty="0" sz="2800" spc="-10">
                <a:solidFill>
                  <a:srgbClr val="C00000"/>
                </a:solidFill>
                <a:latin typeface="Calibri"/>
                <a:cs typeface="Calibri"/>
              </a:rPr>
              <a:t>Cela</a:t>
            </a:r>
            <a:r>
              <a:rPr dirty="0" sz="28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C00000"/>
                </a:solidFill>
                <a:latin typeface="Calibri"/>
                <a:cs typeface="Calibri"/>
              </a:rPr>
              <a:t>aide aussi…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65445" y="4735829"/>
            <a:ext cx="1709420" cy="1235075"/>
          </a:xfrm>
          <a:custGeom>
            <a:avLst/>
            <a:gdLst/>
            <a:ahLst/>
            <a:cxnLst/>
            <a:rect l="l" t="t" r="r" b="b"/>
            <a:pathLst>
              <a:path w="1709420" h="1235075">
                <a:moveTo>
                  <a:pt x="1605335" y="51215"/>
                </a:moveTo>
                <a:lnTo>
                  <a:pt x="0" y="1203731"/>
                </a:lnTo>
                <a:lnTo>
                  <a:pt x="22097" y="1234668"/>
                </a:lnTo>
                <a:lnTo>
                  <a:pt x="1627520" y="82105"/>
                </a:lnTo>
                <a:lnTo>
                  <a:pt x="1605335" y="51215"/>
                </a:lnTo>
                <a:close/>
              </a:path>
              <a:path w="1709420" h="1235075">
                <a:moveTo>
                  <a:pt x="1688062" y="40132"/>
                </a:moveTo>
                <a:lnTo>
                  <a:pt x="1620774" y="40132"/>
                </a:lnTo>
                <a:lnTo>
                  <a:pt x="1642999" y="70993"/>
                </a:lnTo>
                <a:lnTo>
                  <a:pt x="1627520" y="82105"/>
                </a:lnTo>
                <a:lnTo>
                  <a:pt x="1649729" y="113030"/>
                </a:lnTo>
                <a:lnTo>
                  <a:pt x="1688062" y="40132"/>
                </a:lnTo>
                <a:close/>
              </a:path>
              <a:path w="1709420" h="1235075">
                <a:moveTo>
                  <a:pt x="1620774" y="40132"/>
                </a:moveTo>
                <a:lnTo>
                  <a:pt x="1605335" y="51215"/>
                </a:lnTo>
                <a:lnTo>
                  <a:pt x="1627520" y="82105"/>
                </a:lnTo>
                <a:lnTo>
                  <a:pt x="1642999" y="70993"/>
                </a:lnTo>
                <a:lnTo>
                  <a:pt x="1620774" y="40132"/>
                </a:lnTo>
                <a:close/>
              </a:path>
              <a:path w="1709420" h="1235075">
                <a:moveTo>
                  <a:pt x="1709165" y="0"/>
                </a:moveTo>
                <a:lnTo>
                  <a:pt x="1583054" y="20193"/>
                </a:lnTo>
                <a:lnTo>
                  <a:pt x="1605335" y="51215"/>
                </a:lnTo>
                <a:lnTo>
                  <a:pt x="1620774" y="40132"/>
                </a:lnTo>
                <a:lnTo>
                  <a:pt x="1688062" y="40132"/>
                </a:lnTo>
                <a:lnTo>
                  <a:pt x="17091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2023-10-26T08:02:50Z</dcterms:created>
  <dcterms:modified xsi:type="dcterms:W3CDTF">2023-10-26T08:02:50Z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2023-10-18T00:00:00Z</vt:filetime>
  </property>
  <property fmtid="{D5CDD505-2E9C-101B-9397-08002B2CF9AE}" pid="3" name="LastSaved">
    <vt:filetime>2023-10-26T00:00:00Z</vt:filetime>
  </property>
</Properties>
</file>