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0693400" cy="7556500"/>
  <p:notesSz cx="10693400" cy="75565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>
      <p:cViewPr varScale="1">
        <p:scale>
          <a:sx n="94" d="100"/>
          <a:sy n="94" d="100"/>
        </p:scale>
        <p:origin x="1704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13933" y="2309874"/>
            <a:ext cx="815340" cy="1201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00" b="0" i="0">
                <a:solidFill>
                  <a:srgbClr val="009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50" b="1" i="1">
                <a:solidFill>
                  <a:srgbClr val="007F7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02" y="3528059"/>
            <a:ext cx="2598420" cy="179527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3" y="3518915"/>
            <a:ext cx="2714244" cy="18028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" y="804671"/>
            <a:ext cx="1641293" cy="598017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" y="2426207"/>
            <a:ext cx="1808988" cy="126339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821058" y="804671"/>
            <a:ext cx="82550" cy="5857240"/>
          </a:xfrm>
          <a:custGeom>
            <a:avLst/>
            <a:gdLst/>
            <a:ahLst/>
            <a:cxnLst/>
            <a:rect l="l" t="t" r="r" b="b"/>
            <a:pathLst>
              <a:path w="82550" h="5857240">
                <a:moveTo>
                  <a:pt x="82295" y="0"/>
                </a:moveTo>
                <a:lnTo>
                  <a:pt x="77723" y="0"/>
                </a:lnTo>
                <a:lnTo>
                  <a:pt x="0" y="5855207"/>
                </a:lnTo>
                <a:lnTo>
                  <a:pt x="6095" y="5856731"/>
                </a:lnTo>
                <a:lnTo>
                  <a:pt x="82295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093" y="1087627"/>
            <a:ext cx="10299213" cy="400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7550" y="1523491"/>
            <a:ext cx="10098299" cy="4999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1" i="1">
                <a:solidFill>
                  <a:srgbClr val="007F7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.jpe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0699" y="2398551"/>
            <a:ext cx="3471847" cy="24553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05" y="871727"/>
            <a:ext cx="989870" cy="14218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487541" y="4490718"/>
            <a:ext cx="1352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-190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3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0766" y="4997196"/>
            <a:ext cx="8923020" cy="441959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111125">
              <a:lnSpc>
                <a:spcPts val="3304"/>
              </a:lnSpc>
            </a:pP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31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processus</a:t>
            </a:r>
            <a:r>
              <a:rPr sz="315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33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265" dirty="0">
                <a:solidFill>
                  <a:srgbClr val="FFFFFF"/>
                </a:solidFill>
                <a:latin typeface="Arial"/>
                <a:cs typeface="Arial"/>
              </a:rPr>
              <a:t>projet</a:t>
            </a:r>
            <a:r>
              <a:rPr sz="315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240" dirty="0">
                <a:solidFill>
                  <a:srgbClr val="FFFFFF"/>
                </a:solidFill>
                <a:latin typeface="Arial"/>
                <a:cs typeface="Arial"/>
              </a:rPr>
              <a:t>collectif</a:t>
            </a:r>
            <a:r>
              <a:rPr sz="31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31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290" dirty="0">
                <a:solidFill>
                  <a:srgbClr val="FFFFFF"/>
                </a:solidFill>
                <a:latin typeface="Arial"/>
                <a:cs typeface="Arial"/>
              </a:rPr>
              <a:t>dessiner</a:t>
            </a:r>
            <a:r>
              <a:rPr sz="315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235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315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50" b="1" spc="-250" dirty="0">
                <a:solidFill>
                  <a:srgbClr val="FFFFFF"/>
                </a:solidFill>
                <a:latin typeface="Arial"/>
                <a:cs typeface="Arial"/>
              </a:rPr>
              <a:t>village</a:t>
            </a:r>
            <a:endParaRPr sz="3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49218" y="5439155"/>
            <a:ext cx="4544695" cy="43307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95885">
              <a:lnSpc>
                <a:spcPts val="3235"/>
              </a:lnSpc>
            </a:pP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50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asse</a:t>
            </a:r>
            <a:r>
              <a:rPr sz="3150" b="1" spc="-2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sz="315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l’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sz="3150" b="1" spc="-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0148" y="4109718"/>
            <a:ext cx="318452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0" spc="-40" dirty="0">
                <a:solidFill>
                  <a:srgbClr val="009999"/>
                </a:solidFill>
                <a:latin typeface="Trebuchet MS"/>
                <a:cs typeface="Trebuchet MS"/>
              </a:rPr>
              <a:t>RESIDENCE</a:t>
            </a:r>
            <a:endParaRPr sz="5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0389" y="3540251"/>
            <a:ext cx="4445635" cy="1134110"/>
          </a:xfrm>
          <a:custGeom>
            <a:avLst/>
            <a:gdLst/>
            <a:ahLst/>
            <a:cxnLst/>
            <a:rect l="l" t="t" r="r" b="b"/>
            <a:pathLst>
              <a:path w="4445634" h="1134110">
                <a:moveTo>
                  <a:pt x="4445507" y="944879"/>
                </a:moveTo>
                <a:lnTo>
                  <a:pt x="4445507" y="188975"/>
                </a:lnTo>
                <a:lnTo>
                  <a:pt x="4438812" y="138465"/>
                </a:lnTo>
                <a:lnTo>
                  <a:pt x="4419882" y="93246"/>
                </a:lnTo>
                <a:lnTo>
                  <a:pt x="4390453" y="55054"/>
                </a:lnTo>
                <a:lnTo>
                  <a:pt x="4352261" y="25625"/>
                </a:lnTo>
                <a:lnTo>
                  <a:pt x="4307042" y="6695"/>
                </a:lnTo>
                <a:lnTo>
                  <a:pt x="4256531" y="0"/>
                </a:lnTo>
                <a:lnTo>
                  <a:pt x="188975" y="0"/>
                </a:lnTo>
                <a:lnTo>
                  <a:pt x="138465" y="6695"/>
                </a:lnTo>
                <a:lnTo>
                  <a:pt x="93246" y="25625"/>
                </a:lnTo>
                <a:lnTo>
                  <a:pt x="55054" y="55054"/>
                </a:lnTo>
                <a:lnTo>
                  <a:pt x="25625" y="93246"/>
                </a:lnTo>
                <a:lnTo>
                  <a:pt x="6695" y="138465"/>
                </a:lnTo>
                <a:lnTo>
                  <a:pt x="0" y="188975"/>
                </a:lnTo>
                <a:lnTo>
                  <a:pt x="0" y="944879"/>
                </a:lnTo>
                <a:lnTo>
                  <a:pt x="6695" y="994861"/>
                </a:lnTo>
                <a:lnTo>
                  <a:pt x="25625" y="1039932"/>
                </a:lnTo>
                <a:lnTo>
                  <a:pt x="55054" y="1078229"/>
                </a:lnTo>
                <a:lnTo>
                  <a:pt x="93246" y="1107891"/>
                </a:lnTo>
                <a:lnTo>
                  <a:pt x="138465" y="1127054"/>
                </a:lnTo>
                <a:lnTo>
                  <a:pt x="188975" y="1133855"/>
                </a:lnTo>
                <a:lnTo>
                  <a:pt x="4256531" y="1133855"/>
                </a:lnTo>
                <a:lnTo>
                  <a:pt x="4307042" y="1127054"/>
                </a:lnTo>
                <a:lnTo>
                  <a:pt x="4352261" y="1107891"/>
                </a:lnTo>
                <a:lnTo>
                  <a:pt x="4390453" y="1078229"/>
                </a:lnTo>
                <a:lnTo>
                  <a:pt x="4419882" y="1039932"/>
                </a:lnTo>
                <a:lnTo>
                  <a:pt x="4438812" y="994861"/>
                </a:lnTo>
                <a:lnTo>
                  <a:pt x="4445507" y="944879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20389" y="1938527"/>
            <a:ext cx="4445635" cy="1411605"/>
          </a:xfrm>
          <a:custGeom>
            <a:avLst/>
            <a:gdLst/>
            <a:ahLst/>
            <a:cxnLst/>
            <a:rect l="l" t="t" r="r" b="b"/>
            <a:pathLst>
              <a:path w="4445634" h="1411604">
                <a:moveTo>
                  <a:pt x="4445507" y="1175003"/>
                </a:moveTo>
                <a:lnTo>
                  <a:pt x="4445507" y="234695"/>
                </a:lnTo>
                <a:lnTo>
                  <a:pt x="4440736" y="187419"/>
                </a:lnTo>
                <a:lnTo>
                  <a:pt x="4427053" y="143375"/>
                </a:lnTo>
                <a:lnTo>
                  <a:pt x="4405404" y="103509"/>
                </a:lnTo>
                <a:lnTo>
                  <a:pt x="4376737" y="68770"/>
                </a:lnTo>
                <a:lnTo>
                  <a:pt x="4341997" y="40103"/>
                </a:lnTo>
                <a:lnTo>
                  <a:pt x="4302132" y="18454"/>
                </a:lnTo>
                <a:lnTo>
                  <a:pt x="4258088" y="4771"/>
                </a:lnTo>
                <a:lnTo>
                  <a:pt x="4210811" y="0"/>
                </a:lnTo>
                <a:lnTo>
                  <a:pt x="234695" y="0"/>
                </a:lnTo>
                <a:lnTo>
                  <a:pt x="187419" y="4771"/>
                </a:lnTo>
                <a:lnTo>
                  <a:pt x="143375" y="18454"/>
                </a:lnTo>
                <a:lnTo>
                  <a:pt x="103509" y="40103"/>
                </a:lnTo>
                <a:lnTo>
                  <a:pt x="68770" y="68770"/>
                </a:lnTo>
                <a:lnTo>
                  <a:pt x="40103" y="103509"/>
                </a:lnTo>
                <a:lnTo>
                  <a:pt x="18454" y="143375"/>
                </a:lnTo>
                <a:lnTo>
                  <a:pt x="4771" y="187419"/>
                </a:lnTo>
                <a:lnTo>
                  <a:pt x="0" y="234695"/>
                </a:lnTo>
                <a:lnTo>
                  <a:pt x="0" y="1175003"/>
                </a:lnTo>
                <a:lnTo>
                  <a:pt x="4771" y="1222346"/>
                </a:lnTo>
                <a:lnTo>
                  <a:pt x="18454" y="1266563"/>
                </a:lnTo>
                <a:lnTo>
                  <a:pt x="40103" y="1306672"/>
                </a:lnTo>
                <a:lnTo>
                  <a:pt x="68770" y="1341691"/>
                </a:lnTo>
                <a:lnTo>
                  <a:pt x="103509" y="1370638"/>
                </a:lnTo>
                <a:lnTo>
                  <a:pt x="143375" y="1392531"/>
                </a:lnTo>
                <a:lnTo>
                  <a:pt x="187419" y="1406387"/>
                </a:lnTo>
                <a:lnTo>
                  <a:pt x="234695" y="1411223"/>
                </a:lnTo>
                <a:lnTo>
                  <a:pt x="4210811" y="1411223"/>
                </a:lnTo>
                <a:lnTo>
                  <a:pt x="4258088" y="1406387"/>
                </a:lnTo>
                <a:lnTo>
                  <a:pt x="4302132" y="1392531"/>
                </a:lnTo>
                <a:lnTo>
                  <a:pt x="4341997" y="1370638"/>
                </a:lnTo>
                <a:lnTo>
                  <a:pt x="4376737" y="1341691"/>
                </a:lnTo>
                <a:lnTo>
                  <a:pt x="4405404" y="1306672"/>
                </a:lnTo>
                <a:lnTo>
                  <a:pt x="4427053" y="1266563"/>
                </a:lnTo>
                <a:lnTo>
                  <a:pt x="4440736" y="1222346"/>
                </a:lnTo>
                <a:lnTo>
                  <a:pt x="4445507" y="1175003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69869" y="2039111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6011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6011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83586" y="3633215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6011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6011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22" y="943355"/>
            <a:ext cx="716609" cy="99212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893698" y="1094232"/>
            <a:ext cx="6800215" cy="419100"/>
          </a:xfrm>
          <a:custGeom>
            <a:avLst/>
            <a:gdLst/>
            <a:ahLst/>
            <a:cxnLst/>
            <a:rect l="l" t="t" r="r" b="b"/>
            <a:pathLst>
              <a:path w="6800215" h="419100">
                <a:moveTo>
                  <a:pt x="0" y="0"/>
                </a:moveTo>
                <a:lnTo>
                  <a:pt x="0" y="419100"/>
                </a:lnTo>
                <a:lnTo>
                  <a:pt x="6799701" y="419100"/>
                </a:lnTo>
                <a:lnTo>
                  <a:pt x="67997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3667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</a:t>
            </a:r>
            <a:r>
              <a:rPr spc="-120" dirty="0"/>
              <a:t> </a:t>
            </a:r>
            <a:r>
              <a:rPr spc="-200" dirty="0"/>
              <a:t>est</a:t>
            </a:r>
            <a:r>
              <a:rPr spc="-125" dirty="0"/>
              <a:t> </a:t>
            </a:r>
            <a:r>
              <a:rPr spc="-175" dirty="0"/>
              <a:t>le</a:t>
            </a:r>
            <a:r>
              <a:rPr spc="-120" dirty="0"/>
              <a:t> </a:t>
            </a:r>
            <a:r>
              <a:rPr spc="-229" dirty="0"/>
              <a:t>processus</a:t>
            </a:r>
            <a:r>
              <a:rPr spc="-114" dirty="0"/>
              <a:t> </a:t>
            </a:r>
            <a:r>
              <a:rPr spc="-250" dirty="0"/>
              <a:t>de</a:t>
            </a:r>
            <a:r>
              <a:rPr spc="-114" dirty="0"/>
              <a:t> </a:t>
            </a:r>
            <a:r>
              <a:rPr spc="-200" dirty="0"/>
              <a:t>construction</a:t>
            </a:r>
            <a:r>
              <a:rPr spc="-120" dirty="0"/>
              <a:t> </a:t>
            </a:r>
            <a:r>
              <a:rPr spc="-185" dirty="0"/>
              <a:t>collective</a:t>
            </a:r>
            <a:r>
              <a:rPr spc="-110" dirty="0"/>
              <a:t> </a:t>
            </a:r>
            <a:r>
              <a:rPr spc="-250" dirty="0"/>
              <a:t>du</a:t>
            </a:r>
            <a:r>
              <a:rPr spc="-120" dirty="0"/>
              <a:t> </a:t>
            </a:r>
            <a:r>
              <a:rPr spc="-190" dirty="0"/>
              <a:t>projet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658" y="1949195"/>
            <a:ext cx="1889760" cy="12557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67" y="1959863"/>
            <a:ext cx="1664207" cy="1245108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620389" y="4856988"/>
            <a:ext cx="4445635" cy="779145"/>
          </a:xfrm>
          <a:custGeom>
            <a:avLst/>
            <a:gdLst/>
            <a:ahLst/>
            <a:cxnLst/>
            <a:rect l="l" t="t" r="r" b="b"/>
            <a:pathLst>
              <a:path w="4445634" h="779145">
                <a:moveTo>
                  <a:pt x="4445507" y="649223"/>
                </a:moveTo>
                <a:lnTo>
                  <a:pt x="4445507" y="129539"/>
                </a:lnTo>
                <a:lnTo>
                  <a:pt x="4435339" y="79081"/>
                </a:lnTo>
                <a:lnTo>
                  <a:pt x="4407598" y="37909"/>
                </a:lnTo>
                <a:lnTo>
                  <a:pt x="4366426" y="10167"/>
                </a:lnTo>
                <a:lnTo>
                  <a:pt x="4315967" y="0"/>
                </a:lnTo>
                <a:lnTo>
                  <a:pt x="129539" y="0"/>
                </a:lnTo>
                <a:lnTo>
                  <a:pt x="79081" y="10167"/>
                </a:lnTo>
                <a:lnTo>
                  <a:pt x="37909" y="37909"/>
                </a:lnTo>
                <a:lnTo>
                  <a:pt x="10167" y="79081"/>
                </a:lnTo>
                <a:lnTo>
                  <a:pt x="0" y="129539"/>
                </a:lnTo>
                <a:lnTo>
                  <a:pt x="0" y="649223"/>
                </a:lnTo>
                <a:lnTo>
                  <a:pt x="10167" y="699682"/>
                </a:lnTo>
                <a:lnTo>
                  <a:pt x="37909" y="740854"/>
                </a:lnTo>
                <a:lnTo>
                  <a:pt x="79081" y="768596"/>
                </a:lnTo>
                <a:lnTo>
                  <a:pt x="129539" y="778763"/>
                </a:lnTo>
                <a:lnTo>
                  <a:pt x="4315967" y="778763"/>
                </a:lnTo>
                <a:lnTo>
                  <a:pt x="4366426" y="768596"/>
                </a:lnTo>
                <a:lnTo>
                  <a:pt x="4407598" y="740854"/>
                </a:lnTo>
                <a:lnTo>
                  <a:pt x="4435339" y="699682"/>
                </a:lnTo>
                <a:lnTo>
                  <a:pt x="4445507" y="649223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3586" y="4988051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4487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4487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20389" y="5788151"/>
            <a:ext cx="4445635" cy="779145"/>
          </a:xfrm>
          <a:custGeom>
            <a:avLst/>
            <a:gdLst/>
            <a:ahLst/>
            <a:cxnLst/>
            <a:rect l="l" t="t" r="r" b="b"/>
            <a:pathLst>
              <a:path w="4445634" h="779145">
                <a:moveTo>
                  <a:pt x="4445507" y="649223"/>
                </a:moveTo>
                <a:lnTo>
                  <a:pt x="4445507" y="131063"/>
                </a:lnTo>
                <a:lnTo>
                  <a:pt x="4435339" y="80367"/>
                </a:lnTo>
                <a:lnTo>
                  <a:pt x="4407598" y="38671"/>
                </a:lnTo>
                <a:lnTo>
                  <a:pt x="4366426" y="10406"/>
                </a:lnTo>
                <a:lnTo>
                  <a:pt x="4315967" y="0"/>
                </a:lnTo>
                <a:lnTo>
                  <a:pt x="129539" y="0"/>
                </a:lnTo>
                <a:lnTo>
                  <a:pt x="79081" y="10406"/>
                </a:lnTo>
                <a:lnTo>
                  <a:pt x="37909" y="38671"/>
                </a:lnTo>
                <a:lnTo>
                  <a:pt x="10167" y="80367"/>
                </a:lnTo>
                <a:lnTo>
                  <a:pt x="0" y="131063"/>
                </a:lnTo>
                <a:lnTo>
                  <a:pt x="0" y="649223"/>
                </a:lnTo>
                <a:lnTo>
                  <a:pt x="10167" y="699682"/>
                </a:lnTo>
                <a:lnTo>
                  <a:pt x="37909" y="740854"/>
                </a:lnTo>
                <a:lnTo>
                  <a:pt x="79081" y="768596"/>
                </a:lnTo>
                <a:lnTo>
                  <a:pt x="129539" y="778763"/>
                </a:lnTo>
                <a:lnTo>
                  <a:pt x="4315967" y="778763"/>
                </a:lnTo>
                <a:lnTo>
                  <a:pt x="4366426" y="768596"/>
                </a:lnTo>
                <a:lnTo>
                  <a:pt x="4407598" y="740854"/>
                </a:lnTo>
                <a:lnTo>
                  <a:pt x="4435339" y="699682"/>
                </a:lnTo>
                <a:lnTo>
                  <a:pt x="4445507" y="649223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66191" y="1989835"/>
            <a:ext cx="4124325" cy="4469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2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temps</a:t>
            </a:r>
            <a:r>
              <a:rPr sz="2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forts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pour</a:t>
            </a:r>
            <a:r>
              <a:rPr sz="2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construire</a:t>
            </a:r>
            <a:r>
              <a:rPr sz="2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un </a:t>
            </a:r>
            <a:r>
              <a:rPr sz="2100" spc="-5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projet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stratégique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ensemble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TEMPS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PUBLICS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100" i="1" spc="-5" dirty="0">
                <a:solidFill>
                  <a:srgbClr val="FFFFFF"/>
                </a:solidFill>
                <a:latin typeface="Arial"/>
                <a:cs typeface="Arial"/>
              </a:rPr>
              <a:t>Paysagiste</a:t>
            </a:r>
            <a:r>
              <a:rPr sz="21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i="1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1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i="1" spc="-5" dirty="0">
                <a:solidFill>
                  <a:srgbClr val="FFFFFF"/>
                </a:solidFill>
                <a:latin typeface="Arial"/>
                <a:cs typeface="Arial"/>
              </a:rPr>
              <a:t>résidence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Arial"/>
              <a:cs typeface="Arial"/>
            </a:endParaRPr>
          </a:p>
          <a:p>
            <a:pPr marL="12700" marR="172720">
              <a:lnSpc>
                <a:spcPct val="100200"/>
              </a:lnSpc>
            </a:pP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2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temps</a:t>
            </a:r>
            <a:r>
              <a:rPr sz="2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travail</a:t>
            </a:r>
            <a:r>
              <a:rPr sz="2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pour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synthétiser</a:t>
            </a:r>
            <a:r>
              <a:rPr sz="2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les</a:t>
            </a:r>
            <a:r>
              <a:rPr sz="2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attentes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et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donner </a:t>
            </a:r>
            <a:r>
              <a:rPr sz="2100" spc="-5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forme</a:t>
            </a:r>
            <a:r>
              <a:rPr sz="2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au</a:t>
            </a:r>
            <a:r>
              <a:rPr sz="2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projet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sz="2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BUREAU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>
              <a:latin typeface="Arial"/>
              <a:cs typeface="Arial"/>
            </a:endParaRPr>
          </a:p>
          <a:p>
            <a:pPr marL="12700" marR="180975">
              <a:lnSpc>
                <a:spcPct val="100000"/>
              </a:lnSpc>
            </a:pP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2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ateliers</a:t>
            </a:r>
            <a:r>
              <a:rPr sz="2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thématiques</a:t>
            </a:r>
            <a:r>
              <a:rPr sz="2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à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destination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habitants</a:t>
            </a:r>
            <a:r>
              <a:rPr sz="2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du</a:t>
            </a:r>
            <a:r>
              <a:rPr sz="2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parc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Arial MT"/>
              <a:cs typeface="Arial MT"/>
            </a:endParaRPr>
          </a:p>
          <a:p>
            <a:pPr marL="12700" marR="181610">
              <a:lnSpc>
                <a:spcPts val="2460"/>
              </a:lnSpc>
            </a:pP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2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ateliers</a:t>
            </a:r>
            <a:r>
              <a:rPr sz="21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techniques 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complémentaires</a:t>
            </a:r>
            <a:r>
              <a:rPr sz="21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avec</a:t>
            </a:r>
            <a:r>
              <a:rPr sz="2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2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élus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83586" y="5919215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6011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6011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072775" y="3275076"/>
            <a:ext cx="3629025" cy="3313429"/>
            <a:chOff x="1072775" y="3275076"/>
            <a:chExt cx="3629025" cy="3313429"/>
          </a:xfrm>
        </p:grpSpPr>
        <p:pic>
          <p:nvPicPr>
            <p:cNvPr id="17" name="object 17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0130" y="5035296"/>
              <a:ext cx="1161288" cy="15499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775" y="3275076"/>
              <a:ext cx="3628644" cy="17205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775" y="5041392"/>
              <a:ext cx="2410967" cy="15468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676" y="5403593"/>
            <a:ext cx="2076450" cy="634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855"/>
              </a:lnSpc>
              <a:spcBef>
                <a:spcPts val="130"/>
              </a:spcBef>
            </a:pP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1e</a:t>
            </a:r>
            <a:r>
              <a:rPr sz="1550" b="1" spc="-105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140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spc="-2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90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es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u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o</a:t>
            </a:r>
            <a:r>
              <a:rPr sz="1550" b="1" spc="-155" dirty="0">
                <a:solidFill>
                  <a:srgbClr val="009999"/>
                </a:solidFill>
                <a:latin typeface="Arial"/>
                <a:cs typeface="Arial"/>
              </a:rPr>
              <a:t>n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ts val="1460"/>
              </a:lnSpc>
              <a:spcBef>
                <a:spcPts val="30"/>
              </a:spcBef>
            </a:pP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Carte d’identité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du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village,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enjeux, opportunités,</a:t>
            </a:r>
            <a:r>
              <a:rPr sz="1200" i="1" spc="-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contraintes</a:t>
            </a:r>
            <a:endParaRPr sz="12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64942" y="3518915"/>
            <a:ext cx="2356485" cy="1803400"/>
            <a:chOff x="5464942" y="3518915"/>
            <a:chExt cx="2356485" cy="1803400"/>
          </a:xfrm>
        </p:grpSpPr>
        <p:sp>
          <p:nvSpPr>
            <p:cNvPr id="4" name="object 4"/>
            <p:cNvSpPr/>
            <p:nvPr/>
          </p:nvSpPr>
          <p:spPr>
            <a:xfrm>
              <a:off x="6015105" y="4768595"/>
              <a:ext cx="657225" cy="40005"/>
            </a:xfrm>
            <a:custGeom>
              <a:avLst/>
              <a:gdLst/>
              <a:ahLst/>
              <a:cxnLst/>
              <a:rect l="l" t="t" r="r" b="b"/>
              <a:pathLst>
                <a:path w="657225" h="40004">
                  <a:moveTo>
                    <a:pt x="656843" y="39623"/>
                  </a:moveTo>
                  <a:lnTo>
                    <a:pt x="656843" y="0"/>
                  </a:lnTo>
                  <a:lnTo>
                    <a:pt x="0" y="0"/>
                  </a:lnTo>
                  <a:lnTo>
                    <a:pt x="0" y="39623"/>
                  </a:lnTo>
                  <a:lnTo>
                    <a:pt x="656843" y="39623"/>
                  </a:lnTo>
                  <a:close/>
                </a:path>
              </a:pathLst>
            </a:custGeom>
            <a:solidFill>
              <a:srgbClr val="A69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4942" y="3518915"/>
              <a:ext cx="2356104" cy="180289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30028" y="2148331"/>
            <a:ext cx="2289175" cy="1308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>
              <a:lnSpc>
                <a:spcPct val="100299"/>
              </a:lnSpc>
              <a:spcBef>
                <a:spcPts val="95"/>
              </a:spcBef>
            </a:pPr>
            <a:r>
              <a:rPr sz="1750" b="1" spc="-235" dirty="0">
                <a:latin typeface="Arial"/>
                <a:cs typeface="Arial"/>
              </a:rPr>
              <a:t>C</a:t>
            </a:r>
            <a:r>
              <a:rPr sz="1750" b="1" spc="-200" dirty="0">
                <a:latin typeface="Arial"/>
                <a:cs typeface="Arial"/>
              </a:rPr>
              <a:t>on</a:t>
            </a:r>
            <a:r>
              <a:rPr sz="1750" b="1" spc="-170" dirty="0">
                <a:latin typeface="Arial"/>
                <a:cs typeface="Arial"/>
              </a:rPr>
              <a:t>ce</a:t>
            </a:r>
            <a:r>
              <a:rPr sz="1750" b="1" spc="-200" dirty="0">
                <a:latin typeface="Arial"/>
                <a:cs typeface="Arial"/>
              </a:rPr>
              <a:t>p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200" dirty="0">
                <a:latin typeface="Arial"/>
                <a:cs typeface="Arial"/>
              </a:rPr>
              <a:t>o</a:t>
            </a:r>
            <a:r>
              <a:rPr sz="1750" b="1" spc="-195" dirty="0">
                <a:latin typeface="Arial"/>
                <a:cs typeface="Arial"/>
              </a:rPr>
              <a:t>n</a:t>
            </a:r>
            <a:r>
              <a:rPr sz="1750" spc="-45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d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170" dirty="0">
                <a:latin typeface="Arial"/>
                <a:cs typeface="Arial"/>
              </a:rPr>
              <a:t>scé</a:t>
            </a:r>
            <a:r>
              <a:rPr sz="1750" b="1" spc="-200" dirty="0">
                <a:latin typeface="Arial"/>
                <a:cs typeface="Arial"/>
              </a:rPr>
              <a:t>n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120" dirty="0">
                <a:latin typeface="Arial"/>
                <a:cs typeface="Arial"/>
              </a:rPr>
              <a:t>r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200" dirty="0">
                <a:latin typeface="Arial"/>
                <a:cs typeface="Arial"/>
              </a:rPr>
              <a:t>o</a:t>
            </a:r>
            <a:r>
              <a:rPr sz="1750" b="1" spc="-135" dirty="0">
                <a:latin typeface="Arial"/>
                <a:cs typeface="Arial"/>
              </a:rPr>
              <a:t>s </a:t>
            </a:r>
            <a:r>
              <a:rPr sz="1750" spc="-80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d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d</a:t>
            </a:r>
            <a:r>
              <a:rPr sz="1750" b="1" spc="-170" dirty="0">
                <a:latin typeface="Arial"/>
                <a:cs typeface="Arial"/>
              </a:rPr>
              <a:t>éve</a:t>
            </a:r>
            <a:r>
              <a:rPr sz="1750" b="1" spc="-95" dirty="0">
                <a:latin typeface="Arial"/>
                <a:cs typeface="Arial"/>
              </a:rPr>
              <a:t>l</a:t>
            </a:r>
            <a:r>
              <a:rPr sz="1750" b="1" spc="-200" dirty="0">
                <a:latin typeface="Arial"/>
                <a:cs typeface="Arial"/>
              </a:rPr>
              <a:t>opp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290" dirty="0">
                <a:latin typeface="Arial"/>
                <a:cs typeface="Arial"/>
              </a:rPr>
              <a:t>m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200" dirty="0">
                <a:latin typeface="Arial"/>
                <a:cs typeface="Arial"/>
              </a:rPr>
              <a:t>n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spc="-55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d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95" dirty="0">
                <a:latin typeface="Arial"/>
                <a:cs typeface="Arial"/>
              </a:rPr>
              <a:t>l</a:t>
            </a:r>
            <a:r>
              <a:rPr sz="1750" b="1" spc="-135" dirty="0">
                <a:latin typeface="Arial"/>
                <a:cs typeface="Arial"/>
              </a:rPr>
              <a:t>a </a:t>
            </a:r>
            <a:r>
              <a:rPr sz="1750" spc="-80" dirty="0">
                <a:latin typeface="Times New Roman"/>
                <a:cs typeface="Times New Roman"/>
              </a:rPr>
              <a:t> </a:t>
            </a:r>
            <a:r>
              <a:rPr sz="1750" b="1" spc="-170" dirty="0">
                <a:latin typeface="Arial"/>
                <a:cs typeface="Arial"/>
              </a:rPr>
              <a:t>c</a:t>
            </a:r>
            <a:r>
              <a:rPr sz="1750" b="1" spc="-200" dirty="0">
                <a:latin typeface="Arial"/>
                <a:cs typeface="Arial"/>
              </a:rPr>
              <a:t>o</a:t>
            </a:r>
            <a:r>
              <a:rPr sz="1750" b="1" spc="-290" dirty="0">
                <a:latin typeface="Arial"/>
                <a:cs typeface="Arial"/>
              </a:rPr>
              <a:t>mm</a:t>
            </a:r>
            <a:r>
              <a:rPr sz="1750" b="1" spc="-200" dirty="0">
                <a:latin typeface="Arial"/>
                <a:cs typeface="Arial"/>
              </a:rPr>
              <a:t>un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25" dirty="0">
                <a:latin typeface="Times New Roman"/>
                <a:cs typeface="Times New Roman"/>
              </a:rPr>
              <a:t> </a:t>
            </a:r>
            <a:r>
              <a:rPr sz="1750" b="1" spc="-90" dirty="0">
                <a:latin typeface="Arial"/>
                <a:cs typeface="Arial"/>
              </a:rPr>
              <a:t>|</a:t>
            </a:r>
            <a:endParaRPr sz="175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550" spc="-204" dirty="0">
                <a:latin typeface="Arial MT"/>
                <a:cs typeface="Arial MT"/>
              </a:rPr>
              <a:t>T</a:t>
            </a:r>
            <a:r>
              <a:rPr sz="1550" spc="-90" dirty="0">
                <a:latin typeface="Arial MT"/>
                <a:cs typeface="Arial MT"/>
              </a:rPr>
              <a:t>r</a:t>
            </a:r>
            <a:r>
              <a:rPr sz="1550" spc="-145" dirty="0">
                <a:latin typeface="Arial MT"/>
                <a:cs typeface="Arial MT"/>
              </a:rPr>
              <a:t>a</a:t>
            </a:r>
            <a:r>
              <a:rPr sz="1550" spc="-135" dirty="0">
                <a:latin typeface="Arial MT"/>
                <a:cs typeface="Arial MT"/>
              </a:rPr>
              <a:t>v</a:t>
            </a:r>
            <a:r>
              <a:rPr sz="1550" spc="-145" dirty="0">
                <a:latin typeface="Arial MT"/>
                <a:cs typeface="Arial MT"/>
              </a:rPr>
              <a:t>a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60" dirty="0">
                <a:latin typeface="Arial MT"/>
                <a:cs typeface="Arial MT"/>
              </a:rPr>
              <a:t>l</a:t>
            </a:r>
            <a:r>
              <a:rPr sz="1550" spc="-40" dirty="0">
                <a:latin typeface="Times New Roman"/>
                <a:cs typeface="Times New Roman"/>
              </a:rPr>
              <a:t> </a:t>
            </a:r>
            <a:r>
              <a:rPr sz="1550" spc="-135" dirty="0">
                <a:latin typeface="Arial MT"/>
                <a:cs typeface="Arial MT"/>
              </a:rPr>
              <a:t>c</a:t>
            </a:r>
            <a:r>
              <a:rPr sz="1550" spc="-145" dirty="0">
                <a:latin typeface="Arial MT"/>
                <a:cs typeface="Arial MT"/>
              </a:rPr>
              <a:t>o</a:t>
            </a:r>
            <a:r>
              <a:rPr sz="1550" spc="-65" dirty="0">
                <a:latin typeface="Arial MT"/>
                <a:cs typeface="Arial MT"/>
              </a:rPr>
              <a:t>ll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135" dirty="0">
                <a:latin typeface="Arial MT"/>
                <a:cs typeface="Arial MT"/>
              </a:rPr>
              <a:t>c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70" dirty="0">
                <a:latin typeface="Arial MT"/>
                <a:cs typeface="Arial MT"/>
              </a:rPr>
              <a:t>f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an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215" dirty="0">
                <a:latin typeface="Arial MT"/>
                <a:cs typeface="Arial MT"/>
              </a:rPr>
              <a:t>m</a:t>
            </a:r>
            <a:r>
              <a:rPr sz="1550" spc="-140" dirty="0">
                <a:latin typeface="Arial MT"/>
                <a:cs typeface="Arial MT"/>
              </a:rPr>
              <a:t>é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pa</a:t>
            </a:r>
            <a:r>
              <a:rPr sz="1550" spc="-85" dirty="0">
                <a:latin typeface="Arial MT"/>
                <a:cs typeface="Arial MT"/>
              </a:rPr>
              <a:t>r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65" dirty="0">
                <a:latin typeface="Arial MT"/>
                <a:cs typeface="Arial MT"/>
              </a:rPr>
              <a:t>l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100" dirty="0">
                <a:latin typeface="Arial MT"/>
                <a:cs typeface="Arial MT"/>
              </a:rPr>
              <a:t>s </a:t>
            </a:r>
            <a:r>
              <a:rPr sz="1550" spc="-65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pa</a:t>
            </a:r>
            <a:r>
              <a:rPr sz="1550" spc="-135" dirty="0">
                <a:latin typeface="Arial MT"/>
                <a:cs typeface="Arial MT"/>
              </a:rPr>
              <a:t>ys</a:t>
            </a:r>
            <a:r>
              <a:rPr sz="1550" spc="-145" dirty="0">
                <a:latin typeface="Arial MT"/>
                <a:cs typeface="Arial MT"/>
              </a:rPr>
              <a:t>ag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35" dirty="0">
                <a:latin typeface="Arial MT"/>
                <a:cs typeface="Arial MT"/>
              </a:rPr>
              <a:t>s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130" dirty="0">
                <a:latin typeface="Arial MT"/>
                <a:cs typeface="Arial MT"/>
              </a:rPr>
              <a:t>s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70" dirty="0">
                <a:latin typeface="Arial MT"/>
                <a:cs typeface="Arial MT"/>
              </a:rPr>
              <a:t>t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65" dirty="0">
                <a:latin typeface="Arial MT"/>
                <a:cs typeface="Arial MT"/>
              </a:rPr>
              <a:t>l’</a:t>
            </a:r>
            <a:r>
              <a:rPr sz="1550" spc="-145" dirty="0">
                <a:latin typeface="Arial MT"/>
                <a:cs typeface="Arial MT"/>
              </a:rPr>
              <a:t>équ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45" dirty="0">
                <a:latin typeface="Arial MT"/>
                <a:cs typeface="Arial MT"/>
              </a:rPr>
              <a:t>p</a:t>
            </a:r>
            <a:r>
              <a:rPr sz="1550" spc="-140" dirty="0">
                <a:latin typeface="Arial MT"/>
                <a:cs typeface="Arial MT"/>
              </a:rPr>
              <a:t>e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d</a:t>
            </a:r>
            <a:r>
              <a:rPr sz="1550" spc="-140" dirty="0">
                <a:latin typeface="Arial MT"/>
                <a:cs typeface="Arial MT"/>
              </a:rPr>
              <a:t>u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pa</a:t>
            </a:r>
            <a:r>
              <a:rPr sz="1550" spc="-90" dirty="0">
                <a:latin typeface="Arial MT"/>
                <a:cs typeface="Arial MT"/>
              </a:rPr>
              <a:t>r</a:t>
            </a:r>
            <a:r>
              <a:rPr sz="1550" spc="-130" dirty="0">
                <a:latin typeface="Arial MT"/>
                <a:cs typeface="Arial MT"/>
              </a:rPr>
              <a:t>c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28447" y="2174238"/>
            <a:ext cx="206057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210" dirty="0">
                <a:latin typeface="Arial"/>
                <a:cs typeface="Arial"/>
              </a:rPr>
              <a:t>P</a:t>
            </a:r>
            <a:r>
              <a:rPr sz="1750" b="1" spc="-95" dirty="0">
                <a:latin typeface="Arial"/>
                <a:cs typeface="Arial"/>
              </a:rPr>
              <a:t>l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195" dirty="0">
                <a:latin typeface="Arial"/>
                <a:cs typeface="Arial"/>
              </a:rPr>
              <a:t>n</a:t>
            </a:r>
            <a:r>
              <a:rPr sz="1750" spc="-45" dirty="0">
                <a:latin typeface="Times New Roman"/>
                <a:cs typeface="Times New Roman"/>
              </a:rPr>
              <a:t> </a:t>
            </a:r>
            <a:r>
              <a:rPr sz="1750" b="1" spc="-250" dirty="0">
                <a:latin typeface="Arial"/>
                <a:cs typeface="Arial"/>
              </a:rPr>
              <a:t>G</a:t>
            </a:r>
            <a:r>
              <a:rPr sz="1750" b="1" spc="-200" dirty="0">
                <a:latin typeface="Arial"/>
                <a:cs typeface="Arial"/>
              </a:rPr>
              <a:t>u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200" dirty="0">
                <a:latin typeface="Arial"/>
                <a:cs typeface="Arial"/>
              </a:rPr>
              <a:t>d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50" dirty="0">
                <a:latin typeface="Times New Roman"/>
                <a:cs typeface="Times New Roman"/>
              </a:rPr>
              <a:t> </a:t>
            </a:r>
            <a:r>
              <a:rPr sz="1750" b="1" spc="-175" dirty="0">
                <a:latin typeface="Arial"/>
                <a:cs typeface="Arial"/>
              </a:rPr>
              <a:t>–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210" dirty="0">
                <a:latin typeface="Arial"/>
                <a:cs typeface="Arial"/>
              </a:rPr>
              <a:t>S</a:t>
            </a:r>
            <a:r>
              <a:rPr sz="1750" b="1" spc="-170" dirty="0">
                <a:latin typeface="Arial"/>
                <a:cs typeface="Arial"/>
              </a:rPr>
              <a:t>cé</a:t>
            </a:r>
            <a:r>
              <a:rPr sz="1750" b="1" spc="-200" dirty="0">
                <a:latin typeface="Arial"/>
                <a:cs typeface="Arial"/>
              </a:rPr>
              <a:t>n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120" dirty="0">
                <a:latin typeface="Arial"/>
                <a:cs typeface="Arial"/>
              </a:rPr>
              <a:t>r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200" dirty="0">
                <a:latin typeface="Arial"/>
                <a:cs typeface="Arial"/>
              </a:rPr>
              <a:t>o</a:t>
            </a:r>
            <a:r>
              <a:rPr sz="1750" b="1" spc="-175" dirty="0">
                <a:latin typeface="Arial"/>
                <a:cs typeface="Arial"/>
              </a:rPr>
              <a:t>s</a:t>
            </a:r>
            <a:endParaRPr sz="1750">
              <a:latin typeface="Arial"/>
              <a:cs typeface="Arial"/>
            </a:endParaRPr>
          </a:p>
          <a:p>
            <a:pPr marL="12700" marR="113664">
              <a:lnSpc>
                <a:spcPts val="2110"/>
              </a:lnSpc>
              <a:spcBef>
                <a:spcPts val="60"/>
              </a:spcBef>
            </a:pPr>
            <a:r>
              <a:rPr sz="1750" b="1" spc="-175" dirty="0">
                <a:latin typeface="Arial"/>
                <a:cs typeface="Arial"/>
              </a:rPr>
              <a:t>«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h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200" dirty="0">
                <a:latin typeface="Arial"/>
                <a:cs typeface="Arial"/>
              </a:rPr>
              <a:t>u</a:t>
            </a:r>
            <a:r>
              <a:rPr sz="1750" b="1" spc="-120" dirty="0">
                <a:latin typeface="Arial"/>
                <a:cs typeface="Arial"/>
              </a:rPr>
              <a:t>r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200" dirty="0">
                <a:latin typeface="Arial"/>
                <a:cs typeface="Arial"/>
              </a:rPr>
              <a:t>u</a:t>
            </a:r>
            <a:r>
              <a:rPr sz="1750" b="1" spc="-175" dirty="0">
                <a:latin typeface="Arial"/>
                <a:cs typeface="Arial"/>
              </a:rPr>
              <a:t>x</a:t>
            </a:r>
            <a:r>
              <a:rPr sz="1750" spc="-65" dirty="0">
                <a:latin typeface="Times New Roman"/>
                <a:cs typeface="Times New Roman"/>
              </a:rPr>
              <a:t> 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170" dirty="0">
                <a:latin typeface="Arial"/>
                <a:cs typeface="Arial"/>
              </a:rPr>
              <a:t>c</a:t>
            </a:r>
            <a:r>
              <a:rPr sz="1750" b="1" spc="-120" dirty="0">
                <a:latin typeface="Arial"/>
                <a:cs typeface="Arial"/>
              </a:rPr>
              <a:t>r</a:t>
            </a:r>
            <a:r>
              <a:rPr sz="1750" b="1" spc="-170" dirty="0">
                <a:latin typeface="Arial"/>
                <a:cs typeface="Arial"/>
              </a:rPr>
              <a:t>éa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105" dirty="0">
                <a:latin typeface="Arial"/>
                <a:cs typeface="Arial"/>
              </a:rPr>
              <a:t>f</a:t>
            </a:r>
            <a:r>
              <a:rPr sz="1750" b="1" spc="-175" dirty="0">
                <a:latin typeface="Arial"/>
                <a:cs typeface="Arial"/>
              </a:rPr>
              <a:t>s</a:t>
            </a:r>
            <a:r>
              <a:rPr sz="1750" spc="-65" dirty="0">
                <a:latin typeface="Times New Roman"/>
                <a:cs typeface="Times New Roman"/>
              </a:rPr>
              <a:t> </a:t>
            </a:r>
            <a:r>
              <a:rPr sz="1750" b="1" spc="-135" dirty="0">
                <a:latin typeface="Arial"/>
                <a:cs typeface="Arial"/>
              </a:rPr>
              <a:t>» </a:t>
            </a:r>
            <a:r>
              <a:rPr sz="1750" spc="-80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pou</a:t>
            </a:r>
            <a:r>
              <a:rPr sz="1750" b="1" spc="-125" dirty="0">
                <a:latin typeface="Arial"/>
                <a:cs typeface="Arial"/>
              </a:rPr>
              <a:t>r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95" dirty="0">
                <a:latin typeface="Arial"/>
                <a:cs typeface="Arial"/>
              </a:rPr>
              <a:t>l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50" dirty="0">
                <a:latin typeface="Times New Roman"/>
                <a:cs typeface="Times New Roman"/>
              </a:rPr>
              <a:t> </a:t>
            </a:r>
            <a:r>
              <a:rPr sz="1750" b="1" spc="-170" dirty="0">
                <a:latin typeface="Arial"/>
                <a:cs typeface="Arial"/>
              </a:rPr>
              <a:t>v</a:t>
            </a:r>
            <a:r>
              <a:rPr sz="1750" b="1" spc="-95" dirty="0">
                <a:latin typeface="Arial"/>
                <a:cs typeface="Arial"/>
              </a:rPr>
              <a:t>ill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200" dirty="0">
                <a:latin typeface="Arial"/>
                <a:cs typeface="Arial"/>
              </a:rPr>
              <a:t>g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50" dirty="0">
                <a:latin typeface="Times New Roman"/>
                <a:cs typeface="Times New Roman"/>
              </a:rPr>
              <a:t> </a:t>
            </a:r>
            <a:r>
              <a:rPr sz="1750" b="1" spc="-90" dirty="0">
                <a:latin typeface="Arial"/>
                <a:cs typeface="Arial"/>
              </a:rPr>
              <a:t>|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1810"/>
              </a:lnSpc>
            </a:pPr>
            <a:r>
              <a:rPr sz="1550" spc="-140" dirty="0">
                <a:latin typeface="Arial MT"/>
                <a:cs typeface="Arial MT"/>
              </a:rPr>
              <a:t>Synthèse</a:t>
            </a:r>
            <a:r>
              <a:rPr sz="1550" spc="-65" dirty="0">
                <a:latin typeface="Arial MT"/>
                <a:cs typeface="Arial MT"/>
              </a:rPr>
              <a:t> </a:t>
            </a:r>
            <a:r>
              <a:rPr sz="1550" spc="-145" dirty="0">
                <a:latin typeface="Arial MT"/>
                <a:cs typeface="Arial MT"/>
              </a:rPr>
              <a:t>de</a:t>
            </a:r>
            <a:r>
              <a:rPr sz="1550" spc="-65" dirty="0">
                <a:latin typeface="Arial MT"/>
                <a:cs typeface="Arial MT"/>
              </a:rPr>
              <a:t> </a:t>
            </a:r>
            <a:r>
              <a:rPr sz="1550" spc="-105" dirty="0">
                <a:latin typeface="Arial MT"/>
                <a:cs typeface="Arial MT"/>
              </a:rPr>
              <a:t>la</a:t>
            </a:r>
            <a:r>
              <a:rPr sz="1550" spc="-70" dirty="0">
                <a:latin typeface="Arial MT"/>
                <a:cs typeface="Arial MT"/>
              </a:rPr>
              <a:t> </a:t>
            </a:r>
            <a:r>
              <a:rPr sz="1550" spc="-130" dirty="0">
                <a:latin typeface="Arial MT"/>
                <a:cs typeface="Arial MT"/>
              </a:rPr>
              <a:t>résidence</a:t>
            </a:r>
            <a:r>
              <a:rPr sz="1550" spc="-65" dirty="0">
                <a:latin typeface="Arial MT"/>
                <a:cs typeface="Arial MT"/>
              </a:rPr>
              <a:t> </a:t>
            </a:r>
            <a:r>
              <a:rPr sz="1550" spc="-110" dirty="0">
                <a:latin typeface="Arial MT"/>
                <a:cs typeface="Arial MT"/>
              </a:rPr>
              <a:t>et</a:t>
            </a:r>
            <a:endParaRPr sz="15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550" spc="-135" dirty="0">
                <a:latin typeface="Arial MT"/>
                <a:cs typeface="Arial MT"/>
              </a:rPr>
              <a:t>c</a:t>
            </a:r>
            <a:r>
              <a:rPr sz="1550" spc="-145" dirty="0">
                <a:latin typeface="Arial MT"/>
                <a:cs typeface="Arial MT"/>
              </a:rPr>
              <a:t>ho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30" dirty="0">
                <a:latin typeface="Arial MT"/>
                <a:cs typeface="Arial MT"/>
              </a:rPr>
              <a:t>x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d</a:t>
            </a:r>
            <a:r>
              <a:rPr sz="1550" spc="-65" dirty="0">
                <a:latin typeface="Arial MT"/>
                <a:cs typeface="Arial MT"/>
              </a:rPr>
              <a:t>’</a:t>
            </a:r>
            <a:r>
              <a:rPr sz="1550" spc="-145" dirty="0">
                <a:latin typeface="Arial MT"/>
                <a:cs typeface="Arial MT"/>
              </a:rPr>
              <a:t>u</a:t>
            </a:r>
            <a:r>
              <a:rPr sz="1550" spc="-140" dirty="0">
                <a:latin typeface="Arial MT"/>
                <a:cs typeface="Arial MT"/>
              </a:rPr>
              <a:t>n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35" dirty="0">
                <a:latin typeface="Arial MT"/>
                <a:cs typeface="Arial MT"/>
              </a:rPr>
              <a:t>s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140" dirty="0">
                <a:latin typeface="Arial MT"/>
                <a:cs typeface="Arial MT"/>
              </a:rPr>
              <a:t>e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135" dirty="0">
                <a:latin typeface="Arial MT"/>
                <a:cs typeface="Arial MT"/>
              </a:rPr>
              <a:t>c</a:t>
            </a:r>
            <a:r>
              <a:rPr sz="1550" spc="-145" dirty="0">
                <a:latin typeface="Arial MT"/>
                <a:cs typeface="Arial MT"/>
              </a:rPr>
              <a:t>han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85" dirty="0">
                <a:latin typeface="Arial MT"/>
                <a:cs typeface="Arial MT"/>
              </a:rPr>
              <a:t>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05432" y="2692398"/>
            <a:ext cx="1849120" cy="7747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5"/>
              </a:spcBef>
            </a:pPr>
            <a:r>
              <a:rPr sz="1750" b="1" spc="-235" dirty="0">
                <a:latin typeface="Arial"/>
                <a:cs typeface="Arial"/>
              </a:rPr>
              <a:t>C</a:t>
            </a:r>
            <a:r>
              <a:rPr sz="1750" b="1" spc="-200" dirty="0">
                <a:latin typeface="Arial"/>
                <a:cs typeface="Arial"/>
              </a:rPr>
              <a:t>h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200" dirty="0">
                <a:latin typeface="Arial"/>
                <a:cs typeface="Arial"/>
              </a:rPr>
              <a:t>n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125" dirty="0">
                <a:latin typeface="Arial"/>
                <a:cs typeface="Arial"/>
              </a:rPr>
              <a:t>r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p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120" dirty="0">
                <a:latin typeface="Arial"/>
                <a:cs typeface="Arial"/>
              </a:rPr>
              <a:t>r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170" dirty="0">
                <a:latin typeface="Arial"/>
                <a:cs typeface="Arial"/>
              </a:rPr>
              <a:t>c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200" dirty="0">
                <a:latin typeface="Arial"/>
                <a:cs typeface="Arial"/>
              </a:rPr>
              <a:t>p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105" dirty="0">
                <a:latin typeface="Arial"/>
                <a:cs typeface="Arial"/>
              </a:rPr>
              <a:t>f</a:t>
            </a:r>
            <a:r>
              <a:rPr sz="1750" spc="-65" dirty="0">
                <a:latin typeface="Times New Roman"/>
                <a:cs typeface="Times New Roman"/>
              </a:rPr>
              <a:t> </a:t>
            </a:r>
            <a:r>
              <a:rPr sz="1750" b="1" spc="-90" dirty="0">
                <a:latin typeface="Arial"/>
                <a:cs typeface="Arial"/>
              </a:rPr>
              <a:t>| </a:t>
            </a:r>
            <a:r>
              <a:rPr sz="1750" spc="-80" dirty="0">
                <a:latin typeface="Times New Roman"/>
                <a:cs typeface="Times New Roman"/>
              </a:rPr>
              <a:t> </a:t>
            </a:r>
            <a:r>
              <a:rPr sz="1550" spc="-175" dirty="0">
                <a:latin typeface="Arial MT"/>
                <a:cs typeface="Arial MT"/>
              </a:rPr>
              <a:t>A</a:t>
            </a:r>
            <a:r>
              <a:rPr sz="1550" spc="-135" dirty="0">
                <a:latin typeface="Arial MT"/>
                <a:cs typeface="Arial MT"/>
              </a:rPr>
              <a:t>c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45" dirty="0">
                <a:latin typeface="Arial MT"/>
                <a:cs typeface="Arial MT"/>
              </a:rPr>
              <a:t>on</a:t>
            </a:r>
            <a:r>
              <a:rPr sz="1550" spc="-130" dirty="0">
                <a:latin typeface="Arial MT"/>
                <a:cs typeface="Arial MT"/>
              </a:rPr>
              <a:t>s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pa</a:t>
            </a:r>
            <a:r>
              <a:rPr sz="1550" spc="-90" dirty="0">
                <a:latin typeface="Arial MT"/>
                <a:cs typeface="Arial MT"/>
              </a:rPr>
              <a:t>r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35" dirty="0">
                <a:latin typeface="Arial MT"/>
                <a:cs typeface="Arial MT"/>
              </a:rPr>
              <a:t>c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45" dirty="0">
                <a:latin typeface="Arial MT"/>
                <a:cs typeface="Arial MT"/>
              </a:rPr>
              <a:t>pa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35" dirty="0">
                <a:latin typeface="Arial MT"/>
                <a:cs typeface="Arial MT"/>
              </a:rPr>
              <a:t>v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130" dirty="0">
                <a:latin typeface="Arial MT"/>
                <a:cs typeface="Arial MT"/>
              </a:rPr>
              <a:t>s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70" dirty="0">
                <a:latin typeface="Arial MT"/>
                <a:cs typeface="Arial MT"/>
              </a:rPr>
              <a:t>t </a:t>
            </a:r>
            <a:r>
              <a:rPr sz="1550" spc="-65" dirty="0">
                <a:latin typeface="Times New Roman"/>
                <a:cs typeface="Times New Roman"/>
              </a:rPr>
              <a:t> </a:t>
            </a:r>
            <a:r>
              <a:rPr sz="1550" spc="-125" dirty="0">
                <a:latin typeface="Arial MT"/>
                <a:cs typeface="Arial MT"/>
              </a:rPr>
              <a:t>citoyennes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290" y="3518915"/>
            <a:ext cx="2705100" cy="18028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22" y="943355"/>
            <a:ext cx="716609" cy="99212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893698" y="1094232"/>
            <a:ext cx="6800215" cy="419100"/>
          </a:xfrm>
          <a:custGeom>
            <a:avLst/>
            <a:gdLst/>
            <a:ahLst/>
            <a:cxnLst/>
            <a:rect l="l" t="t" r="r" b="b"/>
            <a:pathLst>
              <a:path w="6800215" h="419100">
                <a:moveTo>
                  <a:pt x="0" y="0"/>
                </a:moveTo>
                <a:lnTo>
                  <a:pt x="0" y="419100"/>
                </a:lnTo>
                <a:lnTo>
                  <a:pt x="6799701" y="419100"/>
                </a:lnTo>
                <a:lnTo>
                  <a:pt x="67997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3667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</a:t>
            </a:r>
            <a:r>
              <a:rPr spc="-120" dirty="0"/>
              <a:t> </a:t>
            </a:r>
            <a:r>
              <a:rPr spc="-200" dirty="0"/>
              <a:t>est</a:t>
            </a:r>
            <a:r>
              <a:rPr spc="-125" dirty="0"/>
              <a:t> </a:t>
            </a:r>
            <a:r>
              <a:rPr spc="-175" dirty="0"/>
              <a:t>le</a:t>
            </a:r>
            <a:r>
              <a:rPr spc="-120" dirty="0"/>
              <a:t> </a:t>
            </a:r>
            <a:r>
              <a:rPr spc="-229" dirty="0"/>
              <a:t>processus</a:t>
            </a:r>
            <a:r>
              <a:rPr spc="-114" dirty="0"/>
              <a:t> </a:t>
            </a:r>
            <a:r>
              <a:rPr spc="-250" dirty="0"/>
              <a:t>de</a:t>
            </a:r>
            <a:r>
              <a:rPr spc="-114" dirty="0"/>
              <a:t> </a:t>
            </a:r>
            <a:r>
              <a:rPr spc="-200" dirty="0"/>
              <a:t>construction</a:t>
            </a:r>
            <a:r>
              <a:rPr spc="-120" dirty="0"/>
              <a:t> </a:t>
            </a:r>
            <a:r>
              <a:rPr spc="-185" dirty="0"/>
              <a:t>collective</a:t>
            </a:r>
            <a:r>
              <a:rPr spc="-110" dirty="0"/>
              <a:t> </a:t>
            </a:r>
            <a:r>
              <a:rPr spc="-250" dirty="0"/>
              <a:t>du</a:t>
            </a:r>
            <a:r>
              <a:rPr spc="-120" dirty="0"/>
              <a:t> </a:t>
            </a:r>
            <a:r>
              <a:rPr spc="-190" dirty="0"/>
              <a:t>projet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93148" y="2419603"/>
            <a:ext cx="1819910" cy="10414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75"/>
              </a:spcBef>
            </a:pPr>
            <a:r>
              <a:rPr sz="1750" b="1" spc="-235" dirty="0">
                <a:latin typeface="Arial"/>
                <a:cs typeface="Arial"/>
              </a:rPr>
              <a:t>B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95" dirty="0">
                <a:latin typeface="Arial"/>
                <a:cs typeface="Arial"/>
              </a:rPr>
              <a:t>ll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200" dirty="0">
                <a:latin typeface="Arial"/>
                <a:cs typeface="Arial"/>
              </a:rPr>
              <a:t>d</a:t>
            </a:r>
            <a:r>
              <a:rPr sz="1750" b="1" spc="-175" dirty="0">
                <a:latin typeface="Arial"/>
                <a:cs typeface="Arial"/>
              </a:rPr>
              <a:t>e</a:t>
            </a:r>
            <a:r>
              <a:rPr sz="1750" spc="-50" dirty="0">
                <a:latin typeface="Times New Roman"/>
                <a:cs typeface="Times New Roman"/>
              </a:rPr>
              <a:t> </a:t>
            </a:r>
            <a:r>
              <a:rPr sz="1750" b="1" spc="-170" dirty="0">
                <a:latin typeface="Arial"/>
                <a:cs typeface="Arial"/>
              </a:rPr>
              <a:t>v</a:t>
            </a:r>
            <a:r>
              <a:rPr sz="1750" b="1" spc="-95" dirty="0">
                <a:latin typeface="Arial"/>
                <a:cs typeface="Arial"/>
              </a:rPr>
              <a:t>ill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200" dirty="0">
                <a:latin typeface="Arial"/>
                <a:cs typeface="Arial"/>
              </a:rPr>
              <a:t>g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200" dirty="0">
                <a:latin typeface="Arial"/>
                <a:cs typeface="Arial"/>
              </a:rPr>
              <a:t>o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170" dirty="0">
                <a:latin typeface="Arial"/>
                <a:cs typeface="Arial"/>
              </a:rPr>
              <a:t>s</a:t>
            </a:r>
            <a:r>
              <a:rPr sz="1750" b="1" spc="-135" dirty="0">
                <a:latin typeface="Arial"/>
                <a:cs typeface="Arial"/>
              </a:rPr>
              <a:t>e </a:t>
            </a:r>
            <a:r>
              <a:rPr sz="1750" spc="-80" dirty="0">
                <a:latin typeface="Times New Roman"/>
                <a:cs typeface="Times New Roman"/>
              </a:rPr>
              <a:t> </a:t>
            </a:r>
            <a:r>
              <a:rPr sz="1750" b="1" spc="-170" dirty="0">
                <a:latin typeface="Arial"/>
                <a:cs typeface="Arial"/>
              </a:rPr>
              <a:t>e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b="1" spc="-200" dirty="0">
                <a:latin typeface="Arial"/>
                <a:cs typeface="Arial"/>
              </a:rPr>
              <a:t>d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170" dirty="0">
                <a:latin typeface="Arial"/>
                <a:cs typeface="Arial"/>
              </a:rPr>
              <a:t>a</a:t>
            </a:r>
            <a:r>
              <a:rPr sz="1750" b="1" spc="-200" dirty="0">
                <a:latin typeface="Arial"/>
                <a:cs typeface="Arial"/>
              </a:rPr>
              <a:t>gno</a:t>
            </a:r>
            <a:r>
              <a:rPr sz="1750" b="1" spc="-170" dirty="0">
                <a:latin typeface="Arial"/>
                <a:cs typeface="Arial"/>
              </a:rPr>
              <a:t>s</a:t>
            </a:r>
            <a:r>
              <a:rPr sz="1750" b="1" spc="-105" dirty="0">
                <a:latin typeface="Arial"/>
                <a:cs typeface="Arial"/>
              </a:rPr>
              <a:t>t</a:t>
            </a:r>
            <a:r>
              <a:rPr sz="1750" b="1" spc="-95" dirty="0">
                <a:latin typeface="Arial"/>
                <a:cs typeface="Arial"/>
              </a:rPr>
              <a:t>i</a:t>
            </a:r>
            <a:r>
              <a:rPr sz="1750" b="1" spc="-175" dirty="0">
                <a:latin typeface="Arial"/>
                <a:cs typeface="Arial"/>
              </a:rPr>
              <a:t>c</a:t>
            </a:r>
            <a:r>
              <a:rPr sz="1750" spc="-50" dirty="0">
                <a:latin typeface="Times New Roman"/>
                <a:cs typeface="Times New Roman"/>
              </a:rPr>
              <a:t> </a:t>
            </a:r>
            <a:r>
              <a:rPr sz="1750" b="1" spc="-90" dirty="0">
                <a:latin typeface="Arial"/>
                <a:cs typeface="Arial"/>
              </a:rPr>
              <a:t>| </a:t>
            </a:r>
            <a:r>
              <a:rPr sz="1750" spc="-80" dirty="0">
                <a:latin typeface="Times New Roman"/>
                <a:cs typeface="Times New Roman"/>
              </a:rPr>
              <a:t> </a:t>
            </a:r>
            <a:r>
              <a:rPr sz="1550" spc="-190" dirty="0">
                <a:latin typeface="Arial MT"/>
                <a:cs typeface="Arial MT"/>
              </a:rPr>
              <a:t>R</a:t>
            </a:r>
            <a:r>
              <a:rPr sz="1550" spc="-145" dirty="0">
                <a:latin typeface="Arial MT"/>
                <a:cs typeface="Arial MT"/>
              </a:rPr>
              <a:t>en</a:t>
            </a:r>
            <a:r>
              <a:rPr sz="1550" spc="-135" dirty="0">
                <a:latin typeface="Arial MT"/>
                <a:cs typeface="Arial MT"/>
              </a:rPr>
              <a:t>c</a:t>
            </a:r>
            <a:r>
              <a:rPr sz="1550" spc="-145" dirty="0">
                <a:latin typeface="Arial MT"/>
                <a:cs typeface="Arial MT"/>
              </a:rPr>
              <a:t>on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90" dirty="0">
                <a:latin typeface="Arial MT"/>
                <a:cs typeface="Arial MT"/>
              </a:rPr>
              <a:t>r</a:t>
            </a:r>
            <a:r>
              <a:rPr sz="1550" spc="-140" dirty="0">
                <a:latin typeface="Arial MT"/>
                <a:cs typeface="Arial MT"/>
              </a:rPr>
              <a:t>e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a</a:t>
            </a:r>
            <a:r>
              <a:rPr sz="1550" spc="-135" dirty="0">
                <a:latin typeface="Arial MT"/>
                <a:cs typeface="Arial MT"/>
              </a:rPr>
              <a:t>v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130" dirty="0">
                <a:latin typeface="Arial MT"/>
                <a:cs typeface="Arial MT"/>
              </a:rPr>
              <a:t>c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65" dirty="0">
                <a:latin typeface="Arial MT"/>
                <a:cs typeface="Arial MT"/>
              </a:rPr>
              <a:t>l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130" dirty="0">
                <a:latin typeface="Arial MT"/>
                <a:cs typeface="Arial MT"/>
              </a:rPr>
              <a:t>s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550" spc="-65" dirty="0">
                <a:latin typeface="Arial MT"/>
                <a:cs typeface="Arial MT"/>
              </a:rPr>
              <a:t>li</a:t>
            </a:r>
            <a:r>
              <a:rPr sz="1550" spc="-145" dirty="0">
                <a:latin typeface="Arial MT"/>
                <a:cs typeface="Arial MT"/>
              </a:rPr>
              <a:t>eu</a:t>
            </a:r>
            <a:r>
              <a:rPr sz="1550" spc="-100" dirty="0">
                <a:latin typeface="Arial MT"/>
                <a:cs typeface="Arial MT"/>
              </a:rPr>
              <a:t>x </a:t>
            </a:r>
            <a:r>
              <a:rPr sz="1550" spc="-65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70" dirty="0">
                <a:latin typeface="Arial MT"/>
                <a:cs typeface="Arial MT"/>
              </a:rPr>
              <a:t>t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65" dirty="0">
                <a:latin typeface="Arial MT"/>
                <a:cs typeface="Arial MT"/>
              </a:rPr>
              <a:t>l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90" dirty="0">
                <a:latin typeface="Arial MT"/>
                <a:cs typeface="Arial MT"/>
              </a:rPr>
              <a:t>(</a:t>
            </a:r>
            <a:r>
              <a:rPr sz="1550" spc="-135" dirty="0">
                <a:latin typeface="Arial MT"/>
                <a:cs typeface="Arial MT"/>
              </a:rPr>
              <a:t>s</a:t>
            </a:r>
            <a:r>
              <a:rPr sz="1550" spc="-85" dirty="0">
                <a:latin typeface="Arial MT"/>
                <a:cs typeface="Arial MT"/>
              </a:rPr>
              <a:t>)</a:t>
            </a:r>
            <a:r>
              <a:rPr sz="1550" spc="-40" dirty="0">
                <a:latin typeface="Times New Roman"/>
                <a:cs typeface="Times New Roman"/>
              </a:rPr>
              <a:t> </a:t>
            </a:r>
            <a:r>
              <a:rPr sz="1550" spc="-145" dirty="0">
                <a:latin typeface="Arial MT"/>
                <a:cs typeface="Arial MT"/>
              </a:rPr>
              <a:t>pa</a:t>
            </a:r>
            <a:r>
              <a:rPr sz="1550" spc="-135" dirty="0">
                <a:latin typeface="Arial MT"/>
                <a:cs typeface="Arial MT"/>
              </a:rPr>
              <a:t>ys</a:t>
            </a:r>
            <a:r>
              <a:rPr sz="1550" spc="-145" dirty="0">
                <a:latin typeface="Arial MT"/>
                <a:cs typeface="Arial MT"/>
              </a:rPr>
              <a:t>ag</a:t>
            </a:r>
            <a:r>
              <a:rPr sz="1550" spc="-65" dirty="0">
                <a:latin typeface="Arial MT"/>
                <a:cs typeface="Arial MT"/>
              </a:rPr>
              <a:t>i</a:t>
            </a:r>
            <a:r>
              <a:rPr sz="1550" spc="-135" dirty="0">
                <a:latin typeface="Arial MT"/>
                <a:cs typeface="Arial MT"/>
              </a:rPr>
              <a:t>s</a:t>
            </a:r>
            <a:r>
              <a:rPr sz="1550" spc="-75" dirty="0">
                <a:latin typeface="Arial MT"/>
                <a:cs typeface="Arial MT"/>
              </a:rPr>
              <a:t>t</a:t>
            </a:r>
            <a:r>
              <a:rPr sz="1550" spc="-145" dirty="0">
                <a:latin typeface="Arial MT"/>
                <a:cs typeface="Arial MT"/>
              </a:rPr>
              <a:t>e</a:t>
            </a:r>
            <a:r>
              <a:rPr sz="1550" spc="-90" dirty="0">
                <a:latin typeface="Arial MT"/>
                <a:cs typeface="Arial MT"/>
              </a:rPr>
              <a:t>(</a:t>
            </a:r>
            <a:r>
              <a:rPr sz="1550" spc="-135" dirty="0">
                <a:latin typeface="Arial MT"/>
                <a:cs typeface="Arial MT"/>
              </a:rPr>
              <a:t>s</a:t>
            </a:r>
            <a:r>
              <a:rPr sz="1550" spc="-85" dirty="0">
                <a:latin typeface="Arial MT"/>
                <a:cs typeface="Arial MT"/>
              </a:rPr>
              <a:t>)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99472" y="5388354"/>
            <a:ext cx="2153285" cy="875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b="1" spc="-254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b="1" spc="-229" dirty="0">
                <a:solidFill>
                  <a:srgbClr val="009999"/>
                </a:solidFill>
                <a:latin typeface="Arial"/>
                <a:cs typeface="Arial"/>
              </a:rPr>
              <a:t>m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p</a:t>
            </a:r>
            <a:r>
              <a:rPr sz="1550" b="1" spc="-140" dirty="0">
                <a:solidFill>
                  <a:srgbClr val="009999"/>
                </a:solidFill>
                <a:latin typeface="Arial"/>
                <a:cs typeface="Arial"/>
              </a:rPr>
              <a:t>s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d</a:t>
            </a:r>
            <a:r>
              <a:rPr sz="1550" b="1" spc="-140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f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a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b</a:t>
            </a:r>
            <a:r>
              <a:rPr sz="1550" b="1" spc="-105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ca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o</a:t>
            </a:r>
            <a:r>
              <a:rPr sz="1550" b="1" spc="-155" dirty="0">
                <a:solidFill>
                  <a:srgbClr val="009999"/>
                </a:solidFill>
                <a:latin typeface="Arial"/>
                <a:cs typeface="Arial"/>
              </a:rPr>
              <a:t>n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d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’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un</a:t>
            </a:r>
            <a:r>
              <a:rPr sz="1550" b="1" spc="-105" dirty="0">
                <a:solidFill>
                  <a:srgbClr val="009999"/>
                </a:solidFill>
                <a:latin typeface="Arial"/>
                <a:cs typeface="Arial"/>
              </a:rPr>
              <a:t>e </a:t>
            </a:r>
            <a:r>
              <a:rPr sz="1550" spc="-65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c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u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l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u</a:t>
            </a:r>
            <a:r>
              <a:rPr sz="1550" b="1" spc="-105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140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p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a</a:t>
            </a:r>
            <a:r>
              <a:rPr sz="1550" b="1" spc="-105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a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g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é</a:t>
            </a:r>
            <a:r>
              <a:rPr sz="1550" b="1" spc="-140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b="1" spc="-155" dirty="0">
                <a:solidFill>
                  <a:srgbClr val="009999"/>
                </a:solidFill>
                <a:latin typeface="Arial"/>
                <a:cs typeface="Arial"/>
              </a:rPr>
              <a:t>n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f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a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sa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n</a:t>
            </a:r>
            <a:r>
              <a:rPr sz="1550" b="1" spc="-85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420"/>
              </a:lnSpc>
            </a:pPr>
            <a:r>
              <a:rPr sz="1200" i="1" dirty="0">
                <a:solidFill>
                  <a:srgbClr val="009999"/>
                </a:solidFill>
                <a:latin typeface="Calibri Light"/>
                <a:cs typeface="Calibri Light"/>
              </a:rPr>
              <a:t>Ateliers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prospectifs</a:t>
            </a:r>
            <a:r>
              <a:rPr sz="1200" i="1" spc="1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+</a:t>
            </a:r>
            <a:r>
              <a:rPr sz="1200" i="1" spc="-1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ateliers</a:t>
            </a:r>
            <a:r>
              <a:rPr sz="1200" i="1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endParaRPr sz="12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thématiques</a:t>
            </a:r>
            <a:r>
              <a:rPr sz="1200" i="1" spc="-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dirty="0">
                <a:solidFill>
                  <a:srgbClr val="009999"/>
                </a:solidFill>
                <a:latin typeface="Calibri Light"/>
                <a:cs typeface="Calibri Light"/>
              </a:rPr>
              <a:t>et</a:t>
            </a:r>
            <a:r>
              <a:rPr sz="1200" i="1" spc="-2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conférences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01015" y="5417310"/>
            <a:ext cx="2324100" cy="7943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820"/>
              </a:lnSpc>
              <a:spcBef>
                <a:spcPts val="130"/>
              </a:spcBef>
            </a:pPr>
            <a:r>
              <a:rPr sz="1550" b="1" spc="-190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es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u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o</a:t>
            </a:r>
            <a:r>
              <a:rPr sz="1550" b="1" spc="-155" dirty="0">
                <a:solidFill>
                  <a:srgbClr val="009999"/>
                </a:solidFill>
                <a:latin typeface="Arial"/>
                <a:cs typeface="Arial"/>
              </a:rPr>
              <a:t>n</a:t>
            </a:r>
            <a:r>
              <a:rPr sz="1550" spc="-45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d</a:t>
            </a:r>
            <a:r>
              <a:rPr sz="1550" b="1" spc="-155" dirty="0">
                <a:solidFill>
                  <a:srgbClr val="009999"/>
                </a:solidFill>
                <a:latin typeface="Arial"/>
                <a:cs typeface="Arial"/>
              </a:rPr>
              <a:t>u</a:t>
            </a:r>
            <a:r>
              <a:rPr sz="1550" spc="-45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p</a:t>
            </a:r>
            <a:r>
              <a:rPr sz="1550" b="1" spc="-105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o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j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b="1" spc="-85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c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o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ll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ec</a:t>
            </a:r>
            <a:r>
              <a:rPr sz="1550" b="1" spc="-90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i</a:t>
            </a:r>
            <a:r>
              <a:rPr sz="1550" b="1" spc="-85" dirty="0">
                <a:solidFill>
                  <a:srgbClr val="009999"/>
                </a:solidFill>
                <a:latin typeface="Arial"/>
                <a:cs typeface="Arial"/>
              </a:rPr>
              <a:t>f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ct val="97100"/>
              </a:lnSpc>
              <a:spcBef>
                <a:spcPts val="5"/>
              </a:spcBef>
            </a:pP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Présentation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des</a:t>
            </a:r>
            <a:r>
              <a:rPr sz="1200" i="1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scénarios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prospectifs,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Hiérarchisation</a:t>
            </a:r>
            <a:r>
              <a:rPr sz="1200" i="1" spc="2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des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actions,</a:t>
            </a:r>
            <a:r>
              <a:rPr sz="1200" i="1" spc="-1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Estimation</a:t>
            </a:r>
            <a:r>
              <a:rPr sz="1200" i="1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sommaire,</a:t>
            </a:r>
            <a:r>
              <a:rPr sz="1200" i="1" spc="2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Choix 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01015" y="6177785"/>
            <a:ext cx="2182495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i="1" spc="-10" dirty="0">
                <a:solidFill>
                  <a:srgbClr val="009999"/>
                </a:solidFill>
                <a:latin typeface="Calibri Light"/>
                <a:cs typeface="Calibri Light"/>
              </a:rPr>
              <a:t>d’une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première</a:t>
            </a:r>
            <a:r>
              <a:rPr sz="1200" i="1" spc="2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action</a:t>
            </a:r>
            <a:r>
              <a:rPr sz="1200" i="1" spc="-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à</a:t>
            </a:r>
            <a:r>
              <a:rPr sz="1200" i="1" spc="-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mettre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 en 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1015" y="6307325"/>
            <a:ext cx="1875789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œuvre, </a:t>
            </a:r>
            <a:r>
              <a:rPr sz="1200" i="1" spc="-5" dirty="0">
                <a:solidFill>
                  <a:srgbClr val="009999"/>
                </a:solidFill>
                <a:latin typeface="Calibri Light"/>
                <a:cs typeface="Calibri Light"/>
              </a:rPr>
              <a:t>Echanges</a:t>
            </a:r>
            <a:r>
              <a:rPr sz="1550" spc="-5" dirty="0">
                <a:solidFill>
                  <a:srgbClr val="009999"/>
                </a:solidFill>
                <a:latin typeface="Arial MT"/>
                <a:cs typeface="Arial MT"/>
              </a:rPr>
              <a:t>,</a:t>
            </a:r>
            <a:r>
              <a:rPr sz="1550" spc="-85" dirty="0">
                <a:solidFill>
                  <a:srgbClr val="009999"/>
                </a:solidFill>
                <a:latin typeface="Arial MT"/>
                <a:cs typeface="Arial M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convivialité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79038" y="5403593"/>
            <a:ext cx="2192655" cy="8216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855"/>
              </a:lnSpc>
              <a:spcBef>
                <a:spcPts val="130"/>
              </a:spcBef>
            </a:pPr>
            <a:r>
              <a:rPr sz="1550" b="1" spc="-190" dirty="0">
                <a:solidFill>
                  <a:srgbClr val="009999"/>
                </a:solidFill>
                <a:latin typeface="Arial"/>
                <a:cs typeface="Arial"/>
              </a:rPr>
              <a:t>A</a:t>
            </a:r>
            <a:r>
              <a:rPr sz="1550" b="1" spc="-229" dirty="0">
                <a:solidFill>
                  <a:srgbClr val="009999"/>
                </a:solidFill>
                <a:latin typeface="Arial"/>
                <a:cs typeface="Arial"/>
              </a:rPr>
              <a:t>m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o</a:t>
            </a:r>
            <a:r>
              <a:rPr sz="1550" b="1" spc="-105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ce</a:t>
            </a:r>
            <a:r>
              <a:rPr sz="1550" b="1" spc="-100" dirty="0">
                <a:solidFill>
                  <a:srgbClr val="009999"/>
                </a:solidFill>
                <a:latin typeface="Arial"/>
                <a:cs typeface="Arial"/>
              </a:rPr>
              <a:t>r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75" dirty="0">
                <a:solidFill>
                  <a:srgbClr val="009999"/>
                </a:solidFill>
                <a:latin typeface="Arial"/>
                <a:cs typeface="Arial"/>
              </a:rPr>
              <a:t>l</a:t>
            </a:r>
            <a:r>
              <a:rPr sz="1550" b="1" spc="-140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spc="-3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1550" b="1" spc="-229" dirty="0">
                <a:solidFill>
                  <a:srgbClr val="009999"/>
                </a:solidFill>
                <a:latin typeface="Arial"/>
                <a:cs typeface="Arial"/>
              </a:rPr>
              <a:t>m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ou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ve</a:t>
            </a:r>
            <a:r>
              <a:rPr sz="1550" b="1" spc="-229" dirty="0">
                <a:solidFill>
                  <a:srgbClr val="009999"/>
                </a:solidFill>
                <a:latin typeface="Arial"/>
                <a:cs typeface="Arial"/>
              </a:rPr>
              <a:t>m</a:t>
            </a:r>
            <a:r>
              <a:rPr sz="1550" b="1" spc="-145" dirty="0">
                <a:solidFill>
                  <a:srgbClr val="009999"/>
                </a:solidFill>
                <a:latin typeface="Arial"/>
                <a:cs typeface="Arial"/>
              </a:rPr>
              <a:t>e</a:t>
            </a:r>
            <a:r>
              <a:rPr sz="1550" b="1" spc="-160" dirty="0">
                <a:solidFill>
                  <a:srgbClr val="009999"/>
                </a:solidFill>
                <a:latin typeface="Arial"/>
                <a:cs typeface="Arial"/>
              </a:rPr>
              <a:t>n</a:t>
            </a:r>
            <a:r>
              <a:rPr sz="1550" b="1" spc="-85" dirty="0">
                <a:solidFill>
                  <a:srgbClr val="009999"/>
                </a:solidFill>
                <a:latin typeface="Arial"/>
                <a:cs typeface="Arial"/>
              </a:rPr>
              <a:t>t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ts val="1460"/>
              </a:lnSpc>
              <a:spcBef>
                <a:spcPts val="30"/>
              </a:spcBef>
            </a:pP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Chantier</a:t>
            </a:r>
            <a:r>
              <a:rPr sz="1200" i="1" spc="1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participatif</a:t>
            </a:r>
            <a:r>
              <a:rPr sz="1200" i="1" spc="-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/</a:t>
            </a:r>
            <a:r>
              <a:rPr sz="1200" i="1" spc="1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évènement </a:t>
            </a:r>
            <a:r>
              <a:rPr sz="1200" i="1" spc="1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publique</a:t>
            </a:r>
            <a:r>
              <a:rPr sz="1200" i="1" spc="-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:</a:t>
            </a:r>
            <a:r>
              <a:rPr sz="1200" i="1" spc="-2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visite</a:t>
            </a:r>
            <a:r>
              <a:rPr sz="1200" i="1" spc="-1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guidée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touristique </a:t>
            </a:r>
            <a:endParaRPr sz="1200">
              <a:latin typeface="Calibri Light"/>
              <a:cs typeface="Calibri Light"/>
            </a:endParaRPr>
          </a:p>
          <a:p>
            <a:pPr marL="12700">
              <a:lnSpc>
                <a:spcPts val="1430"/>
              </a:lnSpc>
            </a:pP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du</a:t>
            </a:r>
            <a:r>
              <a:rPr sz="1200" i="1" spc="-20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10" dirty="0">
                <a:solidFill>
                  <a:srgbClr val="009999"/>
                </a:solidFill>
                <a:latin typeface="Calibri Light"/>
                <a:cs typeface="Calibri Light"/>
              </a:rPr>
              <a:t>village,…Moment</a:t>
            </a:r>
            <a:r>
              <a:rPr sz="1200" i="1" dirty="0">
                <a:solidFill>
                  <a:srgbClr val="009999"/>
                </a:solidFill>
                <a:latin typeface="Calibri Light"/>
                <a:cs typeface="Calibri Light"/>
              </a:rPr>
              <a:t> festif</a:t>
            </a:r>
            <a:r>
              <a:rPr sz="1200" i="1" spc="-15" dirty="0">
                <a:solidFill>
                  <a:srgbClr val="009999"/>
                </a:solidFill>
                <a:latin typeface="Calibri Light"/>
                <a:cs typeface="Calibri Light"/>
              </a:rPr>
              <a:t> </a:t>
            </a:r>
            <a:r>
              <a:rPr sz="1200" i="1" spc="5" dirty="0">
                <a:solidFill>
                  <a:srgbClr val="009999"/>
                </a:solidFill>
                <a:latin typeface="Calibri Light"/>
                <a:cs typeface="Calibri Light"/>
              </a:rPr>
              <a:t>!</a:t>
            </a:r>
            <a:endParaRPr sz="1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5713" y="2979419"/>
            <a:ext cx="4599940" cy="716280"/>
          </a:xfrm>
          <a:custGeom>
            <a:avLst/>
            <a:gdLst/>
            <a:ahLst/>
            <a:cxnLst/>
            <a:rect l="l" t="t" r="r" b="b"/>
            <a:pathLst>
              <a:path w="4599940" h="716279">
                <a:moveTo>
                  <a:pt x="4599431" y="597407"/>
                </a:moveTo>
                <a:lnTo>
                  <a:pt x="4599431" y="118871"/>
                </a:lnTo>
                <a:lnTo>
                  <a:pt x="4590073" y="72651"/>
                </a:lnTo>
                <a:lnTo>
                  <a:pt x="4564570" y="34861"/>
                </a:lnTo>
                <a:lnTo>
                  <a:pt x="4526779" y="9358"/>
                </a:lnTo>
                <a:lnTo>
                  <a:pt x="4480559" y="0"/>
                </a:lnTo>
                <a:lnTo>
                  <a:pt x="120395" y="0"/>
                </a:lnTo>
                <a:lnTo>
                  <a:pt x="73294" y="9358"/>
                </a:lnTo>
                <a:lnTo>
                  <a:pt x="35051" y="34861"/>
                </a:lnTo>
                <a:lnTo>
                  <a:pt x="9382" y="72651"/>
                </a:lnTo>
                <a:lnTo>
                  <a:pt x="0" y="118871"/>
                </a:lnTo>
                <a:lnTo>
                  <a:pt x="0" y="597407"/>
                </a:lnTo>
                <a:lnTo>
                  <a:pt x="9382" y="643628"/>
                </a:lnTo>
                <a:lnTo>
                  <a:pt x="35051" y="681418"/>
                </a:lnTo>
                <a:lnTo>
                  <a:pt x="73294" y="706921"/>
                </a:lnTo>
                <a:lnTo>
                  <a:pt x="120395" y="716279"/>
                </a:lnTo>
                <a:lnTo>
                  <a:pt x="4480559" y="716279"/>
                </a:lnTo>
                <a:lnTo>
                  <a:pt x="4526779" y="706921"/>
                </a:lnTo>
                <a:lnTo>
                  <a:pt x="4564570" y="681418"/>
                </a:lnTo>
                <a:lnTo>
                  <a:pt x="4590073" y="643628"/>
                </a:lnTo>
                <a:lnTo>
                  <a:pt x="4599431" y="597407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13435" y="3068826"/>
            <a:ext cx="3018155" cy="5060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VALORISATION</a:t>
            </a:r>
            <a:r>
              <a:rPr sz="15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10" dirty="0">
                <a:solidFill>
                  <a:srgbClr val="FFFFFF"/>
                </a:solidFill>
                <a:latin typeface="Arial"/>
                <a:cs typeface="Arial"/>
              </a:rPr>
              <a:t>l’expérience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Publication</a:t>
            </a:r>
            <a:r>
              <a:rPr sz="155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d’une</a:t>
            </a: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gazette</a:t>
            </a: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BI</a:t>
            </a: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Arial MT"/>
                <a:cs typeface="Arial MT"/>
              </a:rPr>
              <a:t>UNS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8467" y="3903978"/>
            <a:ext cx="3807460" cy="11569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ct val="74800"/>
              </a:lnSpc>
              <a:spcBef>
                <a:spcPts val="600"/>
              </a:spcBef>
            </a:pPr>
            <a:r>
              <a:rPr sz="1550" b="1" spc="5" dirty="0">
                <a:latin typeface="Calibri"/>
                <a:cs typeface="Calibri"/>
              </a:rPr>
              <a:t>Capitaliser </a:t>
            </a:r>
            <a:r>
              <a:rPr sz="1550" b="1" spc="-5" dirty="0">
                <a:latin typeface="Calibri"/>
                <a:cs typeface="Calibri"/>
              </a:rPr>
              <a:t>l’expérience </a:t>
            </a:r>
            <a:r>
              <a:rPr sz="1550" b="1" spc="5" dirty="0">
                <a:latin typeface="Calibri"/>
                <a:cs typeface="Calibri"/>
              </a:rPr>
              <a:t>collective </a:t>
            </a:r>
            <a:r>
              <a:rPr sz="1550" i="1" spc="5" dirty="0">
                <a:latin typeface="Calibri"/>
                <a:cs typeface="Calibri"/>
              </a:rPr>
              <a:t>et </a:t>
            </a:r>
            <a:r>
              <a:rPr sz="1550" i="1" spc="10" dirty="0">
                <a:latin typeface="Calibri"/>
                <a:cs typeface="Calibri"/>
              </a:rPr>
              <a:t> communiquer</a:t>
            </a:r>
            <a:r>
              <a:rPr sz="1550" i="1" spc="-20" dirty="0">
                <a:latin typeface="Calibri"/>
                <a:cs typeface="Calibri"/>
              </a:rPr>
              <a:t> </a:t>
            </a:r>
            <a:r>
              <a:rPr sz="1550" i="1" spc="10" dirty="0">
                <a:latin typeface="Calibri"/>
                <a:cs typeface="Calibri"/>
              </a:rPr>
              <a:t>sur</a:t>
            </a:r>
            <a:r>
              <a:rPr sz="1550" i="1" spc="-10" dirty="0">
                <a:latin typeface="Calibri"/>
                <a:cs typeface="Calibri"/>
              </a:rPr>
              <a:t> </a:t>
            </a:r>
            <a:r>
              <a:rPr sz="1550" i="1" spc="5" dirty="0">
                <a:latin typeface="Calibri"/>
                <a:cs typeface="Calibri"/>
              </a:rPr>
              <a:t>les</a:t>
            </a:r>
            <a:r>
              <a:rPr sz="1550" i="1" spc="15" dirty="0">
                <a:latin typeface="Calibri"/>
                <a:cs typeface="Calibri"/>
              </a:rPr>
              <a:t> </a:t>
            </a:r>
            <a:r>
              <a:rPr sz="1550" i="1" spc="5" dirty="0">
                <a:latin typeface="Calibri"/>
                <a:cs typeface="Calibri"/>
              </a:rPr>
              <a:t>volontés</a:t>
            </a:r>
            <a:r>
              <a:rPr sz="1550" i="1" spc="-25" dirty="0">
                <a:latin typeface="Calibri"/>
                <a:cs typeface="Calibri"/>
              </a:rPr>
              <a:t> </a:t>
            </a:r>
            <a:r>
              <a:rPr sz="1550" i="1" spc="15" dirty="0">
                <a:latin typeface="Calibri"/>
                <a:cs typeface="Calibri"/>
              </a:rPr>
              <a:t>de</a:t>
            </a:r>
            <a:r>
              <a:rPr sz="1550" i="1" spc="5" dirty="0">
                <a:latin typeface="Calibri"/>
                <a:cs typeface="Calibri"/>
              </a:rPr>
              <a:t> </a:t>
            </a:r>
            <a:r>
              <a:rPr sz="1550" i="1" spc="10" dirty="0">
                <a:latin typeface="Calibri"/>
                <a:cs typeface="Calibri"/>
              </a:rPr>
              <a:t>la</a:t>
            </a:r>
            <a:r>
              <a:rPr sz="1550" i="1" spc="5" dirty="0">
                <a:latin typeface="Calibri"/>
                <a:cs typeface="Calibri"/>
              </a:rPr>
              <a:t> </a:t>
            </a:r>
            <a:r>
              <a:rPr sz="1550" i="1" spc="15" dirty="0">
                <a:latin typeface="Calibri"/>
                <a:cs typeface="Calibri"/>
              </a:rPr>
              <a:t>communes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1630"/>
              </a:lnSpc>
              <a:spcBef>
                <a:spcPts val="950"/>
              </a:spcBef>
            </a:pPr>
            <a:r>
              <a:rPr sz="1550" i="1" spc="10" dirty="0">
                <a:latin typeface="Calibri"/>
                <a:cs typeface="Calibri"/>
              </a:rPr>
              <a:t>Documents</a:t>
            </a:r>
            <a:r>
              <a:rPr sz="1550" i="1" spc="-15" dirty="0">
                <a:latin typeface="Calibri"/>
                <a:cs typeface="Calibri"/>
              </a:rPr>
              <a:t> </a:t>
            </a:r>
            <a:r>
              <a:rPr sz="1550" i="1" spc="10" dirty="0">
                <a:latin typeface="Calibri"/>
                <a:cs typeface="Calibri"/>
              </a:rPr>
              <a:t>support</a:t>
            </a:r>
            <a:r>
              <a:rPr sz="1550" i="1" spc="-20" dirty="0">
                <a:latin typeface="Calibri"/>
                <a:cs typeface="Calibri"/>
              </a:rPr>
              <a:t> </a:t>
            </a:r>
            <a:r>
              <a:rPr sz="1550" i="1" spc="15" dirty="0">
                <a:latin typeface="Calibri"/>
                <a:cs typeface="Calibri"/>
              </a:rPr>
              <a:t>pour</a:t>
            </a:r>
            <a:r>
              <a:rPr sz="1550" i="1" spc="-1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faire</a:t>
            </a:r>
            <a:r>
              <a:rPr sz="1550" b="1" spc="-25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la</a:t>
            </a:r>
            <a:endParaRPr sz="1550">
              <a:latin typeface="Calibri"/>
              <a:cs typeface="Calibri"/>
            </a:endParaRPr>
          </a:p>
          <a:p>
            <a:pPr marL="12700" marR="95250">
              <a:lnSpc>
                <a:spcPct val="75500"/>
              </a:lnSpc>
              <a:spcBef>
                <a:spcPts val="225"/>
              </a:spcBef>
            </a:pPr>
            <a:r>
              <a:rPr sz="1550" b="1" spc="15" dirty="0">
                <a:latin typeface="Calibri"/>
                <a:cs typeface="Calibri"/>
              </a:rPr>
              <a:t>«</a:t>
            </a:r>
            <a:r>
              <a:rPr sz="1550" b="1" spc="5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promotion</a:t>
            </a:r>
            <a:r>
              <a:rPr sz="1550" b="1" spc="-5" dirty="0"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»</a:t>
            </a:r>
            <a:r>
              <a:rPr sz="1550" b="1" spc="-20" dirty="0"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du</a:t>
            </a:r>
            <a:r>
              <a:rPr sz="1550" b="1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village</a:t>
            </a:r>
            <a:r>
              <a:rPr sz="1550" b="1" spc="-25" dirty="0">
                <a:latin typeface="Calibri"/>
                <a:cs typeface="Calibri"/>
              </a:rPr>
              <a:t> </a:t>
            </a:r>
            <a:r>
              <a:rPr sz="1550" i="1" spc="5" dirty="0">
                <a:latin typeface="Calibri"/>
                <a:cs typeface="Calibri"/>
              </a:rPr>
              <a:t>et</a:t>
            </a:r>
            <a:r>
              <a:rPr sz="1550" i="1" dirty="0">
                <a:latin typeface="Calibri"/>
                <a:cs typeface="Calibri"/>
              </a:rPr>
              <a:t> </a:t>
            </a:r>
            <a:r>
              <a:rPr sz="1550" i="1" spc="15" dirty="0">
                <a:latin typeface="Calibri"/>
                <a:cs typeface="Calibri"/>
              </a:rPr>
              <a:t>de</a:t>
            </a:r>
            <a:r>
              <a:rPr sz="1550" i="1" spc="10" dirty="0">
                <a:latin typeface="Calibri"/>
                <a:cs typeface="Calibri"/>
              </a:rPr>
              <a:t> sa</a:t>
            </a:r>
            <a:r>
              <a:rPr sz="1550" i="1" spc="5" dirty="0">
                <a:latin typeface="Calibri"/>
                <a:cs typeface="Calibri"/>
              </a:rPr>
              <a:t> </a:t>
            </a:r>
            <a:r>
              <a:rPr sz="1550" i="1" spc="10" dirty="0">
                <a:latin typeface="Calibri"/>
                <a:cs typeface="Calibri"/>
              </a:rPr>
              <a:t>philosophie </a:t>
            </a:r>
            <a:r>
              <a:rPr sz="1550" i="1" spc="-335" dirty="0">
                <a:latin typeface="Calibri"/>
                <a:cs typeface="Calibri"/>
              </a:rPr>
              <a:t> </a:t>
            </a:r>
            <a:r>
              <a:rPr sz="1550" i="1" spc="5" dirty="0">
                <a:latin typeface="Calibri"/>
                <a:cs typeface="Calibri"/>
              </a:rPr>
              <a:t>et</a:t>
            </a:r>
            <a:r>
              <a:rPr sz="1550" i="1" spc="-5" dirty="0">
                <a:latin typeface="Calibri"/>
                <a:cs typeface="Calibri"/>
              </a:rPr>
              <a:t> </a:t>
            </a:r>
            <a:r>
              <a:rPr sz="1550" i="1" spc="10" dirty="0">
                <a:latin typeface="Calibri"/>
                <a:cs typeface="Calibri"/>
              </a:rPr>
              <a:t>lancer</a:t>
            </a:r>
            <a:r>
              <a:rPr sz="1550" i="1" spc="-10" dirty="0">
                <a:latin typeface="Calibri"/>
                <a:cs typeface="Calibri"/>
              </a:rPr>
              <a:t> </a:t>
            </a:r>
            <a:r>
              <a:rPr sz="1550" i="1" spc="5" dirty="0">
                <a:latin typeface="Calibri"/>
                <a:cs typeface="Calibri"/>
              </a:rPr>
              <a:t>les</a:t>
            </a:r>
            <a:r>
              <a:rPr sz="1550" i="1" spc="15" dirty="0">
                <a:latin typeface="Calibri"/>
                <a:cs typeface="Calibri"/>
              </a:rPr>
              <a:t> </a:t>
            </a:r>
            <a:r>
              <a:rPr sz="1550" i="1" spc="10" dirty="0">
                <a:latin typeface="Calibri"/>
                <a:cs typeface="Calibri"/>
              </a:rPr>
              <a:t>actions</a:t>
            </a:r>
            <a:r>
              <a:rPr sz="1550" i="1" spc="-10" dirty="0">
                <a:latin typeface="Calibri"/>
                <a:cs typeface="Calibri"/>
              </a:rPr>
              <a:t> </a:t>
            </a:r>
            <a:r>
              <a:rPr sz="1550" i="1" spc="15" dirty="0">
                <a:latin typeface="Calibri"/>
                <a:cs typeface="Calibri"/>
              </a:rPr>
              <a:t>du</a:t>
            </a:r>
            <a:r>
              <a:rPr sz="1550" i="1" spc="-5" dirty="0">
                <a:latin typeface="Calibri"/>
                <a:cs typeface="Calibri"/>
              </a:rPr>
              <a:t> </a:t>
            </a:r>
            <a:r>
              <a:rPr sz="1550" i="1" spc="10" dirty="0">
                <a:latin typeface="Calibri"/>
                <a:cs typeface="Calibri"/>
              </a:rPr>
              <a:t>scénario</a:t>
            </a:r>
            <a:r>
              <a:rPr sz="1550" i="1" spc="-5" dirty="0">
                <a:latin typeface="Calibri"/>
                <a:cs typeface="Calibri"/>
              </a:rPr>
              <a:t> </a:t>
            </a:r>
            <a:r>
              <a:rPr sz="1550" i="1" spc="5" dirty="0">
                <a:latin typeface="Calibri"/>
                <a:cs typeface="Calibri"/>
              </a:rPr>
              <a:t>retenu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22" y="943355"/>
            <a:ext cx="716609" cy="9921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502" y="2494788"/>
            <a:ext cx="3419855" cy="286207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893698" y="1094232"/>
            <a:ext cx="6800215" cy="419100"/>
          </a:xfrm>
          <a:custGeom>
            <a:avLst/>
            <a:gdLst/>
            <a:ahLst/>
            <a:cxnLst/>
            <a:rect l="l" t="t" r="r" b="b"/>
            <a:pathLst>
              <a:path w="6800215" h="419100">
                <a:moveTo>
                  <a:pt x="0" y="0"/>
                </a:moveTo>
                <a:lnTo>
                  <a:pt x="0" y="419100"/>
                </a:lnTo>
                <a:lnTo>
                  <a:pt x="6799701" y="419100"/>
                </a:lnTo>
                <a:lnTo>
                  <a:pt x="67997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3667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</a:t>
            </a:r>
            <a:r>
              <a:rPr spc="-120" dirty="0"/>
              <a:t> </a:t>
            </a:r>
            <a:r>
              <a:rPr spc="-200" dirty="0"/>
              <a:t>est</a:t>
            </a:r>
            <a:r>
              <a:rPr spc="-125" dirty="0"/>
              <a:t> </a:t>
            </a:r>
            <a:r>
              <a:rPr spc="-175" dirty="0"/>
              <a:t>le</a:t>
            </a:r>
            <a:r>
              <a:rPr spc="-120" dirty="0"/>
              <a:t> </a:t>
            </a:r>
            <a:r>
              <a:rPr spc="-229" dirty="0"/>
              <a:t>processus</a:t>
            </a:r>
            <a:r>
              <a:rPr spc="-114" dirty="0"/>
              <a:t> </a:t>
            </a:r>
            <a:r>
              <a:rPr spc="-250" dirty="0"/>
              <a:t>de</a:t>
            </a:r>
            <a:r>
              <a:rPr spc="-114" dirty="0"/>
              <a:t> </a:t>
            </a:r>
            <a:r>
              <a:rPr spc="-200" dirty="0"/>
              <a:t>construction</a:t>
            </a:r>
            <a:r>
              <a:rPr spc="-120" dirty="0"/>
              <a:t> </a:t>
            </a:r>
            <a:r>
              <a:rPr spc="-185" dirty="0"/>
              <a:t>collective</a:t>
            </a:r>
            <a:r>
              <a:rPr spc="-110" dirty="0"/>
              <a:t> </a:t>
            </a:r>
            <a:r>
              <a:rPr spc="-250" dirty="0"/>
              <a:t>du</a:t>
            </a:r>
            <a:r>
              <a:rPr spc="-120" dirty="0"/>
              <a:t> </a:t>
            </a:r>
            <a:r>
              <a:rPr spc="-190" dirty="0"/>
              <a:t>projet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5929" y="4771644"/>
            <a:ext cx="8442960" cy="226060"/>
            <a:chOff x="1145929" y="4771644"/>
            <a:chExt cx="8442960" cy="226060"/>
          </a:xfrm>
        </p:grpSpPr>
        <p:sp>
          <p:nvSpPr>
            <p:cNvPr id="3" name="object 3"/>
            <p:cNvSpPr/>
            <p:nvPr/>
          </p:nvSpPr>
          <p:spPr>
            <a:xfrm>
              <a:off x="1145929" y="4776215"/>
              <a:ext cx="5118100" cy="215265"/>
            </a:xfrm>
            <a:custGeom>
              <a:avLst/>
              <a:gdLst/>
              <a:ahLst/>
              <a:cxnLst/>
              <a:rect l="l" t="t" r="r" b="b"/>
              <a:pathLst>
                <a:path w="5118100" h="215264">
                  <a:moveTo>
                    <a:pt x="5117591" y="214883"/>
                  </a:moveTo>
                  <a:lnTo>
                    <a:pt x="5117591" y="0"/>
                  </a:lnTo>
                  <a:lnTo>
                    <a:pt x="0" y="0"/>
                  </a:lnTo>
                  <a:lnTo>
                    <a:pt x="0" y="214883"/>
                  </a:lnTo>
                  <a:lnTo>
                    <a:pt x="5117591" y="214883"/>
                  </a:lnTo>
                  <a:close/>
                </a:path>
              </a:pathLst>
            </a:custGeom>
            <a:solidFill>
              <a:srgbClr val="A3D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43706" y="4771644"/>
              <a:ext cx="3345179" cy="226060"/>
            </a:xfrm>
            <a:custGeom>
              <a:avLst/>
              <a:gdLst/>
              <a:ahLst/>
              <a:cxnLst/>
              <a:rect l="l" t="t" r="r" b="b"/>
              <a:pathLst>
                <a:path w="3345179" h="226060">
                  <a:moveTo>
                    <a:pt x="3345180" y="225552"/>
                  </a:moveTo>
                  <a:lnTo>
                    <a:pt x="3345180" y="0"/>
                  </a:lnTo>
                  <a:lnTo>
                    <a:pt x="0" y="0"/>
                  </a:lnTo>
                  <a:lnTo>
                    <a:pt x="0" y="225552"/>
                  </a:lnTo>
                  <a:lnTo>
                    <a:pt x="4572" y="225552"/>
                  </a:lnTo>
                  <a:lnTo>
                    <a:pt x="4572" y="9144"/>
                  </a:lnTo>
                  <a:lnTo>
                    <a:pt x="7620" y="4572"/>
                  </a:lnTo>
                  <a:lnTo>
                    <a:pt x="7620" y="9144"/>
                  </a:lnTo>
                  <a:lnTo>
                    <a:pt x="3336036" y="9144"/>
                  </a:lnTo>
                  <a:lnTo>
                    <a:pt x="3336036" y="4572"/>
                  </a:lnTo>
                  <a:lnTo>
                    <a:pt x="3340608" y="9144"/>
                  </a:lnTo>
                  <a:lnTo>
                    <a:pt x="3340608" y="225552"/>
                  </a:lnTo>
                  <a:lnTo>
                    <a:pt x="3345180" y="225552"/>
                  </a:lnTo>
                  <a:close/>
                </a:path>
                <a:path w="3345179" h="226060">
                  <a:moveTo>
                    <a:pt x="7620" y="9144"/>
                  </a:moveTo>
                  <a:lnTo>
                    <a:pt x="7620" y="4572"/>
                  </a:lnTo>
                  <a:lnTo>
                    <a:pt x="4572" y="9144"/>
                  </a:lnTo>
                  <a:lnTo>
                    <a:pt x="7620" y="9144"/>
                  </a:lnTo>
                  <a:close/>
                </a:path>
                <a:path w="3345179" h="226060">
                  <a:moveTo>
                    <a:pt x="7620" y="216408"/>
                  </a:moveTo>
                  <a:lnTo>
                    <a:pt x="7620" y="9144"/>
                  </a:lnTo>
                  <a:lnTo>
                    <a:pt x="4572" y="9144"/>
                  </a:lnTo>
                  <a:lnTo>
                    <a:pt x="4572" y="216408"/>
                  </a:lnTo>
                  <a:lnTo>
                    <a:pt x="7620" y="216408"/>
                  </a:lnTo>
                  <a:close/>
                </a:path>
                <a:path w="3345179" h="226060">
                  <a:moveTo>
                    <a:pt x="3340608" y="216408"/>
                  </a:moveTo>
                  <a:lnTo>
                    <a:pt x="4572" y="216408"/>
                  </a:lnTo>
                  <a:lnTo>
                    <a:pt x="7620" y="220980"/>
                  </a:lnTo>
                  <a:lnTo>
                    <a:pt x="7620" y="225552"/>
                  </a:lnTo>
                  <a:lnTo>
                    <a:pt x="3336036" y="225552"/>
                  </a:lnTo>
                  <a:lnTo>
                    <a:pt x="3336036" y="220980"/>
                  </a:lnTo>
                  <a:lnTo>
                    <a:pt x="3340608" y="216408"/>
                  </a:lnTo>
                  <a:close/>
                </a:path>
                <a:path w="3345179" h="226060">
                  <a:moveTo>
                    <a:pt x="7620" y="225552"/>
                  </a:moveTo>
                  <a:lnTo>
                    <a:pt x="7620" y="220980"/>
                  </a:lnTo>
                  <a:lnTo>
                    <a:pt x="4572" y="216408"/>
                  </a:lnTo>
                  <a:lnTo>
                    <a:pt x="4572" y="225552"/>
                  </a:lnTo>
                  <a:lnTo>
                    <a:pt x="7620" y="225552"/>
                  </a:lnTo>
                  <a:close/>
                </a:path>
                <a:path w="3345179" h="226060">
                  <a:moveTo>
                    <a:pt x="3340608" y="9144"/>
                  </a:moveTo>
                  <a:lnTo>
                    <a:pt x="3336036" y="4572"/>
                  </a:lnTo>
                  <a:lnTo>
                    <a:pt x="3336036" y="9144"/>
                  </a:lnTo>
                  <a:lnTo>
                    <a:pt x="3340608" y="9144"/>
                  </a:lnTo>
                  <a:close/>
                </a:path>
                <a:path w="3345179" h="226060">
                  <a:moveTo>
                    <a:pt x="3340608" y="216408"/>
                  </a:moveTo>
                  <a:lnTo>
                    <a:pt x="3340608" y="9144"/>
                  </a:lnTo>
                  <a:lnTo>
                    <a:pt x="3336036" y="9144"/>
                  </a:lnTo>
                  <a:lnTo>
                    <a:pt x="3336036" y="216408"/>
                  </a:lnTo>
                  <a:lnTo>
                    <a:pt x="3340608" y="216408"/>
                  </a:lnTo>
                  <a:close/>
                </a:path>
                <a:path w="3345179" h="226060">
                  <a:moveTo>
                    <a:pt x="3340608" y="225552"/>
                  </a:moveTo>
                  <a:lnTo>
                    <a:pt x="3340608" y="216408"/>
                  </a:lnTo>
                  <a:lnTo>
                    <a:pt x="3336036" y="220980"/>
                  </a:lnTo>
                  <a:lnTo>
                    <a:pt x="3336036" y="225552"/>
                  </a:lnTo>
                  <a:lnTo>
                    <a:pt x="3340608" y="225552"/>
                  </a:lnTo>
                  <a:close/>
                </a:path>
              </a:pathLst>
            </a:custGeom>
            <a:solidFill>
              <a:srgbClr val="7BC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5929" y="4776215"/>
            <a:ext cx="838200" cy="215265"/>
          </a:xfrm>
          <a:prstGeom prst="rect">
            <a:avLst/>
          </a:prstGeom>
          <a:solidFill>
            <a:srgbClr val="A3D4C7"/>
          </a:solidFill>
        </p:spPr>
        <p:txBody>
          <a:bodyPr vert="horz" wrap="square" lIns="0" tIns="66040" rIns="0" bIns="0" rtlCol="0">
            <a:spAutoFit/>
          </a:bodyPr>
          <a:lstStyle/>
          <a:p>
            <a:pPr marL="202565">
              <a:lnSpc>
                <a:spcPct val="100000"/>
              </a:lnSpc>
              <a:spcBef>
                <a:spcPts val="520"/>
              </a:spcBef>
            </a:pPr>
            <a:r>
              <a:rPr sz="800" spc="-5" dirty="0">
                <a:latin typeface="Arial MT"/>
                <a:cs typeface="Arial MT"/>
              </a:rPr>
              <a:t>Janvier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90222" y="4776215"/>
            <a:ext cx="905510" cy="215265"/>
          </a:xfrm>
          <a:prstGeom prst="rect">
            <a:avLst/>
          </a:prstGeom>
          <a:solidFill>
            <a:srgbClr val="A3D4C7"/>
          </a:solidFill>
        </p:spPr>
        <p:txBody>
          <a:bodyPr vert="horz" wrap="square" lIns="0" tIns="66040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520"/>
              </a:spcBef>
            </a:pPr>
            <a:r>
              <a:rPr sz="800" spc="-5" dirty="0">
                <a:latin typeface="Arial MT"/>
                <a:cs typeface="Arial MT"/>
              </a:rPr>
              <a:t>Février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1574" y="4776215"/>
            <a:ext cx="809625" cy="215265"/>
          </a:xfrm>
          <a:prstGeom prst="rect">
            <a:avLst/>
          </a:prstGeom>
          <a:solidFill>
            <a:srgbClr val="A3D4C7"/>
          </a:solidFill>
        </p:spPr>
        <p:txBody>
          <a:bodyPr vert="horz" wrap="square" lIns="0" tIns="66040" rIns="0" bIns="0" rtlCol="0">
            <a:spAutoFit/>
          </a:bodyPr>
          <a:lstStyle/>
          <a:p>
            <a:pPr marL="27305" algn="ctr">
              <a:lnSpc>
                <a:spcPct val="100000"/>
              </a:lnSpc>
              <a:spcBef>
                <a:spcPts val="520"/>
              </a:spcBef>
            </a:pPr>
            <a:r>
              <a:rPr sz="800" spc="-5" dirty="0">
                <a:latin typeface="Arial MT"/>
                <a:cs typeface="Arial MT"/>
              </a:rPr>
              <a:t>Mars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6913" y="4776215"/>
            <a:ext cx="802005" cy="215265"/>
          </a:xfrm>
          <a:prstGeom prst="rect">
            <a:avLst/>
          </a:prstGeom>
          <a:solidFill>
            <a:srgbClr val="A3D4C7"/>
          </a:solidFill>
        </p:spPr>
        <p:txBody>
          <a:bodyPr vert="horz" wrap="square" lIns="0" tIns="66040" rIns="0" bIns="0" rtlCol="0">
            <a:spAutoFit/>
          </a:bodyPr>
          <a:lstStyle/>
          <a:p>
            <a:pPr marL="46355" algn="ctr">
              <a:lnSpc>
                <a:spcPct val="100000"/>
              </a:lnSpc>
              <a:spcBef>
                <a:spcPts val="520"/>
              </a:spcBef>
            </a:pPr>
            <a:r>
              <a:rPr sz="800" spc="-5" dirty="0">
                <a:latin typeface="Arial MT"/>
                <a:cs typeface="Arial MT"/>
              </a:rPr>
              <a:t>Avril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24633" y="4776215"/>
            <a:ext cx="881380" cy="215265"/>
          </a:xfrm>
          <a:prstGeom prst="rect">
            <a:avLst/>
          </a:prstGeom>
          <a:solidFill>
            <a:srgbClr val="A3D4C7"/>
          </a:solidFill>
        </p:spPr>
        <p:txBody>
          <a:bodyPr vert="horz" wrap="square" lIns="0" tIns="66040" rIns="0" bIns="0" rtlCol="0">
            <a:spAutoFit/>
          </a:bodyPr>
          <a:lstStyle/>
          <a:p>
            <a:pPr marL="43180" algn="ctr">
              <a:lnSpc>
                <a:spcPct val="100000"/>
              </a:lnSpc>
              <a:spcBef>
                <a:spcPts val="520"/>
              </a:spcBef>
            </a:pPr>
            <a:r>
              <a:rPr sz="800" spc="-5" dirty="0">
                <a:latin typeface="Arial MT"/>
                <a:cs typeface="Arial MT"/>
              </a:rPr>
              <a:t>Mai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11601" y="4776215"/>
            <a:ext cx="841375" cy="215265"/>
          </a:xfrm>
          <a:prstGeom prst="rect">
            <a:avLst/>
          </a:prstGeom>
          <a:solidFill>
            <a:srgbClr val="A3D4C7"/>
          </a:solidFill>
        </p:spPr>
        <p:txBody>
          <a:bodyPr vert="horz" wrap="square" lIns="0" tIns="66040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520"/>
              </a:spcBef>
            </a:pPr>
            <a:r>
              <a:rPr sz="800" spc="-5" dirty="0">
                <a:latin typeface="Arial MT"/>
                <a:cs typeface="Arial MT"/>
              </a:rPr>
              <a:t>Juin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46480" y="4830570"/>
            <a:ext cx="28511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latin typeface="Arial MT"/>
                <a:cs typeface="Arial MT"/>
              </a:rPr>
              <a:t>Juillet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15155" y="4830570"/>
            <a:ext cx="233679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5" dirty="0">
                <a:latin typeface="Arial MT"/>
                <a:cs typeface="Arial MT"/>
              </a:rPr>
              <a:t>A</a:t>
            </a:r>
            <a:r>
              <a:rPr sz="800" spc="-5" dirty="0">
                <a:latin typeface="Arial MT"/>
                <a:cs typeface="Arial MT"/>
              </a:rPr>
              <a:t>out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33538" y="4830570"/>
            <a:ext cx="2609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5" dirty="0">
                <a:latin typeface="Arial MT"/>
                <a:cs typeface="Arial MT"/>
              </a:rPr>
              <a:t>S</a:t>
            </a:r>
            <a:r>
              <a:rPr sz="800" spc="-5" dirty="0">
                <a:latin typeface="Arial MT"/>
                <a:cs typeface="Arial MT"/>
              </a:rPr>
              <a:t>ep</a:t>
            </a:r>
            <a:r>
              <a:rPr sz="800" spc="-10" dirty="0">
                <a:latin typeface="Arial MT"/>
                <a:cs typeface="Arial MT"/>
              </a:rPr>
              <a:t>t</a:t>
            </a:r>
            <a:r>
              <a:rPr sz="800" spc="-5" dirty="0">
                <a:latin typeface="Arial MT"/>
                <a:cs typeface="Arial MT"/>
              </a:rPr>
              <a:t>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24498" y="4830570"/>
            <a:ext cx="20891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5" dirty="0">
                <a:latin typeface="Arial MT"/>
                <a:cs typeface="Arial MT"/>
              </a:rPr>
              <a:t>O</a:t>
            </a:r>
            <a:r>
              <a:rPr sz="800" spc="-5" dirty="0">
                <a:latin typeface="Arial MT"/>
                <a:cs typeface="Arial MT"/>
              </a:rPr>
              <a:t>c</a:t>
            </a:r>
            <a:r>
              <a:rPr sz="800" spc="-10" dirty="0">
                <a:latin typeface="Arial MT"/>
                <a:cs typeface="Arial MT"/>
              </a:rPr>
              <a:t>t</a:t>
            </a:r>
            <a:r>
              <a:rPr sz="800" spc="-5" dirty="0">
                <a:latin typeface="Arial MT"/>
                <a:cs typeface="Arial MT"/>
              </a:rPr>
              <a:t>.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48621" y="2447544"/>
            <a:ext cx="3698875" cy="2299970"/>
            <a:chOff x="1348621" y="2447544"/>
            <a:chExt cx="3698875" cy="2299970"/>
          </a:xfrm>
        </p:grpSpPr>
        <p:sp>
          <p:nvSpPr>
            <p:cNvPr id="16" name="object 16"/>
            <p:cNvSpPr/>
            <p:nvPr/>
          </p:nvSpPr>
          <p:spPr>
            <a:xfrm>
              <a:off x="1414153" y="3810000"/>
              <a:ext cx="6350" cy="937260"/>
            </a:xfrm>
            <a:custGeom>
              <a:avLst/>
              <a:gdLst/>
              <a:ahLst/>
              <a:cxnLst/>
              <a:rect l="l" t="t" r="r" b="b"/>
              <a:pathLst>
                <a:path w="6350" h="937260">
                  <a:moveTo>
                    <a:pt x="6095" y="937259"/>
                  </a:moveTo>
                  <a:lnTo>
                    <a:pt x="6095" y="0"/>
                  </a:lnTo>
                  <a:lnTo>
                    <a:pt x="0" y="0"/>
                  </a:lnTo>
                  <a:lnTo>
                    <a:pt x="0" y="937259"/>
                  </a:lnTo>
                  <a:lnTo>
                    <a:pt x="6095" y="93725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21" y="4535424"/>
              <a:ext cx="137160" cy="1371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76378" y="2447544"/>
              <a:ext cx="6350" cy="2283460"/>
            </a:xfrm>
            <a:custGeom>
              <a:avLst/>
              <a:gdLst/>
              <a:ahLst/>
              <a:cxnLst/>
              <a:rect l="l" t="t" r="r" b="b"/>
              <a:pathLst>
                <a:path w="6350" h="2283460">
                  <a:moveTo>
                    <a:pt x="6095" y="2282951"/>
                  </a:moveTo>
                  <a:lnTo>
                    <a:pt x="6095" y="0"/>
                  </a:lnTo>
                  <a:lnTo>
                    <a:pt x="0" y="0"/>
                  </a:lnTo>
                  <a:lnTo>
                    <a:pt x="0" y="2282951"/>
                  </a:lnTo>
                  <a:lnTo>
                    <a:pt x="6095" y="228295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79421" y="3412248"/>
              <a:ext cx="2567940" cy="78105"/>
            </a:xfrm>
            <a:custGeom>
              <a:avLst/>
              <a:gdLst/>
              <a:ahLst/>
              <a:cxnLst/>
              <a:rect l="l" t="t" r="r" b="b"/>
              <a:pathLst>
                <a:path w="2567940" h="78104">
                  <a:moveTo>
                    <a:pt x="7772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" y="77724"/>
                  </a:lnTo>
                  <a:lnTo>
                    <a:pt x="77724" y="0"/>
                  </a:lnTo>
                  <a:close/>
                </a:path>
                <a:path w="2567940" h="78104">
                  <a:moveTo>
                    <a:pt x="233172" y="0"/>
                  </a:moveTo>
                  <a:lnTo>
                    <a:pt x="155448" y="0"/>
                  </a:lnTo>
                  <a:lnTo>
                    <a:pt x="155448" y="77724"/>
                  </a:lnTo>
                  <a:lnTo>
                    <a:pt x="233172" y="77724"/>
                  </a:lnTo>
                  <a:lnTo>
                    <a:pt x="233172" y="0"/>
                  </a:lnTo>
                  <a:close/>
                </a:path>
                <a:path w="2567940" h="78104">
                  <a:moveTo>
                    <a:pt x="390144" y="0"/>
                  </a:moveTo>
                  <a:lnTo>
                    <a:pt x="310896" y="0"/>
                  </a:lnTo>
                  <a:lnTo>
                    <a:pt x="310896" y="77724"/>
                  </a:lnTo>
                  <a:lnTo>
                    <a:pt x="390144" y="77724"/>
                  </a:lnTo>
                  <a:lnTo>
                    <a:pt x="390144" y="0"/>
                  </a:lnTo>
                  <a:close/>
                </a:path>
                <a:path w="2567940" h="78104">
                  <a:moveTo>
                    <a:pt x="545592" y="0"/>
                  </a:moveTo>
                  <a:lnTo>
                    <a:pt x="467868" y="0"/>
                  </a:lnTo>
                  <a:lnTo>
                    <a:pt x="467868" y="77724"/>
                  </a:lnTo>
                  <a:lnTo>
                    <a:pt x="545592" y="77724"/>
                  </a:lnTo>
                  <a:lnTo>
                    <a:pt x="545592" y="0"/>
                  </a:lnTo>
                  <a:close/>
                </a:path>
                <a:path w="2567940" h="78104">
                  <a:moveTo>
                    <a:pt x="701040" y="0"/>
                  </a:moveTo>
                  <a:lnTo>
                    <a:pt x="623316" y="0"/>
                  </a:lnTo>
                  <a:lnTo>
                    <a:pt x="623316" y="77724"/>
                  </a:lnTo>
                  <a:lnTo>
                    <a:pt x="701040" y="77724"/>
                  </a:lnTo>
                  <a:lnTo>
                    <a:pt x="701040" y="0"/>
                  </a:lnTo>
                  <a:close/>
                </a:path>
                <a:path w="2567940" h="78104">
                  <a:moveTo>
                    <a:pt x="856488" y="0"/>
                  </a:moveTo>
                  <a:lnTo>
                    <a:pt x="778764" y="0"/>
                  </a:lnTo>
                  <a:lnTo>
                    <a:pt x="778764" y="77724"/>
                  </a:lnTo>
                  <a:lnTo>
                    <a:pt x="856488" y="77724"/>
                  </a:lnTo>
                  <a:lnTo>
                    <a:pt x="856488" y="0"/>
                  </a:lnTo>
                  <a:close/>
                </a:path>
                <a:path w="2567940" h="78104">
                  <a:moveTo>
                    <a:pt x="1013460" y="0"/>
                  </a:moveTo>
                  <a:lnTo>
                    <a:pt x="935736" y="0"/>
                  </a:lnTo>
                  <a:lnTo>
                    <a:pt x="935736" y="77724"/>
                  </a:lnTo>
                  <a:lnTo>
                    <a:pt x="1013460" y="77724"/>
                  </a:lnTo>
                  <a:lnTo>
                    <a:pt x="1013460" y="0"/>
                  </a:lnTo>
                  <a:close/>
                </a:path>
                <a:path w="2567940" h="78104">
                  <a:moveTo>
                    <a:pt x="1168908" y="0"/>
                  </a:moveTo>
                  <a:lnTo>
                    <a:pt x="1091184" y="0"/>
                  </a:lnTo>
                  <a:lnTo>
                    <a:pt x="1091184" y="77724"/>
                  </a:lnTo>
                  <a:lnTo>
                    <a:pt x="1168908" y="77724"/>
                  </a:lnTo>
                  <a:lnTo>
                    <a:pt x="1168908" y="0"/>
                  </a:lnTo>
                  <a:close/>
                </a:path>
                <a:path w="2567940" h="78104">
                  <a:moveTo>
                    <a:pt x="1324356" y="0"/>
                  </a:moveTo>
                  <a:lnTo>
                    <a:pt x="1246632" y="0"/>
                  </a:lnTo>
                  <a:lnTo>
                    <a:pt x="1246632" y="77724"/>
                  </a:lnTo>
                  <a:lnTo>
                    <a:pt x="1324356" y="77724"/>
                  </a:lnTo>
                  <a:lnTo>
                    <a:pt x="1324356" y="0"/>
                  </a:lnTo>
                  <a:close/>
                </a:path>
                <a:path w="2567940" h="78104">
                  <a:moveTo>
                    <a:pt x="1481328" y="0"/>
                  </a:moveTo>
                  <a:lnTo>
                    <a:pt x="1403604" y="0"/>
                  </a:lnTo>
                  <a:lnTo>
                    <a:pt x="1403604" y="77724"/>
                  </a:lnTo>
                  <a:lnTo>
                    <a:pt x="1481328" y="77724"/>
                  </a:lnTo>
                  <a:lnTo>
                    <a:pt x="1481328" y="0"/>
                  </a:lnTo>
                  <a:close/>
                </a:path>
                <a:path w="2567940" h="78104">
                  <a:moveTo>
                    <a:pt x="1636776" y="0"/>
                  </a:moveTo>
                  <a:lnTo>
                    <a:pt x="1559052" y="0"/>
                  </a:lnTo>
                  <a:lnTo>
                    <a:pt x="1559052" y="77724"/>
                  </a:lnTo>
                  <a:lnTo>
                    <a:pt x="1636776" y="77724"/>
                  </a:lnTo>
                  <a:lnTo>
                    <a:pt x="1636776" y="0"/>
                  </a:lnTo>
                  <a:close/>
                </a:path>
                <a:path w="2567940" h="78104">
                  <a:moveTo>
                    <a:pt x="1792224" y="0"/>
                  </a:moveTo>
                  <a:lnTo>
                    <a:pt x="1714500" y="0"/>
                  </a:lnTo>
                  <a:lnTo>
                    <a:pt x="1714500" y="77724"/>
                  </a:lnTo>
                  <a:lnTo>
                    <a:pt x="1792224" y="77724"/>
                  </a:lnTo>
                  <a:lnTo>
                    <a:pt x="1792224" y="0"/>
                  </a:lnTo>
                  <a:close/>
                </a:path>
                <a:path w="2567940" h="78104">
                  <a:moveTo>
                    <a:pt x="1949196" y="0"/>
                  </a:moveTo>
                  <a:lnTo>
                    <a:pt x="1871472" y="0"/>
                  </a:lnTo>
                  <a:lnTo>
                    <a:pt x="1871472" y="77724"/>
                  </a:lnTo>
                  <a:lnTo>
                    <a:pt x="1949196" y="77724"/>
                  </a:lnTo>
                  <a:lnTo>
                    <a:pt x="1949196" y="0"/>
                  </a:lnTo>
                  <a:close/>
                </a:path>
                <a:path w="2567940" h="78104">
                  <a:moveTo>
                    <a:pt x="2104644" y="0"/>
                  </a:moveTo>
                  <a:lnTo>
                    <a:pt x="2026920" y="0"/>
                  </a:lnTo>
                  <a:lnTo>
                    <a:pt x="2026920" y="77724"/>
                  </a:lnTo>
                  <a:lnTo>
                    <a:pt x="2104644" y="77724"/>
                  </a:lnTo>
                  <a:lnTo>
                    <a:pt x="2104644" y="0"/>
                  </a:lnTo>
                  <a:close/>
                </a:path>
                <a:path w="2567940" h="78104">
                  <a:moveTo>
                    <a:pt x="2260092" y="0"/>
                  </a:moveTo>
                  <a:lnTo>
                    <a:pt x="2182368" y="0"/>
                  </a:lnTo>
                  <a:lnTo>
                    <a:pt x="2182368" y="77724"/>
                  </a:lnTo>
                  <a:lnTo>
                    <a:pt x="2260092" y="77724"/>
                  </a:lnTo>
                  <a:lnTo>
                    <a:pt x="2260092" y="0"/>
                  </a:lnTo>
                  <a:close/>
                </a:path>
                <a:path w="2567940" h="78104">
                  <a:moveTo>
                    <a:pt x="2417064" y="0"/>
                  </a:moveTo>
                  <a:lnTo>
                    <a:pt x="2337816" y="0"/>
                  </a:lnTo>
                  <a:lnTo>
                    <a:pt x="2337816" y="77724"/>
                  </a:lnTo>
                  <a:lnTo>
                    <a:pt x="2417064" y="77724"/>
                  </a:lnTo>
                  <a:lnTo>
                    <a:pt x="2417064" y="0"/>
                  </a:lnTo>
                  <a:close/>
                </a:path>
                <a:path w="2567940" h="78104">
                  <a:moveTo>
                    <a:pt x="2567940" y="0"/>
                  </a:moveTo>
                  <a:lnTo>
                    <a:pt x="2494788" y="0"/>
                  </a:lnTo>
                  <a:lnTo>
                    <a:pt x="2494788" y="77724"/>
                  </a:lnTo>
                  <a:lnTo>
                    <a:pt x="2567940" y="77724"/>
                  </a:lnTo>
                  <a:lnTo>
                    <a:pt x="2567940" y="0"/>
                  </a:lnTo>
                  <a:close/>
                </a:path>
              </a:pathLst>
            </a:custGeom>
            <a:solidFill>
              <a:srgbClr val="FFD9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9931786" y="4695444"/>
            <a:ext cx="243840" cy="347980"/>
          </a:xfrm>
          <a:custGeom>
            <a:avLst/>
            <a:gdLst/>
            <a:ahLst/>
            <a:cxnLst/>
            <a:rect l="l" t="t" r="r" b="b"/>
            <a:pathLst>
              <a:path w="243840" h="347979">
                <a:moveTo>
                  <a:pt x="243839" y="173735"/>
                </a:moveTo>
                <a:lnTo>
                  <a:pt x="121919" y="0"/>
                </a:lnTo>
                <a:lnTo>
                  <a:pt x="0" y="0"/>
                </a:lnTo>
                <a:lnTo>
                  <a:pt x="121919" y="173735"/>
                </a:lnTo>
                <a:lnTo>
                  <a:pt x="0" y="347471"/>
                </a:lnTo>
                <a:lnTo>
                  <a:pt x="121919" y="347471"/>
                </a:lnTo>
                <a:lnTo>
                  <a:pt x="243839" y="173735"/>
                </a:lnTo>
                <a:close/>
              </a:path>
            </a:pathLst>
          </a:custGeom>
          <a:solidFill>
            <a:srgbClr val="7AB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68513" y="3788154"/>
            <a:ext cx="881380" cy="651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797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BALADE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 V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I</a:t>
            </a:r>
            <a:r>
              <a:rPr sz="700" b="1" spc="-15" dirty="0">
                <a:solidFill>
                  <a:srgbClr val="498260"/>
                </a:solidFill>
                <a:latin typeface="Arial"/>
                <a:cs typeface="Arial"/>
              </a:rPr>
              <a:t>LL</a:t>
            </a:r>
            <a:r>
              <a:rPr sz="700" b="1" spc="-20" dirty="0">
                <a:solidFill>
                  <a:srgbClr val="498260"/>
                </a:solidFill>
                <a:latin typeface="Arial"/>
                <a:cs typeface="Arial"/>
              </a:rPr>
              <a:t>A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G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E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OI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SE</a:t>
            </a:r>
            <a:endParaRPr sz="700">
              <a:latin typeface="Arial"/>
              <a:cs typeface="Arial"/>
            </a:endParaRPr>
          </a:p>
          <a:p>
            <a:pPr marL="12700" marR="172085">
              <a:lnSpc>
                <a:spcPct val="101699"/>
              </a:lnSpc>
              <a:spcBef>
                <a:spcPts val="5"/>
              </a:spcBef>
            </a:pPr>
            <a:r>
              <a:rPr sz="600" dirty="0">
                <a:latin typeface="Arial MT"/>
                <a:cs typeface="Arial MT"/>
              </a:rPr>
              <a:t>Rencontre </a:t>
            </a:r>
            <a:r>
              <a:rPr sz="600" spc="5" dirty="0">
                <a:latin typeface="Arial MT"/>
                <a:cs typeface="Arial MT"/>
              </a:rPr>
              <a:t>avec </a:t>
            </a:r>
            <a:r>
              <a:rPr sz="600" dirty="0">
                <a:latin typeface="Arial MT"/>
                <a:cs typeface="Arial MT"/>
              </a:rPr>
              <a:t>les 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habitants</a:t>
            </a:r>
            <a:r>
              <a:rPr sz="600" spc="1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et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les</a:t>
            </a:r>
            <a:r>
              <a:rPr sz="600" spc="-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élus</a:t>
            </a:r>
            <a:endParaRPr sz="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600" dirty="0">
                <a:latin typeface="Arial MT"/>
                <a:cs typeface="Arial MT"/>
              </a:rPr>
              <a:t>Visite</a:t>
            </a:r>
            <a:r>
              <a:rPr sz="600" spc="-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du</a:t>
            </a:r>
            <a:r>
              <a:rPr sz="600" spc="-1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village</a:t>
            </a:r>
            <a:endParaRPr sz="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50" b="1" spc="5" dirty="0">
                <a:latin typeface="Arial"/>
                <a:cs typeface="Arial"/>
              </a:rPr>
              <a:t>Janvier</a:t>
            </a:r>
            <a:r>
              <a:rPr sz="850" b="1" spc="-35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-</a:t>
            </a:r>
            <a:r>
              <a:rPr sz="850" b="1" spc="-5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Février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09404" y="2410459"/>
            <a:ext cx="2321560" cy="506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ATELIERS</a:t>
            </a:r>
            <a:r>
              <a:rPr sz="700" b="1" spc="2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THEMATIQUES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01699"/>
              </a:lnSpc>
              <a:spcBef>
                <a:spcPts val="5"/>
              </a:spcBef>
            </a:pPr>
            <a:r>
              <a:rPr sz="600" dirty="0">
                <a:latin typeface="Arial MT"/>
                <a:cs typeface="Arial MT"/>
              </a:rPr>
              <a:t>Exemples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:</a:t>
            </a:r>
            <a:r>
              <a:rPr sz="600" spc="2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construire</a:t>
            </a:r>
            <a:r>
              <a:rPr sz="600" spc="2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dans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la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pente,</a:t>
            </a:r>
            <a:r>
              <a:rPr sz="600" spc="40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rénover</a:t>
            </a:r>
            <a:r>
              <a:rPr sz="600" spc="10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son </a:t>
            </a:r>
            <a:r>
              <a:rPr sz="600" dirty="0">
                <a:latin typeface="Arial MT"/>
                <a:cs typeface="Arial MT"/>
              </a:rPr>
              <a:t>patrimoine, 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construire</a:t>
            </a:r>
            <a:r>
              <a:rPr sz="600" spc="2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un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projet</a:t>
            </a:r>
            <a:r>
              <a:rPr sz="600" spc="4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touristique,</a:t>
            </a:r>
            <a:r>
              <a:rPr sz="600" spc="5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autonomie</a:t>
            </a:r>
            <a:r>
              <a:rPr sz="600" spc="4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alimentaire,</a:t>
            </a:r>
            <a:r>
              <a:rPr sz="600" spc="4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valorisation</a:t>
            </a:r>
            <a:endParaRPr sz="600">
              <a:latin typeface="Arial MT"/>
              <a:cs typeface="Arial MT"/>
            </a:endParaRPr>
          </a:p>
          <a:p>
            <a:pPr marL="12700" marR="64135">
              <a:lnSpc>
                <a:spcPct val="101699"/>
              </a:lnSpc>
              <a:spcBef>
                <a:spcPts val="10"/>
              </a:spcBef>
            </a:pPr>
            <a:r>
              <a:rPr sz="600" dirty="0">
                <a:latin typeface="Arial MT"/>
                <a:cs typeface="Arial MT"/>
              </a:rPr>
              <a:t>des</a:t>
            </a:r>
            <a:r>
              <a:rPr sz="600" spc="2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production</a:t>
            </a:r>
            <a:r>
              <a:rPr sz="600" spc="4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fruitières,</a:t>
            </a:r>
            <a:r>
              <a:rPr sz="600" spc="4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construire</a:t>
            </a:r>
            <a:r>
              <a:rPr sz="600" spc="4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bois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local,</a:t>
            </a:r>
            <a:r>
              <a:rPr sz="600" spc="3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espaces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de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travail </a:t>
            </a:r>
            <a:r>
              <a:rPr sz="600" spc="-15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partagé,…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09404" y="2981958"/>
            <a:ext cx="1443355" cy="374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Calibri"/>
                <a:cs typeface="Calibri"/>
              </a:rPr>
              <a:t>4</a:t>
            </a:r>
            <a:r>
              <a:rPr sz="700" b="1" spc="-15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journées</a:t>
            </a:r>
            <a:r>
              <a:rPr sz="700" b="1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ou</a:t>
            </a:r>
            <a:r>
              <a:rPr sz="700" b="1" spc="-15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demi-journées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d’ateliers </a:t>
            </a:r>
            <a:r>
              <a:rPr sz="700" b="1" spc="-145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4</a:t>
            </a:r>
            <a:r>
              <a:rPr sz="700" b="1" spc="-15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Soirées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: Café</a:t>
            </a:r>
            <a:r>
              <a:rPr sz="700" b="1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Bavards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/</a:t>
            </a:r>
            <a:r>
              <a:rPr sz="700" b="1" spc="-10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Ciné-débats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b="1" spc="5" dirty="0">
                <a:latin typeface="Arial"/>
                <a:cs typeface="Arial"/>
              </a:rPr>
              <a:t>Février</a:t>
            </a:r>
            <a:r>
              <a:rPr sz="850" b="1" spc="-25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/</a:t>
            </a:r>
            <a:r>
              <a:rPr sz="850" b="1" spc="-20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Mai</a:t>
            </a:r>
            <a:endParaRPr sz="8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80562" y="2721354"/>
            <a:ext cx="1744345" cy="358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Edition</a:t>
            </a:r>
            <a:r>
              <a:rPr sz="700" b="1" spc="4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Gazette</a:t>
            </a:r>
            <a:r>
              <a:rPr sz="700" b="1" spc="4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de</a:t>
            </a:r>
            <a:r>
              <a:rPr sz="700" b="1" spc="2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restitutions</a:t>
            </a:r>
            <a:r>
              <a:rPr sz="700" b="1" spc="5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/</a:t>
            </a:r>
            <a:r>
              <a:rPr sz="700" b="1" spc="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BIUNS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600" spc="5" dirty="0">
                <a:latin typeface="Arial MT"/>
                <a:cs typeface="Arial MT"/>
              </a:rPr>
              <a:t>Vivre</a:t>
            </a:r>
            <a:r>
              <a:rPr sz="600" spc="-15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à</a:t>
            </a:r>
            <a:r>
              <a:rPr sz="600" spc="-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Loutzviller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en</a:t>
            </a:r>
            <a:r>
              <a:rPr sz="600" spc="1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2050</a:t>
            </a:r>
            <a:r>
              <a:rPr sz="600" spc="-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!</a:t>
            </a:r>
            <a:endParaRPr sz="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50" b="1" spc="10" dirty="0">
                <a:latin typeface="Arial"/>
                <a:cs typeface="Arial"/>
              </a:rPr>
              <a:t>Edition</a:t>
            </a:r>
            <a:r>
              <a:rPr sz="850" b="1" spc="-10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disponible</a:t>
            </a:r>
            <a:r>
              <a:rPr sz="850" b="1" spc="-45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en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septembre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984125" y="3589020"/>
            <a:ext cx="6764020" cy="1457325"/>
            <a:chOff x="1984125" y="3589020"/>
            <a:chExt cx="6764020" cy="1457325"/>
          </a:xfrm>
        </p:grpSpPr>
        <p:sp>
          <p:nvSpPr>
            <p:cNvPr id="26" name="object 26"/>
            <p:cNvSpPr/>
            <p:nvPr/>
          </p:nvSpPr>
          <p:spPr>
            <a:xfrm>
              <a:off x="2508377" y="4166628"/>
              <a:ext cx="2539365" cy="79375"/>
            </a:xfrm>
            <a:custGeom>
              <a:avLst/>
              <a:gdLst/>
              <a:ahLst/>
              <a:cxnLst/>
              <a:rect l="l" t="t" r="r" b="b"/>
              <a:pathLst>
                <a:path w="2539365" h="79375">
                  <a:moveTo>
                    <a:pt x="77724" y="1524"/>
                  </a:moveTo>
                  <a:lnTo>
                    <a:pt x="0" y="1524"/>
                  </a:lnTo>
                  <a:lnTo>
                    <a:pt x="0" y="79248"/>
                  </a:lnTo>
                  <a:lnTo>
                    <a:pt x="77724" y="79248"/>
                  </a:lnTo>
                  <a:lnTo>
                    <a:pt x="77724" y="1524"/>
                  </a:lnTo>
                  <a:close/>
                </a:path>
                <a:path w="2539365" h="79375">
                  <a:moveTo>
                    <a:pt x="233172" y="1524"/>
                  </a:moveTo>
                  <a:lnTo>
                    <a:pt x="155448" y="1524"/>
                  </a:lnTo>
                  <a:lnTo>
                    <a:pt x="155448" y="79248"/>
                  </a:lnTo>
                  <a:lnTo>
                    <a:pt x="233172" y="79248"/>
                  </a:lnTo>
                  <a:lnTo>
                    <a:pt x="233172" y="1524"/>
                  </a:lnTo>
                  <a:close/>
                </a:path>
                <a:path w="2539365" h="79375">
                  <a:moveTo>
                    <a:pt x="390144" y="1524"/>
                  </a:moveTo>
                  <a:lnTo>
                    <a:pt x="310896" y="1524"/>
                  </a:lnTo>
                  <a:lnTo>
                    <a:pt x="310896" y="79248"/>
                  </a:lnTo>
                  <a:lnTo>
                    <a:pt x="390144" y="79248"/>
                  </a:lnTo>
                  <a:lnTo>
                    <a:pt x="390144" y="1524"/>
                  </a:lnTo>
                  <a:close/>
                </a:path>
                <a:path w="2539365" h="79375">
                  <a:moveTo>
                    <a:pt x="545592" y="1524"/>
                  </a:moveTo>
                  <a:lnTo>
                    <a:pt x="467868" y="1524"/>
                  </a:lnTo>
                  <a:lnTo>
                    <a:pt x="467868" y="79248"/>
                  </a:lnTo>
                  <a:lnTo>
                    <a:pt x="545592" y="79248"/>
                  </a:lnTo>
                  <a:lnTo>
                    <a:pt x="545592" y="1524"/>
                  </a:lnTo>
                  <a:close/>
                </a:path>
                <a:path w="2539365" h="79375">
                  <a:moveTo>
                    <a:pt x="701040" y="1524"/>
                  </a:moveTo>
                  <a:lnTo>
                    <a:pt x="623316" y="1524"/>
                  </a:lnTo>
                  <a:lnTo>
                    <a:pt x="623316" y="79248"/>
                  </a:lnTo>
                  <a:lnTo>
                    <a:pt x="701040" y="79248"/>
                  </a:lnTo>
                  <a:lnTo>
                    <a:pt x="701040" y="1524"/>
                  </a:lnTo>
                  <a:close/>
                </a:path>
                <a:path w="2539365" h="79375">
                  <a:moveTo>
                    <a:pt x="856488" y="1524"/>
                  </a:moveTo>
                  <a:lnTo>
                    <a:pt x="778764" y="1524"/>
                  </a:lnTo>
                  <a:lnTo>
                    <a:pt x="778764" y="79248"/>
                  </a:lnTo>
                  <a:lnTo>
                    <a:pt x="856488" y="79248"/>
                  </a:lnTo>
                  <a:lnTo>
                    <a:pt x="856488" y="1524"/>
                  </a:lnTo>
                  <a:close/>
                </a:path>
                <a:path w="2539365" h="79375">
                  <a:moveTo>
                    <a:pt x="1013460" y="1524"/>
                  </a:moveTo>
                  <a:lnTo>
                    <a:pt x="935736" y="1524"/>
                  </a:lnTo>
                  <a:lnTo>
                    <a:pt x="935736" y="79248"/>
                  </a:lnTo>
                  <a:lnTo>
                    <a:pt x="1013460" y="79248"/>
                  </a:lnTo>
                  <a:lnTo>
                    <a:pt x="1013460" y="1524"/>
                  </a:lnTo>
                  <a:close/>
                </a:path>
                <a:path w="2539365" h="79375">
                  <a:moveTo>
                    <a:pt x="1168908" y="1524"/>
                  </a:moveTo>
                  <a:lnTo>
                    <a:pt x="1091184" y="1524"/>
                  </a:lnTo>
                  <a:lnTo>
                    <a:pt x="1091184" y="79248"/>
                  </a:lnTo>
                  <a:lnTo>
                    <a:pt x="1168908" y="79248"/>
                  </a:lnTo>
                  <a:lnTo>
                    <a:pt x="1168908" y="1524"/>
                  </a:lnTo>
                  <a:close/>
                </a:path>
                <a:path w="2539365" h="79375">
                  <a:moveTo>
                    <a:pt x="1324356" y="1524"/>
                  </a:moveTo>
                  <a:lnTo>
                    <a:pt x="1246632" y="1524"/>
                  </a:lnTo>
                  <a:lnTo>
                    <a:pt x="1246632" y="79248"/>
                  </a:lnTo>
                  <a:lnTo>
                    <a:pt x="1324356" y="79248"/>
                  </a:lnTo>
                  <a:lnTo>
                    <a:pt x="1324356" y="1524"/>
                  </a:lnTo>
                  <a:close/>
                </a:path>
                <a:path w="2539365" h="79375">
                  <a:moveTo>
                    <a:pt x="1481328" y="1524"/>
                  </a:moveTo>
                  <a:lnTo>
                    <a:pt x="1403604" y="1524"/>
                  </a:lnTo>
                  <a:lnTo>
                    <a:pt x="1403604" y="79248"/>
                  </a:lnTo>
                  <a:lnTo>
                    <a:pt x="1481328" y="79248"/>
                  </a:lnTo>
                  <a:lnTo>
                    <a:pt x="1481328" y="1524"/>
                  </a:lnTo>
                  <a:close/>
                </a:path>
                <a:path w="2539365" h="79375">
                  <a:moveTo>
                    <a:pt x="1636776" y="1524"/>
                  </a:moveTo>
                  <a:lnTo>
                    <a:pt x="1559052" y="1524"/>
                  </a:lnTo>
                  <a:lnTo>
                    <a:pt x="1559052" y="79248"/>
                  </a:lnTo>
                  <a:lnTo>
                    <a:pt x="1636776" y="79248"/>
                  </a:lnTo>
                  <a:lnTo>
                    <a:pt x="1636776" y="1524"/>
                  </a:lnTo>
                  <a:close/>
                </a:path>
                <a:path w="2539365" h="79375">
                  <a:moveTo>
                    <a:pt x="1792224" y="1524"/>
                  </a:moveTo>
                  <a:lnTo>
                    <a:pt x="1714500" y="1524"/>
                  </a:lnTo>
                  <a:lnTo>
                    <a:pt x="1714500" y="79248"/>
                  </a:lnTo>
                  <a:lnTo>
                    <a:pt x="1792224" y="79248"/>
                  </a:lnTo>
                  <a:lnTo>
                    <a:pt x="1792224" y="1524"/>
                  </a:lnTo>
                  <a:close/>
                </a:path>
                <a:path w="2539365" h="79375">
                  <a:moveTo>
                    <a:pt x="1949196" y="1524"/>
                  </a:moveTo>
                  <a:lnTo>
                    <a:pt x="1869948" y="1524"/>
                  </a:lnTo>
                  <a:lnTo>
                    <a:pt x="1869948" y="79248"/>
                  </a:lnTo>
                  <a:lnTo>
                    <a:pt x="1949196" y="79248"/>
                  </a:lnTo>
                  <a:lnTo>
                    <a:pt x="1949196" y="1524"/>
                  </a:lnTo>
                  <a:close/>
                </a:path>
                <a:path w="2539365" h="79375">
                  <a:moveTo>
                    <a:pt x="2104644" y="1524"/>
                  </a:moveTo>
                  <a:lnTo>
                    <a:pt x="2026920" y="1524"/>
                  </a:lnTo>
                  <a:lnTo>
                    <a:pt x="2026920" y="79248"/>
                  </a:lnTo>
                  <a:lnTo>
                    <a:pt x="2104644" y="79248"/>
                  </a:lnTo>
                  <a:lnTo>
                    <a:pt x="2104644" y="1524"/>
                  </a:lnTo>
                  <a:close/>
                </a:path>
                <a:path w="2539365" h="79375">
                  <a:moveTo>
                    <a:pt x="2260092" y="1524"/>
                  </a:moveTo>
                  <a:lnTo>
                    <a:pt x="2182368" y="1524"/>
                  </a:lnTo>
                  <a:lnTo>
                    <a:pt x="2182368" y="79248"/>
                  </a:lnTo>
                  <a:lnTo>
                    <a:pt x="2260092" y="79248"/>
                  </a:lnTo>
                  <a:lnTo>
                    <a:pt x="2260092" y="1524"/>
                  </a:lnTo>
                  <a:close/>
                </a:path>
                <a:path w="2539365" h="79375">
                  <a:moveTo>
                    <a:pt x="2417064" y="0"/>
                  </a:moveTo>
                  <a:lnTo>
                    <a:pt x="2337816" y="0"/>
                  </a:lnTo>
                  <a:lnTo>
                    <a:pt x="2337816" y="79248"/>
                  </a:lnTo>
                  <a:lnTo>
                    <a:pt x="2417064" y="79248"/>
                  </a:lnTo>
                  <a:lnTo>
                    <a:pt x="2417064" y="0"/>
                  </a:lnTo>
                  <a:close/>
                </a:path>
                <a:path w="2539365" h="79375">
                  <a:moveTo>
                    <a:pt x="2538984" y="0"/>
                  </a:moveTo>
                  <a:lnTo>
                    <a:pt x="2494788" y="0"/>
                  </a:lnTo>
                  <a:lnTo>
                    <a:pt x="2494788" y="79248"/>
                  </a:lnTo>
                  <a:lnTo>
                    <a:pt x="2538984" y="79248"/>
                  </a:lnTo>
                  <a:lnTo>
                    <a:pt x="2538984" y="0"/>
                  </a:lnTo>
                  <a:close/>
                </a:path>
              </a:pathLst>
            </a:custGeom>
            <a:solidFill>
              <a:srgbClr val="FFD9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84121" y="4716780"/>
              <a:ext cx="6764020" cy="329565"/>
            </a:xfrm>
            <a:custGeom>
              <a:avLst/>
              <a:gdLst/>
              <a:ahLst/>
              <a:cxnLst/>
              <a:rect l="l" t="t" r="r" b="b"/>
              <a:pathLst>
                <a:path w="6764020" h="329564">
                  <a:moveTo>
                    <a:pt x="6096" y="10668"/>
                  </a:moveTo>
                  <a:lnTo>
                    <a:pt x="0" y="10668"/>
                  </a:lnTo>
                  <a:lnTo>
                    <a:pt x="0" y="326136"/>
                  </a:lnTo>
                  <a:lnTo>
                    <a:pt x="6096" y="326136"/>
                  </a:lnTo>
                  <a:lnTo>
                    <a:pt x="6096" y="10668"/>
                  </a:lnTo>
                  <a:close/>
                </a:path>
                <a:path w="6764020" h="329564">
                  <a:moveTo>
                    <a:pt x="917448" y="10668"/>
                  </a:moveTo>
                  <a:lnTo>
                    <a:pt x="911352" y="10668"/>
                  </a:lnTo>
                  <a:lnTo>
                    <a:pt x="911352" y="326136"/>
                  </a:lnTo>
                  <a:lnTo>
                    <a:pt x="917448" y="326136"/>
                  </a:lnTo>
                  <a:lnTo>
                    <a:pt x="917448" y="10668"/>
                  </a:lnTo>
                  <a:close/>
                </a:path>
                <a:path w="6764020" h="329564">
                  <a:moveTo>
                    <a:pt x="1732788" y="9144"/>
                  </a:moveTo>
                  <a:lnTo>
                    <a:pt x="1726692" y="9144"/>
                  </a:lnTo>
                  <a:lnTo>
                    <a:pt x="1726692" y="326136"/>
                  </a:lnTo>
                  <a:lnTo>
                    <a:pt x="1732788" y="326136"/>
                  </a:lnTo>
                  <a:lnTo>
                    <a:pt x="1732788" y="9144"/>
                  </a:lnTo>
                  <a:close/>
                </a:path>
                <a:path w="6764020" h="329564">
                  <a:moveTo>
                    <a:pt x="2540508" y="0"/>
                  </a:moveTo>
                  <a:lnTo>
                    <a:pt x="2534412" y="0"/>
                  </a:lnTo>
                  <a:lnTo>
                    <a:pt x="2534412" y="315468"/>
                  </a:lnTo>
                  <a:lnTo>
                    <a:pt x="2540508" y="315468"/>
                  </a:lnTo>
                  <a:lnTo>
                    <a:pt x="2540508" y="0"/>
                  </a:lnTo>
                  <a:close/>
                </a:path>
                <a:path w="6764020" h="329564">
                  <a:moveTo>
                    <a:pt x="3439668" y="13716"/>
                  </a:moveTo>
                  <a:lnTo>
                    <a:pt x="3433572" y="13716"/>
                  </a:lnTo>
                  <a:lnTo>
                    <a:pt x="3433572" y="329184"/>
                  </a:lnTo>
                  <a:lnTo>
                    <a:pt x="3439668" y="329184"/>
                  </a:lnTo>
                  <a:lnTo>
                    <a:pt x="3439668" y="13716"/>
                  </a:lnTo>
                  <a:close/>
                </a:path>
                <a:path w="6764020" h="329564">
                  <a:moveTo>
                    <a:pt x="4273296" y="13716"/>
                  </a:moveTo>
                  <a:lnTo>
                    <a:pt x="4268724" y="13716"/>
                  </a:lnTo>
                  <a:lnTo>
                    <a:pt x="4268724" y="329184"/>
                  </a:lnTo>
                  <a:lnTo>
                    <a:pt x="4273296" y="329184"/>
                  </a:lnTo>
                  <a:lnTo>
                    <a:pt x="4273296" y="13716"/>
                  </a:lnTo>
                  <a:close/>
                </a:path>
                <a:path w="6764020" h="329564">
                  <a:moveTo>
                    <a:pt x="5113020" y="7620"/>
                  </a:moveTo>
                  <a:lnTo>
                    <a:pt x="5108448" y="7620"/>
                  </a:lnTo>
                  <a:lnTo>
                    <a:pt x="5108448" y="323088"/>
                  </a:lnTo>
                  <a:lnTo>
                    <a:pt x="5113020" y="323088"/>
                  </a:lnTo>
                  <a:lnTo>
                    <a:pt x="5113020" y="7620"/>
                  </a:lnTo>
                  <a:close/>
                </a:path>
                <a:path w="6764020" h="329564">
                  <a:moveTo>
                    <a:pt x="5961888" y="7620"/>
                  </a:moveTo>
                  <a:lnTo>
                    <a:pt x="5955792" y="7620"/>
                  </a:lnTo>
                  <a:lnTo>
                    <a:pt x="5955792" y="323088"/>
                  </a:lnTo>
                  <a:lnTo>
                    <a:pt x="5961888" y="323088"/>
                  </a:lnTo>
                  <a:lnTo>
                    <a:pt x="5961888" y="7620"/>
                  </a:lnTo>
                  <a:close/>
                </a:path>
                <a:path w="6764020" h="329564">
                  <a:moveTo>
                    <a:pt x="6763512" y="7620"/>
                  </a:moveTo>
                  <a:lnTo>
                    <a:pt x="6757416" y="7620"/>
                  </a:lnTo>
                  <a:lnTo>
                    <a:pt x="6757416" y="323088"/>
                  </a:lnTo>
                  <a:lnTo>
                    <a:pt x="6763512" y="323088"/>
                  </a:lnTo>
                  <a:lnTo>
                    <a:pt x="6763512" y="7620"/>
                  </a:lnTo>
                  <a:close/>
                </a:path>
              </a:pathLst>
            </a:custGeom>
            <a:solidFill>
              <a:srgbClr val="498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47361" y="3589019"/>
              <a:ext cx="771525" cy="1141730"/>
            </a:xfrm>
            <a:custGeom>
              <a:avLst/>
              <a:gdLst/>
              <a:ahLst/>
              <a:cxnLst/>
              <a:rect l="l" t="t" r="r" b="b"/>
              <a:pathLst>
                <a:path w="771525" h="1141729">
                  <a:moveTo>
                    <a:pt x="298704" y="617220"/>
                  </a:moveTo>
                  <a:lnTo>
                    <a:pt x="260604" y="579120"/>
                  </a:lnTo>
                  <a:lnTo>
                    <a:pt x="0" y="579120"/>
                  </a:lnTo>
                  <a:lnTo>
                    <a:pt x="0" y="655320"/>
                  </a:lnTo>
                  <a:lnTo>
                    <a:pt x="260604" y="655320"/>
                  </a:lnTo>
                  <a:lnTo>
                    <a:pt x="298704" y="617220"/>
                  </a:lnTo>
                  <a:close/>
                </a:path>
                <a:path w="771525" h="1141729">
                  <a:moveTo>
                    <a:pt x="771144" y="0"/>
                  </a:moveTo>
                  <a:lnTo>
                    <a:pt x="765048" y="0"/>
                  </a:lnTo>
                  <a:lnTo>
                    <a:pt x="765048" y="1141476"/>
                  </a:lnTo>
                  <a:lnTo>
                    <a:pt x="771144" y="1141476"/>
                  </a:lnTo>
                  <a:lnTo>
                    <a:pt x="771144" y="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949840" y="5402069"/>
            <a:ext cx="1101090" cy="370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4F4F"/>
                </a:solidFill>
                <a:latin typeface="Arial"/>
                <a:cs typeface="Arial"/>
              </a:rPr>
              <a:t>RESTITUTION</a:t>
            </a:r>
            <a:r>
              <a:rPr sz="700" b="1" spc="25" dirty="0">
                <a:solidFill>
                  <a:srgbClr val="FF4F4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4F4F"/>
                </a:solidFill>
                <a:latin typeface="Arial"/>
                <a:cs typeface="Arial"/>
              </a:rPr>
              <a:t>PUBLIQUE </a:t>
            </a:r>
            <a:r>
              <a:rPr sz="700" b="1" spc="-180" dirty="0">
                <a:solidFill>
                  <a:srgbClr val="FF4F4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4F4F"/>
                </a:solidFill>
                <a:latin typeface="Arial"/>
                <a:cs typeface="Arial"/>
              </a:rPr>
              <a:t>DIAGNOSTIC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50" b="1" spc="5" dirty="0">
                <a:latin typeface="Arial"/>
                <a:cs typeface="Arial"/>
              </a:rPr>
              <a:t>Février</a:t>
            </a:r>
            <a:r>
              <a:rPr sz="850" b="1" spc="-25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/</a:t>
            </a:r>
            <a:r>
              <a:rPr sz="850" b="1" spc="-20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Mars</a:t>
            </a:r>
            <a:endParaRPr sz="8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13976" y="3757674"/>
            <a:ext cx="2185670" cy="358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Scénarii</a:t>
            </a:r>
            <a:r>
              <a:rPr sz="700" b="1" spc="5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d’aménagement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600" dirty="0">
                <a:latin typeface="Arial MT"/>
                <a:cs typeface="Arial MT"/>
              </a:rPr>
              <a:t>Formalisation</a:t>
            </a:r>
            <a:r>
              <a:rPr sz="600" spc="3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des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hypothèse</a:t>
            </a:r>
            <a:r>
              <a:rPr sz="600" spc="5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de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développement</a:t>
            </a:r>
            <a:r>
              <a:rPr sz="600" spc="2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pour</a:t>
            </a:r>
            <a:r>
              <a:rPr sz="600" spc="3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le</a:t>
            </a:r>
            <a:r>
              <a:rPr sz="600" spc="1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village</a:t>
            </a:r>
            <a:endParaRPr sz="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50" b="1" spc="5" dirty="0">
                <a:latin typeface="Arial"/>
                <a:cs typeface="Arial"/>
              </a:rPr>
              <a:t>Février</a:t>
            </a:r>
            <a:r>
              <a:rPr sz="850" b="1" spc="-25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-</a:t>
            </a:r>
            <a:r>
              <a:rPr sz="850" b="1" spc="-10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Mai</a:t>
            </a:r>
            <a:endParaRPr sz="8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53059" y="3556506"/>
            <a:ext cx="1351915" cy="746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306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FIN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DE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LA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RESIDENCE </a:t>
            </a:r>
            <a:r>
              <a:rPr sz="700" b="1" spc="-18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PREMIERE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ACTION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600" b="1" spc="-5" dirty="0">
                <a:latin typeface="Arial"/>
                <a:cs typeface="Arial"/>
              </a:rPr>
              <a:t>Actions</a:t>
            </a:r>
            <a:r>
              <a:rPr sz="600" b="1" spc="4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participatives</a:t>
            </a:r>
            <a:r>
              <a:rPr sz="600" b="1" spc="5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et citoyennes</a:t>
            </a:r>
            <a:endParaRPr sz="600">
              <a:latin typeface="Arial"/>
              <a:cs typeface="Arial"/>
            </a:endParaRPr>
          </a:p>
          <a:p>
            <a:pPr marL="12700" marR="209550">
              <a:lnSpc>
                <a:spcPts val="740"/>
              </a:lnSpc>
              <a:spcBef>
                <a:spcPts val="20"/>
              </a:spcBef>
            </a:pPr>
            <a:r>
              <a:rPr sz="600" dirty="0">
                <a:latin typeface="Arial MT"/>
                <a:cs typeface="Arial MT"/>
              </a:rPr>
              <a:t>Chantier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participatif</a:t>
            </a:r>
            <a:r>
              <a:rPr sz="600" spc="2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/</a:t>
            </a:r>
            <a:r>
              <a:rPr sz="600" spc="-5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évènement </a:t>
            </a:r>
            <a:r>
              <a:rPr sz="600" spc="-15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publique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:</a:t>
            </a:r>
            <a:r>
              <a:rPr sz="600" spc="15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visite</a:t>
            </a:r>
            <a:r>
              <a:rPr sz="600" spc="-2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du</a:t>
            </a:r>
            <a:r>
              <a:rPr sz="600" spc="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village</a:t>
            </a:r>
            <a:endParaRPr sz="600">
              <a:latin typeface="Arial MT"/>
              <a:cs typeface="Arial MT"/>
            </a:endParaRPr>
          </a:p>
          <a:p>
            <a:pPr marL="12700">
              <a:lnSpc>
                <a:spcPts val="710"/>
              </a:lnSpc>
            </a:pPr>
            <a:r>
              <a:rPr sz="600" b="1" spc="5" dirty="0">
                <a:solidFill>
                  <a:srgbClr val="FF4F4F"/>
                </a:solidFill>
                <a:latin typeface="Arial"/>
                <a:cs typeface="Arial"/>
              </a:rPr>
              <a:t>MOMENT</a:t>
            </a:r>
            <a:r>
              <a:rPr sz="600" b="1" spc="-30" dirty="0">
                <a:solidFill>
                  <a:srgbClr val="FF4F4F"/>
                </a:solidFill>
                <a:latin typeface="Arial"/>
                <a:cs typeface="Arial"/>
              </a:rPr>
              <a:t> </a:t>
            </a:r>
            <a:r>
              <a:rPr sz="600" b="1" dirty="0">
                <a:solidFill>
                  <a:srgbClr val="FF4F4F"/>
                </a:solidFill>
                <a:latin typeface="Arial"/>
                <a:cs typeface="Arial"/>
              </a:rPr>
              <a:t>FESTIF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50" b="1" spc="10" dirty="0">
                <a:latin typeface="Arial"/>
                <a:cs typeface="Arial"/>
              </a:rPr>
              <a:t>Juin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874386" y="3387851"/>
            <a:ext cx="137160" cy="1304925"/>
            <a:chOff x="7874386" y="3387851"/>
            <a:chExt cx="137160" cy="1304925"/>
          </a:xfrm>
        </p:grpSpPr>
        <p:sp>
          <p:nvSpPr>
            <p:cNvPr id="33" name="object 33"/>
            <p:cNvSpPr/>
            <p:nvPr/>
          </p:nvSpPr>
          <p:spPr>
            <a:xfrm>
              <a:off x="7939917" y="3387851"/>
              <a:ext cx="6350" cy="1304925"/>
            </a:xfrm>
            <a:custGeom>
              <a:avLst/>
              <a:gdLst/>
              <a:ahLst/>
              <a:cxnLst/>
              <a:rect l="l" t="t" r="r" b="b"/>
              <a:pathLst>
                <a:path w="6350" h="1304925">
                  <a:moveTo>
                    <a:pt x="6095" y="1304543"/>
                  </a:moveTo>
                  <a:lnTo>
                    <a:pt x="6095" y="0"/>
                  </a:lnTo>
                  <a:lnTo>
                    <a:pt x="0" y="0"/>
                  </a:lnTo>
                  <a:lnTo>
                    <a:pt x="0" y="1304543"/>
                  </a:lnTo>
                  <a:lnTo>
                    <a:pt x="6095" y="130454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386" y="4527803"/>
              <a:ext cx="137160" cy="13716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7980562" y="3350766"/>
            <a:ext cx="197231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MARKETING</a:t>
            </a:r>
            <a:r>
              <a:rPr sz="700" b="1" spc="1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VILLAGEOIS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Journée</a:t>
            </a:r>
            <a:r>
              <a:rPr sz="700" b="1" spc="5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d’attractivité</a:t>
            </a:r>
            <a:r>
              <a:rPr sz="700" b="1" spc="5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/</a:t>
            </a:r>
            <a:r>
              <a:rPr sz="700" b="1" spc="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présentation</a:t>
            </a:r>
            <a:r>
              <a:rPr sz="700" b="1" spc="6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du</a:t>
            </a:r>
            <a:r>
              <a:rPr sz="700" b="1" spc="1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village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/</a:t>
            </a:r>
            <a:r>
              <a:rPr sz="700" b="1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Ballade</a:t>
            </a:r>
            <a:r>
              <a:rPr sz="700" b="1" spc="4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découverte</a:t>
            </a:r>
            <a:r>
              <a:rPr sz="700" b="1" spc="4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de</a:t>
            </a:r>
            <a:r>
              <a:rPr sz="700" b="1" spc="15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la</a:t>
            </a:r>
            <a:r>
              <a:rPr sz="700" b="1" spc="1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commune</a:t>
            </a:r>
            <a:r>
              <a:rPr sz="700" b="1" spc="4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600" spc="5" dirty="0">
                <a:latin typeface="Arial MT"/>
                <a:cs typeface="Arial MT"/>
              </a:rPr>
              <a:t>Avec</a:t>
            </a:r>
            <a:r>
              <a:rPr sz="600" spc="-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les</a:t>
            </a:r>
            <a:endParaRPr sz="600">
              <a:latin typeface="Arial MT"/>
              <a:cs typeface="Arial MT"/>
            </a:endParaRPr>
          </a:p>
          <a:p>
            <a:pPr marL="12700" marR="238125">
              <a:lnSpc>
                <a:spcPct val="101699"/>
              </a:lnSpc>
              <a:spcBef>
                <a:spcPts val="5"/>
              </a:spcBef>
            </a:pPr>
            <a:r>
              <a:rPr sz="600" dirty="0">
                <a:latin typeface="Arial MT"/>
                <a:cs typeface="Arial MT"/>
              </a:rPr>
              <a:t>publics</a:t>
            </a:r>
            <a:r>
              <a:rPr sz="600" spc="10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visés</a:t>
            </a:r>
            <a:r>
              <a:rPr sz="600" spc="-2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:</a:t>
            </a:r>
            <a:r>
              <a:rPr sz="600" spc="10" dirty="0">
                <a:latin typeface="Arial MT"/>
                <a:cs typeface="Arial MT"/>
              </a:rPr>
              <a:t> </a:t>
            </a:r>
            <a:r>
              <a:rPr sz="600" spc="5" dirty="0">
                <a:latin typeface="Arial MT"/>
                <a:cs typeface="Arial MT"/>
              </a:rPr>
              <a:t>investisseurs,</a:t>
            </a:r>
            <a:r>
              <a:rPr sz="600" spc="1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artisans,</a:t>
            </a:r>
            <a:r>
              <a:rPr sz="600" spc="20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particuliers, </a:t>
            </a:r>
            <a:r>
              <a:rPr sz="600" spc="-155" dirty="0">
                <a:latin typeface="Arial MT"/>
                <a:cs typeface="Arial MT"/>
              </a:rPr>
              <a:t> </a:t>
            </a:r>
            <a:r>
              <a:rPr sz="600" dirty="0">
                <a:latin typeface="Arial MT"/>
                <a:cs typeface="Arial MT"/>
              </a:rPr>
              <a:t>associations….</a:t>
            </a:r>
            <a:endParaRPr sz="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50" b="1" spc="15" dirty="0">
                <a:latin typeface="Arial"/>
                <a:cs typeface="Arial"/>
              </a:rPr>
              <a:t>À</a:t>
            </a:r>
            <a:r>
              <a:rPr sz="850" b="1" spc="-10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partir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de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septembre</a:t>
            </a:r>
            <a:endParaRPr sz="8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04781" y="1909572"/>
            <a:ext cx="1711960" cy="203200"/>
          </a:xfrm>
          <a:prstGeom prst="rect">
            <a:avLst/>
          </a:prstGeom>
          <a:solidFill>
            <a:srgbClr val="FFCDCE"/>
          </a:solidFill>
        </p:spPr>
        <p:txBody>
          <a:bodyPr vert="horz" wrap="square" lIns="0" tIns="0" rIns="0" bIns="0" rtlCol="0">
            <a:spAutoFit/>
          </a:bodyPr>
          <a:lstStyle/>
          <a:p>
            <a:pPr marL="112395">
              <a:lnSpc>
                <a:spcPts val="1415"/>
              </a:lnSpc>
            </a:pP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16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spc="-16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spc="-1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55853" y="1909572"/>
            <a:ext cx="3408045" cy="203200"/>
          </a:xfrm>
          <a:prstGeom prst="rect">
            <a:avLst/>
          </a:prstGeom>
          <a:solidFill>
            <a:srgbClr val="FFA2A4"/>
          </a:solidFill>
        </p:spPr>
        <p:txBody>
          <a:bodyPr vert="horz" wrap="square" lIns="0" tIns="4445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35"/>
              </a:spcBef>
            </a:pP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NAR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5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EXPE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6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spc="-1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1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6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-1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19906" y="1909572"/>
            <a:ext cx="3264535" cy="203200"/>
          </a:xfrm>
          <a:prstGeom prst="rect">
            <a:avLst/>
          </a:prstGeom>
          <a:solidFill>
            <a:srgbClr val="FF6064"/>
          </a:solidFill>
        </p:spPr>
        <p:txBody>
          <a:bodyPr vert="horz" wrap="square" lIns="0" tIns="4445" rIns="0" bIns="0" rtlCol="0">
            <a:spAutoFit/>
          </a:bodyPr>
          <a:lstStyle/>
          <a:p>
            <a:pPr marL="400685">
              <a:lnSpc>
                <a:spcPct val="100000"/>
              </a:lnSpc>
              <a:spcBef>
                <a:spcPts val="35"/>
              </a:spcBef>
            </a:pP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6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1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200" dirty="0">
                <a:solidFill>
                  <a:srgbClr val="FFFFFF"/>
                </a:solidFill>
                <a:latin typeface="Arial"/>
                <a:cs typeface="Arial"/>
              </a:rPr>
              <a:t>Œ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-1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150" dirty="0">
                <a:solidFill>
                  <a:srgbClr val="FFFFFF"/>
                </a:solidFill>
                <a:latin typeface="Arial"/>
                <a:cs typeface="Arial"/>
              </a:rPr>
              <a:t>NAR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5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47034" y="5402069"/>
            <a:ext cx="1740535" cy="477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RECHERCHES</a:t>
            </a:r>
            <a:r>
              <a:rPr sz="700" b="1" spc="2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DE</a:t>
            </a:r>
            <a:r>
              <a:rPr sz="700" b="1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FINANCEMENTS</a:t>
            </a:r>
            <a:r>
              <a:rPr sz="700" b="1" spc="4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/ </a:t>
            </a:r>
            <a:r>
              <a:rPr sz="700" b="1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LANCEMENT D’ETUDES</a:t>
            </a:r>
            <a:r>
              <a:rPr sz="700" b="1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SPECIFIQUES</a:t>
            </a:r>
            <a:r>
              <a:rPr sz="700" b="1" spc="20" dirty="0">
                <a:solidFill>
                  <a:srgbClr val="498260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498260"/>
                </a:solidFill>
                <a:latin typeface="Arial"/>
                <a:cs typeface="Arial"/>
              </a:rPr>
              <a:t>: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spc="-10" dirty="0">
                <a:solidFill>
                  <a:srgbClr val="498260"/>
                </a:solidFill>
                <a:latin typeface="Arial"/>
                <a:cs typeface="Arial"/>
              </a:rPr>
              <a:t>économiste….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50" b="1" spc="15" dirty="0">
                <a:latin typeface="Arial"/>
                <a:cs typeface="Arial"/>
              </a:rPr>
              <a:t>À</a:t>
            </a:r>
            <a:r>
              <a:rPr sz="850" b="1" spc="-5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partir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de</a:t>
            </a:r>
            <a:r>
              <a:rPr sz="850" b="1" spc="-15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Septembre</a:t>
            </a:r>
            <a:endParaRPr sz="85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65" y="771143"/>
            <a:ext cx="804586" cy="1086612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2416942" y="2735579"/>
            <a:ext cx="7205980" cy="3023870"/>
            <a:chOff x="2416942" y="2735579"/>
            <a:chExt cx="7205980" cy="3023870"/>
          </a:xfrm>
        </p:grpSpPr>
        <p:sp>
          <p:nvSpPr>
            <p:cNvPr id="42" name="object 42"/>
            <p:cNvSpPr/>
            <p:nvPr/>
          </p:nvSpPr>
          <p:spPr>
            <a:xfrm>
              <a:off x="2895478" y="5032247"/>
              <a:ext cx="6350" cy="727075"/>
            </a:xfrm>
            <a:custGeom>
              <a:avLst/>
              <a:gdLst/>
              <a:ahLst/>
              <a:cxnLst/>
              <a:rect l="l" t="t" r="r" b="b"/>
              <a:pathLst>
                <a:path w="6350" h="727075">
                  <a:moveTo>
                    <a:pt x="6095" y="726947"/>
                  </a:moveTo>
                  <a:lnTo>
                    <a:pt x="6095" y="0"/>
                  </a:lnTo>
                  <a:lnTo>
                    <a:pt x="0" y="0"/>
                  </a:lnTo>
                  <a:lnTo>
                    <a:pt x="0" y="726947"/>
                  </a:lnTo>
                  <a:lnTo>
                    <a:pt x="6095" y="72694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2994" y="5175504"/>
              <a:ext cx="138684" cy="13563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042789" y="3412235"/>
              <a:ext cx="368935" cy="2315210"/>
            </a:xfrm>
            <a:custGeom>
              <a:avLst/>
              <a:gdLst/>
              <a:ahLst/>
              <a:cxnLst/>
              <a:rect l="l" t="t" r="r" b="b"/>
              <a:pathLst>
                <a:path w="368935" h="2315210">
                  <a:moveTo>
                    <a:pt x="298704" y="38100"/>
                  </a:moveTo>
                  <a:lnTo>
                    <a:pt x="260604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260604" y="76200"/>
                  </a:lnTo>
                  <a:lnTo>
                    <a:pt x="298704" y="38100"/>
                  </a:lnTo>
                  <a:close/>
                </a:path>
                <a:path w="368935" h="2315210">
                  <a:moveTo>
                    <a:pt x="368808" y="1588008"/>
                  </a:moveTo>
                  <a:lnTo>
                    <a:pt x="362712" y="1588008"/>
                  </a:lnTo>
                  <a:lnTo>
                    <a:pt x="362712" y="2314956"/>
                  </a:lnTo>
                  <a:lnTo>
                    <a:pt x="368808" y="2314956"/>
                  </a:lnTo>
                  <a:lnTo>
                    <a:pt x="368808" y="158800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8406" y="4514088"/>
              <a:ext cx="137160" cy="13716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6942" y="3381756"/>
              <a:ext cx="138684" cy="1371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462" y="3383280"/>
              <a:ext cx="137160" cy="13563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9334" y="3387852"/>
              <a:ext cx="137160" cy="1371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0666" y="3381756"/>
              <a:ext cx="137160" cy="13716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942961" y="5268480"/>
              <a:ext cx="1637030" cy="78105"/>
            </a:xfrm>
            <a:custGeom>
              <a:avLst/>
              <a:gdLst/>
              <a:ahLst/>
              <a:cxnLst/>
              <a:rect l="l" t="t" r="r" b="b"/>
              <a:pathLst>
                <a:path w="1637029" h="78104">
                  <a:moveTo>
                    <a:pt x="7772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77724" y="77724"/>
                  </a:lnTo>
                  <a:lnTo>
                    <a:pt x="77724" y="0"/>
                  </a:lnTo>
                  <a:close/>
                </a:path>
                <a:path w="1637029" h="78104">
                  <a:moveTo>
                    <a:pt x="234696" y="0"/>
                  </a:moveTo>
                  <a:lnTo>
                    <a:pt x="155448" y="0"/>
                  </a:lnTo>
                  <a:lnTo>
                    <a:pt x="155448" y="77724"/>
                  </a:lnTo>
                  <a:lnTo>
                    <a:pt x="234696" y="77724"/>
                  </a:lnTo>
                  <a:lnTo>
                    <a:pt x="234696" y="0"/>
                  </a:lnTo>
                  <a:close/>
                </a:path>
                <a:path w="1637029" h="78104">
                  <a:moveTo>
                    <a:pt x="390144" y="0"/>
                  </a:moveTo>
                  <a:lnTo>
                    <a:pt x="312420" y="0"/>
                  </a:lnTo>
                  <a:lnTo>
                    <a:pt x="312420" y="77724"/>
                  </a:lnTo>
                  <a:lnTo>
                    <a:pt x="390144" y="77724"/>
                  </a:lnTo>
                  <a:lnTo>
                    <a:pt x="390144" y="0"/>
                  </a:lnTo>
                  <a:close/>
                </a:path>
                <a:path w="1637029" h="78104">
                  <a:moveTo>
                    <a:pt x="545592" y="0"/>
                  </a:moveTo>
                  <a:lnTo>
                    <a:pt x="467868" y="0"/>
                  </a:lnTo>
                  <a:lnTo>
                    <a:pt x="467868" y="77724"/>
                  </a:lnTo>
                  <a:lnTo>
                    <a:pt x="545592" y="77724"/>
                  </a:lnTo>
                  <a:lnTo>
                    <a:pt x="545592" y="0"/>
                  </a:lnTo>
                  <a:close/>
                </a:path>
                <a:path w="1637029" h="78104">
                  <a:moveTo>
                    <a:pt x="701040" y="0"/>
                  </a:moveTo>
                  <a:lnTo>
                    <a:pt x="623316" y="0"/>
                  </a:lnTo>
                  <a:lnTo>
                    <a:pt x="623316" y="77724"/>
                  </a:lnTo>
                  <a:lnTo>
                    <a:pt x="701040" y="77724"/>
                  </a:lnTo>
                  <a:lnTo>
                    <a:pt x="701040" y="0"/>
                  </a:lnTo>
                  <a:close/>
                </a:path>
                <a:path w="1637029" h="78104">
                  <a:moveTo>
                    <a:pt x="858012" y="0"/>
                  </a:moveTo>
                  <a:lnTo>
                    <a:pt x="780288" y="0"/>
                  </a:lnTo>
                  <a:lnTo>
                    <a:pt x="780288" y="77724"/>
                  </a:lnTo>
                  <a:lnTo>
                    <a:pt x="858012" y="77724"/>
                  </a:lnTo>
                  <a:lnTo>
                    <a:pt x="858012" y="0"/>
                  </a:lnTo>
                  <a:close/>
                </a:path>
                <a:path w="1637029" h="78104">
                  <a:moveTo>
                    <a:pt x="1013460" y="0"/>
                  </a:moveTo>
                  <a:lnTo>
                    <a:pt x="935736" y="0"/>
                  </a:lnTo>
                  <a:lnTo>
                    <a:pt x="935736" y="77724"/>
                  </a:lnTo>
                  <a:lnTo>
                    <a:pt x="1013460" y="77724"/>
                  </a:lnTo>
                  <a:lnTo>
                    <a:pt x="1013460" y="0"/>
                  </a:lnTo>
                  <a:close/>
                </a:path>
                <a:path w="1637029" h="78104">
                  <a:moveTo>
                    <a:pt x="1168908" y="0"/>
                  </a:moveTo>
                  <a:lnTo>
                    <a:pt x="1091184" y="0"/>
                  </a:lnTo>
                  <a:lnTo>
                    <a:pt x="1091184" y="77724"/>
                  </a:lnTo>
                  <a:lnTo>
                    <a:pt x="1168908" y="77724"/>
                  </a:lnTo>
                  <a:lnTo>
                    <a:pt x="1168908" y="0"/>
                  </a:lnTo>
                  <a:close/>
                </a:path>
                <a:path w="1637029" h="78104">
                  <a:moveTo>
                    <a:pt x="1325880" y="0"/>
                  </a:moveTo>
                  <a:lnTo>
                    <a:pt x="1248156" y="0"/>
                  </a:lnTo>
                  <a:lnTo>
                    <a:pt x="1248156" y="77724"/>
                  </a:lnTo>
                  <a:lnTo>
                    <a:pt x="1325880" y="77724"/>
                  </a:lnTo>
                  <a:lnTo>
                    <a:pt x="1325880" y="0"/>
                  </a:lnTo>
                  <a:close/>
                </a:path>
                <a:path w="1637029" h="78104">
                  <a:moveTo>
                    <a:pt x="1481328" y="0"/>
                  </a:moveTo>
                  <a:lnTo>
                    <a:pt x="1403604" y="0"/>
                  </a:lnTo>
                  <a:lnTo>
                    <a:pt x="1403604" y="77724"/>
                  </a:lnTo>
                  <a:lnTo>
                    <a:pt x="1481328" y="77724"/>
                  </a:lnTo>
                  <a:lnTo>
                    <a:pt x="1481328" y="0"/>
                  </a:lnTo>
                  <a:close/>
                </a:path>
                <a:path w="1637029" h="78104">
                  <a:moveTo>
                    <a:pt x="1636776" y="0"/>
                  </a:moveTo>
                  <a:lnTo>
                    <a:pt x="1559052" y="0"/>
                  </a:lnTo>
                  <a:lnTo>
                    <a:pt x="1559052" y="77724"/>
                  </a:lnTo>
                  <a:lnTo>
                    <a:pt x="1636776" y="77724"/>
                  </a:lnTo>
                  <a:lnTo>
                    <a:pt x="1636776" y="0"/>
                  </a:lnTo>
                  <a:close/>
                </a:path>
              </a:pathLst>
            </a:custGeom>
            <a:solidFill>
              <a:srgbClr val="FFD9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941437" y="2735579"/>
              <a:ext cx="1681480" cy="2607945"/>
            </a:xfrm>
            <a:custGeom>
              <a:avLst/>
              <a:gdLst/>
              <a:ahLst/>
              <a:cxnLst/>
              <a:rect l="l" t="t" r="r" b="b"/>
              <a:pathLst>
                <a:path w="1681479" h="2607945">
                  <a:moveTo>
                    <a:pt x="4572" y="0"/>
                  </a:moveTo>
                  <a:lnTo>
                    <a:pt x="0" y="0"/>
                  </a:lnTo>
                  <a:lnTo>
                    <a:pt x="0" y="339852"/>
                  </a:lnTo>
                  <a:lnTo>
                    <a:pt x="4572" y="339852"/>
                  </a:lnTo>
                  <a:lnTo>
                    <a:pt x="4572" y="0"/>
                  </a:lnTo>
                  <a:close/>
                </a:path>
                <a:path w="1681479" h="2607945">
                  <a:moveTo>
                    <a:pt x="1680972" y="2569464"/>
                  </a:moveTo>
                  <a:lnTo>
                    <a:pt x="1642872" y="2531364"/>
                  </a:lnTo>
                  <a:lnTo>
                    <a:pt x="1380744" y="2531364"/>
                  </a:lnTo>
                  <a:lnTo>
                    <a:pt x="1380744" y="2607564"/>
                  </a:lnTo>
                  <a:lnTo>
                    <a:pt x="1642872" y="2607564"/>
                  </a:lnTo>
                  <a:lnTo>
                    <a:pt x="1680972" y="2569464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2166" y="5148072"/>
              <a:ext cx="137160" cy="135636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5458343" y="5356349"/>
            <a:ext cx="1204595" cy="370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4F4F"/>
                </a:solidFill>
                <a:latin typeface="Arial"/>
                <a:cs typeface="Arial"/>
              </a:rPr>
              <a:t>RESTITUTION</a:t>
            </a:r>
            <a:r>
              <a:rPr sz="700" b="1" spc="40" dirty="0">
                <a:solidFill>
                  <a:srgbClr val="FF4F4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4F4F"/>
                </a:solidFill>
                <a:latin typeface="Arial"/>
                <a:cs typeface="Arial"/>
              </a:rPr>
              <a:t>PUBLIQUE </a:t>
            </a:r>
            <a:r>
              <a:rPr sz="700" b="1" spc="-5" dirty="0">
                <a:solidFill>
                  <a:srgbClr val="FF4F4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4F4F"/>
                </a:solidFill>
                <a:latin typeface="Arial"/>
                <a:cs typeface="Arial"/>
              </a:rPr>
              <a:t>SCENARIOS</a:t>
            </a:r>
            <a:r>
              <a:rPr sz="700" b="1" spc="25" dirty="0">
                <a:solidFill>
                  <a:srgbClr val="FF4F4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4F4F"/>
                </a:solidFill>
                <a:latin typeface="Arial"/>
                <a:cs typeface="Arial"/>
              </a:rPr>
              <a:t>PROSPECTIFS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50" b="1" spc="10" dirty="0">
                <a:latin typeface="Arial"/>
                <a:cs typeface="Arial"/>
              </a:rPr>
              <a:t>Mai</a:t>
            </a:r>
            <a:r>
              <a:rPr sz="850" b="1" spc="-25" dirty="0">
                <a:latin typeface="Arial"/>
                <a:cs typeface="Arial"/>
              </a:rPr>
              <a:t> </a:t>
            </a:r>
            <a:r>
              <a:rPr sz="850" b="1" spc="5" dirty="0">
                <a:latin typeface="Arial"/>
                <a:cs typeface="Arial"/>
              </a:rPr>
              <a:t>/</a:t>
            </a:r>
            <a:r>
              <a:rPr sz="850" b="1" spc="-25" dirty="0">
                <a:latin typeface="Arial"/>
                <a:cs typeface="Arial"/>
              </a:rPr>
              <a:t> </a:t>
            </a:r>
            <a:r>
              <a:rPr sz="850" b="1" spc="10" dirty="0">
                <a:latin typeface="Arial"/>
                <a:cs typeface="Arial"/>
              </a:rPr>
              <a:t>Juin</a:t>
            </a:r>
            <a:endParaRPr sz="85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843906" y="1094232"/>
            <a:ext cx="2849880" cy="419100"/>
          </a:xfrm>
          <a:custGeom>
            <a:avLst/>
            <a:gdLst/>
            <a:ahLst/>
            <a:cxnLst/>
            <a:rect l="l" t="t" r="r" b="b"/>
            <a:pathLst>
              <a:path w="2849879" h="419100">
                <a:moveTo>
                  <a:pt x="0" y="0"/>
                </a:moveTo>
                <a:lnTo>
                  <a:pt x="0" y="419100"/>
                </a:lnTo>
                <a:lnTo>
                  <a:pt x="2849493" y="419100"/>
                </a:lnTo>
                <a:lnTo>
                  <a:pt x="284949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7980562" y="1073911"/>
            <a:ext cx="256603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95" dirty="0"/>
              <a:t>E</a:t>
            </a:r>
            <a:r>
              <a:rPr spc="-225" dirty="0"/>
              <a:t>x</a:t>
            </a:r>
            <a:r>
              <a:rPr spc="-254" dirty="0"/>
              <a:t>e</a:t>
            </a:r>
            <a:r>
              <a:rPr spc="-370" dirty="0"/>
              <a:t>m</a:t>
            </a:r>
            <a:r>
              <a:rPr spc="-254" dirty="0"/>
              <a:t>p</a:t>
            </a:r>
            <a:r>
              <a:rPr spc="-105" dirty="0"/>
              <a:t>l</a:t>
            </a:r>
            <a:r>
              <a:rPr spc="-245" dirty="0"/>
              <a:t>e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254" dirty="0"/>
              <a:t>d</a:t>
            </a:r>
            <a:r>
              <a:rPr spc="-245" dirty="0"/>
              <a:t>e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225" dirty="0"/>
              <a:t>c</a:t>
            </a:r>
            <a:r>
              <a:rPr spc="-254" dirty="0"/>
              <a:t>a</a:t>
            </a:r>
            <a:r>
              <a:rPr spc="-105" dirty="0"/>
              <a:t>l</a:t>
            </a:r>
            <a:r>
              <a:rPr spc="-254" dirty="0"/>
              <a:t>end</a:t>
            </a:r>
            <a:r>
              <a:rPr spc="-145" dirty="0"/>
              <a:t>r</a:t>
            </a:r>
            <a:r>
              <a:rPr spc="-105" dirty="0"/>
              <a:t>i</a:t>
            </a:r>
            <a:r>
              <a:rPr spc="-254" dirty="0"/>
              <a:t>e</a:t>
            </a:r>
            <a:r>
              <a:rPr spc="-145" dirty="0"/>
              <a:t>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6802" y="3429000"/>
            <a:ext cx="1776730" cy="443865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81915">
              <a:lnSpc>
                <a:spcPts val="3490"/>
              </a:lnSpc>
            </a:pPr>
            <a:r>
              <a:rPr sz="3150" b="1" spc="-395" dirty="0">
                <a:solidFill>
                  <a:srgbClr val="FFFFFF"/>
                </a:solidFill>
                <a:latin typeface="Arial"/>
                <a:cs typeface="Arial"/>
              </a:rPr>
              <a:t>APERCUS</a:t>
            </a:r>
            <a:endParaRPr sz="3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8154" y="3872484"/>
            <a:ext cx="4675505" cy="443865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184150">
              <a:lnSpc>
                <a:spcPts val="3450"/>
              </a:lnSpc>
            </a:pP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EX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3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13933" y="2309874"/>
            <a:ext cx="814705" cy="1201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700" spc="95" dirty="0">
                <a:solidFill>
                  <a:srgbClr val="009999"/>
                </a:solidFill>
                <a:latin typeface="Trebuchet MS"/>
                <a:cs typeface="Trebuchet MS"/>
              </a:rPr>
              <a:t>3</a:t>
            </a:r>
            <a:r>
              <a:rPr sz="7700" spc="-755" dirty="0">
                <a:solidFill>
                  <a:srgbClr val="009999"/>
                </a:solidFill>
                <a:latin typeface="Trebuchet MS"/>
                <a:cs typeface="Trebuchet MS"/>
              </a:rPr>
              <a:t>.</a:t>
            </a:r>
            <a:endParaRPr sz="77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4" y="804671"/>
            <a:ext cx="1902460" cy="5980430"/>
            <a:chOff x="1404" y="804671"/>
            <a:chExt cx="1902460" cy="598043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" y="804671"/>
              <a:ext cx="1641293" cy="5980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1" y="2426207"/>
              <a:ext cx="1808988" cy="12633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1058" y="804671"/>
              <a:ext cx="82550" cy="5857240"/>
            </a:xfrm>
            <a:custGeom>
              <a:avLst/>
              <a:gdLst/>
              <a:ahLst/>
              <a:cxnLst/>
              <a:rect l="l" t="t" r="r" b="b"/>
              <a:pathLst>
                <a:path w="82550" h="5857240">
                  <a:moveTo>
                    <a:pt x="82295" y="0"/>
                  </a:moveTo>
                  <a:lnTo>
                    <a:pt x="77723" y="0"/>
                  </a:lnTo>
                  <a:lnTo>
                    <a:pt x="0" y="5855207"/>
                  </a:lnTo>
                  <a:lnTo>
                    <a:pt x="6095" y="585673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79523" y="1142491"/>
            <a:ext cx="2548890" cy="13354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930910">
              <a:lnSpc>
                <a:spcPct val="102499"/>
              </a:lnSpc>
              <a:spcBef>
                <a:spcPts val="85"/>
              </a:spcBef>
            </a:pP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Fermeture</a:t>
            </a:r>
            <a:r>
              <a:rPr sz="120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des</a:t>
            </a:r>
            <a:r>
              <a:rPr sz="1200" i="1" spc="-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coteaux </a:t>
            </a:r>
            <a:r>
              <a:rPr sz="1200" i="1" spc="-3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Village</a:t>
            </a:r>
            <a:r>
              <a:rPr sz="120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jardiné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Requalification</a:t>
            </a:r>
            <a:r>
              <a:rPr sz="120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centre</a:t>
            </a:r>
            <a:r>
              <a:rPr sz="120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–village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Chantier de réouverture paysagère </a:t>
            </a:r>
            <a:r>
              <a:rPr sz="1200" i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Pose de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table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de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lecture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du paysage </a:t>
            </a:r>
            <a:r>
              <a:rPr sz="1200" i="1" spc="-3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Éco-pâturage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2969" y="2639567"/>
            <a:ext cx="3095243" cy="231800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153290" y="1659635"/>
            <a:ext cx="6136005" cy="4832985"/>
            <a:chOff x="2153290" y="1659635"/>
            <a:chExt cx="6136005" cy="4832985"/>
          </a:xfrm>
        </p:grpSpPr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2422" y="5030723"/>
              <a:ext cx="1940051" cy="14538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8861" y="5030723"/>
              <a:ext cx="1940051" cy="14538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9886" y="1659635"/>
              <a:ext cx="4683252" cy="33345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3290" y="5030723"/>
              <a:ext cx="2141220" cy="1461516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826" y="5030723"/>
            <a:ext cx="1938527" cy="145389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70993" y="893063"/>
            <a:ext cx="3355975" cy="41910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16510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130"/>
              </a:spcBef>
            </a:pPr>
            <a:r>
              <a:rPr spc="-254" dirty="0"/>
              <a:t>L</a:t>
            </a:r>
            <a:r>
              <a:rPr spc="-295" dirty="0"/>
              <a:t>E</a:t>
            </a:r>
            <a:r>
              <a:rPr spc="-320" dirty="0"/>
              <a:t>N</a:t>
            </a:r>
            <a:r>
              <a:rPr spc="-340" dirty="0"/>
              <a:t>G</a:t>
            </a:r>
            <a:r>
              <a:rPr spc="-295" dirty="0"/>
              <a:t>E</a:t>
            </a:r>
            <a:r>
              <a:rPr spc="-254" dirty="0"/>
              <a:t>L</a:t>
            </a:r>
            <a:r>
              <a:rPr spc="-295" dirty="0"/>
              <a:t>S</a:t>
            </a:r>
            <a:r>
              <a:rPr spc="-320" dirty="0"/>
              <a:t>H</a:t>
            </a:r>
            <a:r>
              <a:rPr spc="-295" dirty="0"/>
              <a:t>E</a:t>
            </a:r>
            <a:r>
              <a:rPr spc="-120" dirty="0"/>
              <a:t>I</a:t>
            </a:r>
            <a:r>
              <a:rPr spc="-365" dirty="0"/>
              <a:t>M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54" dirty="0"/>
              <a:t>201</a:t>
            </a:r>
            <a:r>
              <a:rPr spc="-245" dirty="0"/>
              <a:t>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4" y="804671"/>
            <a:ext cx="6757670" cy="5980430"/>
            <a:chOff x="1404" y="804671"/>
            <a:chExt cx="6757670" cy="598043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" y="804671"/>
              <a:ext cx="1641293" cy="5980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1" y="2426207"/>
              <a:ext cx="1808988" cy="12633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1058" y="804671"/>
              <a:ext cx="82550" cy="5857240"/>
            </a:xfrm>
            <a:custGeom>
              <a:avLst/>
              <a:gdLst/>
              <a:ahLst/>
              <a:cxnLst/>
              <a:rect l="l" t="t" r="r" b="b"/>
              <a:pathLst>
                <a:path w="82550" h="5857240">
                  <a:moveTo>
                    <a:pt x="82295" y="0"/>
                  </a:moveTo>
                  <a:lnTo>
                    <a:pt x="77723" y="0"/>
                  </a:lnTo>
                  <a:lnTo>
                    <a:pt x="0" y="5855207"/>
                  </a:lnTo>
                  <a:lnTo>
                    <a:pt x="6095" y="585673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350" y="4728971"/>
              <a:ext cx="3227832" cy="2055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8510" y="1647444"/>
              <a:ext cx="4750308" cy="316382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962530" y="1046479"/>
            <a:ext cx="2326640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Continuité</a:t>
            </a:r>
            <a:r>
              <a:rPr sz="1200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piétonnes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80"/>
              </a:lnSpc>
              <a:spcBef>
                <a:spcPts val="45"/>
              </a:spcBef>
            </a:pP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Place de </a:t>
            </a:r>
            <a:r>
              <a:rPr sz="1200" i="1" dirty="0">
                <a:solidFill>
                  <a:srgbClr val="007F7F"/>
                </a:solidFill>
                <a:latin typeface="Arial"/>
                <a:cs typeface="Arial"/>
              </a:rPr>
              <a:t>l’eau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en cœur de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village </a:t>
            </a:r>
            <a:r>
              <a:rPr sz="1200" i="1" spc="-3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Gestion</a:t>
            </a:r>
            <a:r>
              <a:rPr sz="1200" i="1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des</a:t>
            </a:r>
            <a:r>
              <a:rPr sz="1200" i="1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talus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2530" y="1794763"/>
            <a:ext cx="2954655" cy="960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100"/>
              </a:spcBef>
            </a:pP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Plan</a:t>
            </a:r>
            <a:r>
              <a:rPr sz="1200" i="1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guide,</a:t>
            </a:r>
            <a:r>
              <a:rPr sz="120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plan</a:t>
            </a:r>
            <a:r>
              <a:rPr sz="1200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200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gestion</a:t>
            </a:r>
            <a:r>
              <a:rPr sz="1200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alternative</a:t>
            </a:r>
            <a:r>
              <a:rPr sz="1200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des </a:t>
            </a:r>
            <a:r>
              <a:rPr sz="1200" i="1" spc="-3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espaces</a:t>
            </a:r>
            <a:r>
              <a:rPr sz="1200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verts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2700" marR="126364">
              <a:lnSpc>
                <a:spcPct val="102499"/>
              </a:lnSpc>
            </a:pP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Chantier de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plantations : talus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sableux et </a:t>
            </a:r>
            <a:r>
              <a:rPr sz="1200" i="1" spc="-3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massif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200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vivaces</a:t>
            </a:r>
            <a:r>
              <a:rPr sz="1200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en</a:t>
            </a:r>
            <a:r>
              <a:rPr sz="1200" i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7F7F"/>
                </a:solidFill>
                <a:latin typeface="Arial"/>
                <a:cs typeface="Arial"/>
              </a:rPr>
              <a:t>zones</a:t>
            </a:r>
            <a:r>
              <a:rPr sz="1200" i="1" spc="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007F7F"/>
                </a:solidFill>
                <a:latin typeface="Arial"/>
                <a:cs typeface="Arial"/>
              </a:rPr>
              <a:t>humide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633" y="5317235"/>
            <a:ext cx="2077211" cy="138379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895978" y="2933700"/>
            <a:ext cx="3382010" cy="3829685"/>
            <a:chOff x="6895978" y="2933700"/>
            <a:chExt cx="3382010" cy="3829685"/>
          </a:xfrm>
        </p:grpSpPr>
        <p:pic>
          <p:nvPicPr>
            <p:cNvPr id="12" name="object 1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7102" y="5187695"/>
              <a:ext cx="2507121" cy="15753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5978" y="2933700"/>
              <a:ext cx="3381755" cy="225399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08509" y="973836"/>
            <a:ext cx="1987550" cy="41910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20955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165"/>
              </a:spcBef>
            </a:pPr>
            <a:r>
              <a:rPr spc="-320" dirty="0"/>
              <a:t>R</a:t>
            </a:r>
            <a:r>
              <a:rPr spc="-340" dirty="0"/>
              <a:t>O</a:t>
            </a:r>
            <a:r>
              <a:rPr spc="-295" dirty="0"/>
              <a:t>S</a:t>
            </a:r>
            <a:r>
              <a:rPr spc="-265" dirty="0"/>
              <a:t>T</a:t>
            </a:r>
            <a:r>
              <a:rPr spc="-295" dirty="0"/>
              <a:t>E</a:t>
            </a:r>
            <a:r>
              <a:rPr spc="-120" dirty="0"/>
              <a:t>I</a:t>
            </a:r>
            <a:r>
              <a:rPr spc="-340" dirty="0"/>
              <a:t>G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254" dirty="0"/>
              <a:t>201</a:t>
            </a:r>
            <a:r>
              <a:rPr spc="-245" dirty="0"/>
              <a:t>7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4" y="804671"/>
            <a:ext cx="1902460" cy="5980430"/>
            <a:chOff x="1404" y="804671"/>
            <a:chExt cx="1902460" cy="598043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" y="804671"/>
              <a:ext cx="1641293" cy="5980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1" y="2426207"/>
              <a:ext cx="1808988" cy="12633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1058" y="804671"/>
              <a:ext cx="82550" cy="5857240"/>
            </a:xfrm>
            <a:custGeom>
              <a:avLst/>
              <a:gdLst/>
              <a:ahLst/>
              <a:cxnLst/>
              <a:rect l="l" t="t" r="r" b="b"/>
              <a:pathLst>
                <a:path w="82550" h="5857240">
                  <a:moveTo>
                    <a:pt x="82295" y="0"/>
                  </a:moveTo>
                  <a:lnTo>
                    <a:pt x="77723" y="0"/>
                  </a:lnTo>
                  <a:lnTo>
                    <a:pt x="0" y="5855207"/>
                  </a:lnTo>
                  <a:lnTo>
                    <a:pt x="6095" y="585673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737100">
              <a:lnSpc>
                <a:spcPct val="100000"/>
              </a:lnSpc>
              <a:spcBef>
                <a:spcPts val="130"/>
              </a:spcBef>
            </a:pPr>
            <a:r>
              <a:rPr spc="15" dirty="0"/>
              <a:t>D’où</a:t>
            </a:r>
            <a:r>
              <a:rPr spc="-30" dirty="0"/>
              <a:t> </a:t>
            </a:r>
            <a:r>
              <a:rPr spc="20" dirty="0"/>
              <a:t>on</a:t>
            </a:r>
            <a:r>
              <a:rPr spc="-25" dirty="0"/>
              <a:t> </a:t>
            </a:r>
            <a:r>
              <a:rPr spc="10" dirty="0"/>
              <a:t>part</a:t>
            </a:r>
            <a:r>
              <a:rPr spc="-20" dirty="0"/>
              <a:t> </a:t>
            </a:r>
            <a:r>
              <a:rPr spc="20" dirty="0"/>
              <a:t>?</a:t>
            </a:r>
          </a:p>
          <a:p>
            <a:pPr marL="4724400">
              <a:lnSpc>
                <a:spcPct val="100000"/>
              </a:lnSpc>
              <a:spcBef>
                <a:spcPts val="40"/>
              </a:spcBef>
            </a:pPr>
            <a:endParaRPr sz="1250"/>
          </a:p>
          <a:p>
            <a:pPr marL="4986655" marR="34925" indent="-250190">
              <a:lnSpc>
                <a:spcPct val="102499"/>
              </a:lnSpc>
              <a:spcBef>
                <a:spcPts val="5"/>
              </a:spcBef>
              <a:buFont typeface="Arial MT"/>
              <a:buChar char="-"/>
              <a:tabLst>
                <a:tab pos="4987290" algn="l"/>
                <a:tab pos="4987925" algn="l"/>
              </a:tabLst>
            </a:pPr>
            <a:r>
              <a:rPr sz="1200" spc="5" dirty="0"/>
              <a:t>Sécurisation </a:t>
            </a:r>
            <a:r>
              <a:rPr sz="1200" spc="10" dirty="0"/>
              <a:t>du cours d’eau </a:t>
            </a:r>
            <a:r>
              <a:rPr sz="1200" b="0" spc="5" dirty="0">
                <a:latin typeface="Arial"/>
                <a:cs typeface="Arial"/>
              </a:rPr>
              <a:t>- </a:t>
            </a:r>
            <a:r>
              <a:rPr sz="1200" spc="5" dirty="0"/>
              <a:t>Valorisation </a:t>
            </a:r>
            <a:r>
              <a:rPr sz="1200" spc="10" dirty="0"/>
              <a:t>des patrimoines </a:t>
            </a:r>
            <a:r>
              <a:rPr sz="1200" spc="5" dirty="0"/>
              <a:t>naturels </a:t>
            </a:r>
            <a:r>
              <a:rPr sz="1200" b="0" spc="5" dirty="0">
                <a:latin typeface="Arial"/>
                <a:cs typeface="Arial"/>
              </a:rPr>
              <a:t>: </a:t>
            </a:r>
            <a:r>
              <a:rPr sz="1200" b="0" spc="-32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cours</a:t>
            </a:r>
            <a:r>
              <a:rPr sz="1200" b="0" dirty="0">
                <a:latin typeface="Arial"/>
                <a:cs typeface="Arial"/>
              </a:rPr>
              <a:t> d’eau</a:t>
            </a:r>
            <a:r>
              <a:rPr sz="1200" b="0" spc="3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de</a:t>
            </a:r>
            <a:r>
              <a:rPr sz="1200" b="0" spc="5" dirty="0">
                <a:latin typeface="Arial"/>
                <a:cs typeface="Arial"/>
              </a:rPr>
              <a:t> la </a:t>
            </a:r>
            <a:r>
              <a:rPr sz="1200" b="0" spc="10" dirty="0">
                <a:latin typeface="Arial"/>
                <a:cs typeface="Arial"/>
              </a:rPr>
              <a:t>Horn,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espèces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locales,</a:t>
            </a:r>
            <a:r>
              <a:rPr sz="1200" b="0" spc="-5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faune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et</a:t>
            </a:r>
            <a:r>
              <a:rPr sz="1200" b="0" spc="-5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flore,….</a:t>
            </a:r>
            <a:endParaRPr sz="1200">
              <a:latin typeface="Arial"/>
              <a:cs typeface="Arial"/>
            </a:endParaRPr>
          </a:p>
          <a:p>
            <a:pPr marL="4724400">
              <a:lnSpc>
                <a:spcPct val="100000"/>
              </a:lnSpc>
              <a:buClr>
                <a:srgbClr val="007F7F"/>
              </a:buClr>
              <a:buFont typeface="Arial MT"/>
              <a:buChar char="-"/>
            </a:pPr>
            <a:endParaRPr sz="1300">
              <a:latin typeface="Arial"/>
              <a:cs typeface="Arial"/>
            </a:endParaRPr>
          </a:p>
          <a:p>
            <a:pPr marL="4986655" indent="-250190">
              <a:lnSpc>
                <a:spcPct val="100000"/>
              </a:lnSpc>
              <a:spcBef>
                <a:spcPts val="5"/>
              </a:spcBef>
              <a:buFont typeface="Arial MT"/>
              <a:buChar char="-"/>
              <a:tabLst>
                <a:tab pos="4987290" algn="l"/>
                <a:tab pos="4987925" algn="l"/>
              </a:tabLst>
            </a:pPr>
            <a:r>
              <a:rPr sz="1200" spc="5" dirty="0"/>
              <a:t>Valorisation </a:t>
            </a:r>
            <a:r>
              <a:rPr sz="1200" spc="10" dirty="0"/>
              <a:t>des</a:t>
            </a:r>
            <a:r>
              <a:rPr sz="1200" spc="5" dirty="0"/>
              <a:t> </a:t>
            </a:r>
            <a:r>
              <a:rPr sz="1200" spc="10" dirty="0"/>
              <a:t>patrimoines</a:t>
            </a:r>
            <a:r>
              <a:rPr sz="1200" spc="5" dirty="0"/>
              <a:t> historiques </a:t>
            </a:r>
            <a:r>
              <a:rPr sz="1200" b="0" spc="5" dirty="0">
                <a:latin typeface="Arial"/>
                <a:cs typeface="Arial"/>
              </a:rPr>
              <a:t>:</a:t>
            </a:r>
            <a:r>
              <a:rPr sz="1200" b="0" spc="10" dirty="0">
                <a:latin typeface="Arial"/>
                <a:cs typeface="Arial"/>
              </a:rPr>
              <a:t> ancien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Moulin,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Clocheton…</a:t>
            </a:r>
            <a:endParaRPr sz="1200">
              <a:latin typeface="Arial"/>
              <a:cs typeface="Arial"/>
            </a:endParaRPr>
          </a:p>
          <a:p>
            <a:pPr marL="4724400">
              <a:lnSpc>
                <a:spcPct val="100000"/>
              </a:lnSpc>
              <a:spcBef>
                <a:spcPts val="35"/>
              </a:spcBef>
              <a:buClr>
                <a:srgbClr val="007F7F"/>
              </a:buClr>
              <a:buFont typeface="Arial MT"/>
              <a:buChar char="-"/>
            </a:pPr>
            <a:endParaRPr sz="1250">
              <a:latin typeface="Arial"/>
              <a:cs typeface="Arial"/>
            </a:endParaRPr>
          </a:p>
          <a:p>
            <a:pPr marL="4986655" marR="377825" indent="-250190">
              <a:lnSpc>
                <a:spcPct val="102499"/>
              </a:lnSpc>
              <a:buFont typeface="Arial MT"/>
              <a:buChar char="-"/>
              <a:tabLst>
                <a:tab pos="4987290" algn="l"/>
                <a:tab pos="4987925" algn="l"/>
              </a:tabLst>
            </a:pPr>
            <a:r>
              <a:rPr sz="1200" spc="10" dirty="0"/>
              <a:t>Re-questionnement des usages et de </a:t>
            </a:r>
            <a:r>
              <a:rPr sz="1200" spc="5" dirty="0"/>
              <a:t>l’aspect </a:t>
            </a:r>
            <a:r>
              <a:rPr sz="1200" spc="10" dirty="0"/>
              <a:t>des bâtiments </a:t>
            </a:r>
            <a:r>
              <a:rPr sz="1200" spc="15" dirty="0"/>
              <a:t> </a:t>
            </a:r>
            <a:r>
              <a:rPr sz="1200" spc="10" dirty="0"/>
              <a:t>communaux</a:t>
            </a:r>
            <a:r>
              <a:rPr sz="1200" spc="5" dirty="0"/>
              <a:t> </a:t>
            </a:r>
            <a:r>
              <a:rPr sz="1200" b="0" spc="10" dirty="0">
                <a:latin typeface="Arial"/>
                <a:cs typeface="Arial"/>
              </a:rPr>
              <a:t>(grand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hangar,</a:t>
            </a:r>
            <a:r>
              <a:rPr sz="1200" b="0" spc="-30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mais</a:t>
            </a:r>
            <a:r>
              <a:rPr sz="1200" b="0" spc="10" dirty="0">
                <a:latin typeface="Arial"/>
                <a:cs typeface="Arial"/>
              </a:rPr>
              <a:t> également</a:t>
            </a:r>
            <a:r>
              <a:rPr sz="1200" b="0" spc="-10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petites</a:t>
            </a:r>
            <a:r>
              <a:rPr sz="1200" b="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constructions…</a:t>
            </a:r>
            <a:endParaRPr sz="1200">
              <a:latin typeface="Arial"/>
              <a:cs typeface="Arial"/>
            </a:endParaRPr>
          </a:p>
          <a:p>
            <a:pPr marL="4724400">
              <a:lnSpc>
                <a:spcPct val="100000"/>
              </a:lnSpc>
              <a:spcBef>
                <a:spcPts val="30"/>
              </a:spcBef>
              <a:buClr>
                <a:srgbClr val="007F7F"/>
              </a:buClr>
              <a:buFont typeface="Arial MT"/>
              <a:buChar char="-"/>
            </a:pPr>
            <a:endParaRPr sz="1250">
              <a:latin typeface="Arial"/>
              <a:cs typeface="Arial"/>
            </a:endParaRPr>
          </a:p>
          <a:p>
            <a:pPr marL="4986655" marR="424180" indent="-250190">
              <a:lnSpc>
                <a:spcPct val="102499"/>
              </a:lnSpc>
              <a:buFont typeface="Arial MT"/>
              <a:buChar char="-"/>
              <a:tabLst>
                <a:tab pos="4987290" algn="l"/>
                <a:tab pos="4987925" algn="l"/>
              </a:tabLst>
            </a:pPr>
            <a:r>
              <a:rPr sz="1200" spc="10" dirty="0"/>
              <a:t>Usage de </a:t>
            </a:r>
            <a:r>
              <a:rPr sz="1200" spc="5" dirty="0"/>
              <a:t>l’espace jardiné </a:t>
            </a:r>
            <a:r>
              <a:rPr sz="1200" spc="10" dirty="0"/>
              <a:t>et de nature du centre bourg </a:t>
            </a:r>
            <a:r>
              <a:rPr sz="1200" b="0" spc="5" dirty="0">
                <a:latin typeface="Arial"/>
                <a:cs typeface="Arial"/>
              </a:rPr>
              <a:t>: </a:t>
            </a:r>
            <a:r>
              <a:rPr sz="1200" b="0" spc="10" dirty="0">
                <a:latin typeface="Arial"/>
                <a:cs typeface="Arial"/>
              </a:rPr>
              <a:t>espace </a:t>
            </a:r>
            <a:r>
              <a:rPr sz="1200" b="0" spc="-32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ludique, </a:t>
            </a:r>
            <a:r>
              <a:rPr sz="1200" b="0" spc="5" dirty="0">
                <a:latin typeface="Arial"/>
                <a:cs typeface="Arial"/>
              </a:rPr>
              <a:t>aire </a:t>
            </a:r>
            <a:r>
              <a:rPr sz="1200" b="0" spc="10" dirty="0">
                <a:latin typeface="Arial"/>
                <a:cs typeface="Arial"/>
              </a:rPr>
              <a:t>de jeux, </a:t>
            </a:r>
            <a:r>
              <a:rPr sz="1200" b="0" spc="5" dirty="0">
                <a:latin typeface="Arial"/>
                <a:cs typeface="Arial"/>
              </a:rPr>
              <a:t>lieu </a:t>
            </a:r>
            <a:r>
              <a:rPr sz="1200" b="0" spc="10" dirty="0">
                <a:latin typeface="Arial"/>
                <a:cs typeface="Arial"/>
              </a:rPr>
              <a:t>de </a:t>
            </a:r>
            <a:r>
              <a:rPr sz="1200" b="0" spc="5" dirty="0">
                <a:latin typeface="Arial"/>
                <a:cs typeface="Arial"/>
              </a:rPr>
              <a:t>sensibilisation, </a:t>
            </a:r>
            <a:r>
              <a:rPr sz="1200" b="0" spc="10" dirty="0">
                <a:latin typeface="Arial"/>
                <a:cs typeface="Arial"/>
              </a:rPr>
              <a:t>âges des usagers, </a:t>
            </a:r>
            <a:r>
              <a:rPr sz="1200" b="0" spc="5" dirty="0">
                <a:latin typeface="Arial"/>
                <a:cs typeface="Arial"/>
              </a:rPr>
              <a:t>lieu </a:t>
            </a:r>
            <a:r>
              <a:rPr sz="1200" b="0" spc="10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intergénérationnel…</a:t>
            </a:r>
            <a:endParaRPr sz="1200">
              <a:latin typeface="Arial"/>
              <a:cs typeface="Arial"/>
            </a:endParaRPr>
          </a:p>
          <a:p>
            <a:pPr marL="4724400">
              <a:lnSpc>
                <a:spcPct val="100000"/>
              </a:lnSpc>
              <a:spcBef>
                <a:spcPts val="25"/>
              </a:spcBef>
              <a:buClr>
                <a:srgbClr val="007F7F"/>
              </a:buClr>
              <a:buFont typeface="Arial MT"/>
              <a:buChar char="-"/>
            </a:pPr>
            <a:endParaRPr sz="1250">
              <a:latin typeface="Arial"/>
              <a:cs typeface="Arial"/>
            </a:endParaRPr>
          </a:p>
          <a:p>
            <a:pPr marL="4986655" marR="26670" indent="-250190">
              <a:lnSpc>
                <a:spcPct val="102299"/>
              </a:lnSpc>
              <a:spcBef>
                <a:spcPts val="5"/>
              </a:spcBef>
              <a:buFont typeface="Arial MT"/>
              <a:buChar char="-"/>
              <a:tabLst>
                <a:tab pos="4987290" algn="l"/>
                <a:tab pos="4987925" algn="l"/>
              </a:tabLst>
            </a:pPr>
            <a:r>
              <a:rPr sz="1200" spc="10" dirty="0"/>
              <a:t>Parcours mode doux </a:t>
            </a:r>
            <a:r>
              <a:rPr sz="1200" spc="5" dirty="0"/>
              <a:t>/ signalisation / </a:t>
            </a:r>
            <a:r>
              <a:rPr sz="1200" spc="10" dirty="0"/>
              <a:t>connexion aux </a:t>
            </a:r>
            <a:r>
              <a:rPr sz="1200" spc="5" dirty="0"/>
              <a:t>projets </a:t>
            </a:r>
            <a:r>
              <a:rPr sz="1200" spc="10" dirty="0"/>
              <a:t> </a:t>
            </a:r>
            <a:r>
              <a:rPr sz="1200" b="0" spc="10" dirty="0">
                <a:latin typeface="Arial"/>
                <a:cs typeface="Arial"/>
              </a:rPr>
              <a:t>environnants </a:t>
            </a:r>
            <a:r>
              <a:rPr sz="1200" b="0" spc="5" dirty="0">
                <a:latin typeface="Arial"/>
                <a:cs typeface="Arial"/>
              </a:rPr>
              <a:t>: </a:t>
            </a:r>
            <a:r>
              <a:rPr sz="1200" b="0" spc="10" dirty="0">
                <a:latin typeface="Arial"/>
                <a:cs typeface="Arial"/>
              </a:rPr>
              <a:t>ENS de </a:t>
            </a:r>
            <a:r>
              <a:rPr sz="1200" b="0" spc="5" dirty="0">
                <a:latin typeface="Arial"/>
                <a:cs typeface="Arial"/>
              </a:rPr>
              <a:t>la </a:t>
            </a:r>
            <a:r>
              <a:rPr sz="1200" b="0" spc="10" dirty="0">
                <a:latin typeface="Arial"/>
                <a:cs typeface="Arial"/>
              </a:rPr>
              <a:t>Horn, </a:t>
            </a:r>
            <a:r>
              <a:rPr sz="1200" b="0" spc="5" dirty="0">
                <a:latin typeface="Arial"/>
                <a:cs typeface="Arial"/>
              </a:rPr>
              <a:t>comment </a:t>
            </a:r>
            <a:r>
              <a:rPr sz="1200" b="0" spc="10" dirty="0">
                <a:latin typeface="Arial"/>
                <a:cs typeface="Arial"/>
              </a:rPr>
              <a:t>se rend-on à </a:t>
            </a:r>
            <a:r>
              <a:rPr sz="1200" b="0" spc="5" dirty="0">
                <a:latin typeface="Arial"/>
                <a:cs typeface="Arial"/>
              </a:rPr>
              <a:t>la </a:t>
            </a:r>
            <a:r>
              <a:rPr sz="1200" b="0" spc="10" dirty="0">
                <a:latin typeface="Arial"/>
                <a:cs typeface="Arial"/>
              </a:rPr>
              <a:t>roselière à pied </a:t>
            </a:r>
            <a:r>
              <a:rPr sz="1200" b="0" spc="15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ou à vélo ? </a:t>
            </a:r>
            <a:r>
              <a:rPr sz="1200" b="0" spc="5" dirty="0">
                <a:latin typeface="Arial"/>
                <a:cs typeface="Arial"/>
              </a:rPr>
              <a:t>Projet </a:t>
            </a:r>
            <a:r>
              <a:rPr sz="1200" b="0" spc="10" dirty="0">
                <a:latin typeface="Arial"/>
                <a:cs typeface="Arial"/>
              </a:rPr>
              <a:t>de </a:t>
            </a:r>
            <a:r>
              <a:rPr sz="1200" b="0" spc="5" dirty="0">
                <a:latin typeface="Arial"/>
                <a:cs typeface="Arial"/>
              </a:rPr>
              <a:t>piste </a:t>
            </a:r>
            <a:r>
              <a:rPr sz="1200" b="0" spc="10" dirty="0">
                <a:latin typeface="Arial"/>
                <a:cs typeface="Arial"/>
              </a:rPr>
              <a:t>cyclable AMEM, connexion avec les autres </a:t>
            </a:r>
            <a:r>
              <a:rPr sz="1200" b="0" spc="5" dirty="0">
                <a:latin typeface="Arial"/>
                <a:cs typeface="Arial"/>
              </a:rPr>
              <a:t>lieu </a:t>
            </a:r>
            <a:r>
              <a:rPr sz="1200" b="0" spc="-32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fréquenté du </a:t>
            </a:r>
            <a:r>
              <a:rPr sz="1200" b="0" spc="5" dirty="0">
                <a:latin typeface="Arial"/>
                <a:cs typeface="Arial"/>
              </a:rPr>
              <a:t>village, </a:t>
            </a:r>
            <a:r>
              <a:rPr sz="1200" b="0" spc="10" dirty="0">
                <a:latin typeface="Arial"/>
                <a:cs typeface="Arial"/>
              </a:rPr>
              <a:t>quel signalétique pour indiquer les </a:t>
            </a:r>
            <a:r>
              <a:rPr sz="1200" b="0" spc="5" dirty="0">
                <a:latin typeface="Arial"/>
                <a:cs typeface="Arial"/>
              </a:rPr>
              <a:t>éléments </a:t>
            </a:r>
            <a:r>
              <a:rPr sz="1200" b="0" spc="10" dirty="0">
                <a:latin typeface="Arial"/>
                <a:cs typeface="Arial"/>
              </a:rPr>
              <a:t> </a:t>
            </a:r>
            <a:r>
              <a:rPr sz="1200" b="0" dirty="0">
                <a:latin typeface="Arial"/>
                <a:cs typeface="Arial"/>
              </a:rPr>
              <a:t>d’interêts</a:t>
            </a:r>
            <a:r>
              <a:rPr sz="1200" b="0" spc="3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sur</a:t>
            </a:r>
            <a:r>
              <a:rPr sz="1200" b="0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le </a:t>
            </a:r>
            <a:r>
              <a:rPr sz="1200" b="0" spc="10" dirty="0">
                <a:latin typeface="Arial"/>
                <a:cs typeface="Arial"/>
              </a:rPr>
              <a:t>parcours?…</a:t>
            </a:r>
            <a:endParaRPr sz="1200">
              <a:latin typeface="Arial"/>
              <a:cs typeface="Arial"/>
            </a:endParaRPr>
          </a:p>
          <a:p>
            <a:pPr marL="4724400">
              <a:lnSpc>
                <a:spcPct val="100000"/>
              </a:lnSpc>
              <a:buClr>
                <a:srgbClr val="007F7F"/>
              </a:buClr>
              <a:buFont typeface="Arial MT"/>
              <a:buChar char="-"/>
            </a:pPr>
            <a:endParaRPr sz="1300">
              <a:latin typeface="Arial"/>
              <a:cs typeface="Arial"/>
            </a:endParaRPr>
          </a:p>
          <a:p>
            <a:pPr marL="4986655" indent="-250190">
              <a:lnSpc>
                <a:spcPct val="100000"/>
              </a:lnSpc>
              <a:spcBef>
                <a:spcPts val="5"/>
              </a:spcBef>
              <a:buFont typeface="Arial MT"/>
              <a:buChar char="-"/>
              <a:tabLst>
                <a:tab pos="4987290" algn="l"/>
                <a:tab pos="4987925" algn="l"/>
              </a:tabLst>
            </a:pPr>
            <a:r>
              <a:rPr sz="1200" spc="5" dirty="0"/>
              <a:t>Interface</a:t>
            </a:r>
            <a:r>
              <a:rPr sz="1200" spc="-5" dirty="0"/>
              <a:t> </a:t>
            </a:r>
            <a:r>
              <a:rPr sz="1200" spc="10" dirty="0"/>
              <a:t>pédagogique</a:t>
            </a:r>
            <a:r>
              <a:rPr sz="1200" spc="15" dirty="0"/>
              <a:t> </a:t>
            </a:r>
            <a:r>
              <a:rPr sz="1200" spc="10" dirty="0"/>
              <a:t>avec</a:t>
            </a:r>
            <a:r>
              <a:rPr sz="1200" dirty="0"/>
              <a:t> </a:t>
            </a:r>
            <a:r>
              <a:rPr sz="1200" spc="5" dirty="0"/>
              <a:t>les</a:t>
            </a:r>
            <a:r>
              <a:rPr sz="1200" spc="15" dirty="0"/>
              <a:t> </a:t>
            </a:r>
            <a:r>
              <a:rPr sz="1200" spc="10" dirty="0"/>
              <a:t>jeunes</a:t>
            </a:r>
            <a:r>
              <a:rPr sz="1200" dirty="0"/>
              <a:t> </a:t>
            </a:r>
            <a:r>
              <a:rPr sz="1200" spc="5" dirty="0"/>
              <a:t>publics</a:t>
            </a:r>
            <a:r>
              <a:rPr sz="1200" spc="25" dirty="0"/>
              <a:t> </a:t>
            </a:r>
            <a:r>
              <a:rPr sz="1200" b="0" spc="5" dirty="0">
                <a:latin typeface="Arial"/>
                <a:cs typeface="Arial"/>
              </a:rPr>
              <a:t>:</a:t>
            </a:r>
            <a:r>
              <a:rPr sz="1200" b="0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poulailler</a:t>
            </a:r>
            <a:r>
              <a:rPr sz="1200" b="0" spc="-15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communal,</a:t>
            </a:r>
            <a:endParaRPr sz="1200">
              <a:latin typeface="Arial"/>
              <a:cs typeface="Arial"/>
            </a:endParaRPr>
          </a:p>
          <a:p>
            <a:pPr marL="4986655">
              <a:lnSpc>
                <a:spcPct val="100000"/>
              </a:lnSpc>
              <a:spcBef>
                <a:spcPts val="35"/>
              </a:spcBef>
            </a:pPr>
            <a:r>
              <a:rPr sz="1200" b="0" spc="10" dirty="0">
                <a:latin typeface="Arial"/>
                <a:cs typeface="Arial"/>
              </a:rPr>
              <a:t>«</a:t>
            </a:r>
            <a:r>
              <a:rPr sz="1200" b="0" spc="-5" dirty="0">
                <a:latin typeface="Arial"/>
                <a:cs typeface="Arial"/>
              </a:rPr>
              <a:t> </a:t>
            </a:r>
            <a:r>
              <a:rPr sz="1200" b="0" spc="5" dirty="0">
                <a:latin typeface="Arial"/>
                <a:cs typeface="Arial"/>
              </a:rPr>
              <a:t>jardin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»</a:t>
            </a:r>
            <a:r>
              <a:rPr sz="1200" b="0" spc="-20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botanique</a:t>
            </a:r>
            <a:r>
              <a:rPr sz="1200" b="0" spc="-25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au</a:t>
            </a:r>
            <a:r>
              <a:rPr sz="1200" b="0" spc="-5" dirty="0">
                <a:latin typeface="Arial"/>
                <a:cs typeface="Arial"/>
              </a:rPr>
              <a:t> </a:t>
            </a:r>
            <a:r>
              <a:rPr sz="1200" b="0" spc="10" dirty="0">
                <a:latin typeface="Arial"/>
                <a:cs typeface="Arial"/>
              </a:rPr>
              <a:t>naturel….</a:t>
            </a:r>
            <a:endParaRPr sz="1200">
              <a:latin typeface="Arial"/>
              <a:cs typeface="Arial"/>
            </a:endParaRPr>
          </a:p>
          <a:p>
            <a:pPr marL="4724400">
              <a:lnSpc>
                <a:spcPct val="100000"/>
              </a:lnSpc>
              <a:spcBef>
                <a:spcPts val="15"/>
              </a:spcBef>
            </a:pPr>
            <a:endParaRPr sz="1300">
              <a:latin typeface="Arial"/>
              <a:cs typeface="Arial"/>
            </a:endParaRPr>
          </a:p>
          <a:p>
            <a:pPr marL="4986655" indent="-250190">
              <a:lnSpc>
                <a:spcPct val="100000"/>
              </a:lnSpc>
              <a:buFont typeface="Arial MT"/>
              <a:buChar char="-"/>
              <a:tabLst>
                <a:tab pos="4987290" algn="l"/>
                <a:tab pos="4987925" algn="l"/>
              </a:tabLst>
            </a:pPr>
            <a:r>
              <a:rPr sz="1200" spc="10" dirty="0"/>
              <a:t>ETC,</a:t>
            </a:r>
            <a:r>
              <a:rPr sz="1200" dirty="0"/>
              <a:t> </a:t>
            </a:r>
            <a:r>
              <a:rPr sz="1200" spc="10" dirty="0"/>
              <a:t>à</a:t>
            </a:r>
            <a:r>
              <a:rPr sz="1200" spc="-5" dirty="0"/>
              <a:t> </a:t>
            </a:r>
            <a:r>
              <a:rPr sz="1200" spc="5" dirty="0"/>
              <a:t>construire</a:t>
            </a:r>
            <a:r>
              <a:rPr sz="1200" spc="-5" dirty="0"/>
              <a:t> </a:t>
            </a:r>
            <a:r>
              <a:rPr sz="1200" spc="10" dirty="0"/>
              <a:t>ensemble</a:t>
            </a:r>
            <a:endParaRPr sz="1200"/>
          </a:p>
          <a:p>
            <a:pPr marL="4724400">
              <a:lnSpc>
                <a:spcPct val="100000"/>
              </a:lnSpc>
              <a:spcBef>
                <a:spcPts val="15"/>
              </a:spcBef>
            </a:pPr>
            <a:endParaRPr sz="1300"/>
          </a:p>
          <a:p>
            <a:pPr marL="5946775">
              <a:lnSpc>
                <a:spcPct val="100000"/>
              </a:lnSpc>
            </a:pPr>
            <a:r>
              <a:rPr b="0" i="0" u="heavy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https://waldhouse-residence-paysage.tumblr.com/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08509" y="973836"/>
            <a:ext cx="2506980" cy="41910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1778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40"/>
              </a:spcBef>
            </a:pPr>
            <a:r>
              <a:rPr spc="-480" dirty="0"/>
              <a:t>W</a:t>
            </a:r>
            <a:r>
              <a:rPr spc="-295" dirty="0"/>
              <a:t>A</a:t>
            </a:r>
            <a:r>
              <a:rPr spc="-254" dirty="0"/>
              <a:t>L</a:t>
            </a:r>
            <a:r>
              <a:rPr spc="-320" dirty="0"/>
              <a:t>DH</a:t>
            </a:r>
            <a:r>
              <a:rPr spc="-340" dirty="0"/>
              <a:t>O</a:t>
            </a:r>
            <a:r>
              <a:rPr spc="-320" dirty="0"/>
              <a:t>U</a:t>
            </a:r>
            <a:r>
              <a:rPr spc="-295" dirty="0"/>
              <a:t>S</a:t>
            </a:r>
            <a:r>
              <a:rPr spc="-290" dirty="0"/>
              <a:t>E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54" dirty="0"/>
              <a:t>202</a:t>
            </a:r>
            <a:r>
              <a:rPr spc="-245" dirty="0"/>
              <a:t>0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794" y="5251703"/>
            <a:ext cx="2375916" cy="13395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794" y="3393947"/>
            <a:ext cx="2375916" cy="178155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510" y="1545336"/>
            <a:ext cx="2362199" cy="17708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8509" y="973836"/>
            <a:ext cx="2506980" cy="419100"/>
          </a:xfrm>
          <a:custGeom>
            <a:avLst/>
            <a:gdLst/>
            <a:ahLst/>
            <a:cxnLst/>
            <a:rect l="l" t="t" r="r" b="b"/>
            <a:pathLst>
              <a:path w="2506979" h="419100">
                <a:moveTo>
                  <a:pt x="2506979" y="419099"/>
                </a:moveTo>
                <a:lnTo>
                  <a:pt x="2506979" y="0"/>
                </a:lnTo>
                <a:lnTo>
                  <a:pt x="0" y="0"/>
                </a:lnTo>
                <a:lnTo>
                  <a:pt x="0" y="419099"/>
                </a:lnTo>
                <a:lnTo>
                  <a:pt x="2506979" y="419099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2872" y="977899"/>
            <a:ext cx="230632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80" dirty="0"/>
              <a:t>W</a:t>
            </a:r>
            <a:r>
              <a:rPr spc="-295" dirty="0"/>
              <a:t>A</a:t>
            </a:r>
            <a:r>
              <a:rPr spc="-254" dirty="0"/>
              <a:t>L</a:t>
            </a:r>
            <a:r>
              <a:rPr spc="-320" dirty="0"/>
              <a:t>DH</a:t>
            </a:r>
            <a:r>
              <a:rPr spc="-340" dirty="0"/>
              <a:t>O</a:t>
            </a:r>
            <a:r>
              <a:rPr spc="-320" dirty="0"/>
              <a:t>U</a:t>
            </a:r>
            <a:r>
              <a:rPr spc="-295" dirty="0"/>
              <a:t>S</a:t>
            </a:r>
            <a:r>
              <a:rPr spc="-290" dirty="0"/>
              <a:t>E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54" dirty="0"/>
              <a:t>202</a:t>
            </a:r>
            <a:r>
              <a:rPr spc="-245" dirty="0"/>
              <a:t>0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534" y="1743455"/>
            <a:ext cx="7049970" cy="46118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8509" y="973836"/>
            <a:ext cx="2506980" cy="419100"/>
          </a:xfrm>
          <a:custGeom>
            <a:avLst/>
            <a:gdLst/>
            <a:ahLst/>
            <a:cxnLst/>
            <a:rect l="l" t="t" r="r" b="b"/>
            <a:pathLst>
              <a:path w="2506979" h="419100">
                <a:moveTo>
                  <a:pt x="2506979" y="419099"/>
                </a:moveTo>
                <a:lnTo>
                  <a:pt x="2506979" y="0"/>
                </a:lnTo>
                <a:lnTo>
                  <a:pt x="0" y="0"/>
                </a:lnTo>
                <a:lnTo>
                  <a:pt x="0" y="419099"/>
                </a:lnTo>
                <a:lnTo>
                  <a:pt x="2506979" y="419099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2872" y="977899"/>
            <a:ext cx="230632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80" dirty="0"/>
              <a:t>W</a:t>
            </a:r>
            <a:r>
              <a:rPr spc="-295" dirty="0"/>
              <a:t>A</a:t>
            </a:r>
            <a:r>
              <a:rPr spc="-254" dirty="0"/>
              <a:t>L</a:t>
            </a:r>
            <a:r>
              <a:rPr spc="-320" dirty="0"/>
              <a:t>DH</a:t>
            </a:r>
            <a:r>
              <a:rPr spc="-340" dirty="0"/>
              <a:t>O</a:t>
            </a:r>
            <a:r>
              <a:rPr spc="-320" dirty="0"/>
              <a:t>U</a:t>
            </a:r>
            <a:r>
              <a:rPr spc="-295" dirty="0"/>
              <a:t>S</a:t>
            </a:r>
            <a:r>
              <a:rPr spc="-290" dirty="0"/>
              <a:t>E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54" dirty="0"/>
              <a:t>202</a:t>
            </a:r>
            <a:r>
              <a:rPr spc="-245" dirty="0"/>
              <a:t>0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1" y="1546859"/>
            <a:ext cx="6448044" cy="45415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797" y="1609344"/>
            <a:ext cx="3510633" cy="23409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73" y="4122420"/>
            <a:ext cx="3327115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85438" y="3429000"/>
            <a:ext cx="4308475" cy="443865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99060">
              <a:lnSpc>
                <a:spcPts val="3490"/>
              </a:lnSpc>
            </a:pP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EX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88342" y="3872484"/>
            <a:ext cx="8505190" cy="443865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118745">
              <a:lnSpc>
                <a:spcPts val="3450"/>
              </a:lnSpc>
            </a:pPr>
            <a:r>
              <a:rPr sz="3150" b="1" spc="-49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3150" b="1" spc="-45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b="1" spc="-57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150" b="1" spc="-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50" b="1" spc="-3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3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31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57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150" b="1" spc="-6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YS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1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95" dirty="0"/>
              <a:t>1</a:t>
            </a:r>
            <a:r>
              <a:rPr spc="-755" dirty="0"/>
              <a:t>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4" y="804671"/>
            <a:ext cx="1902460" cy="5980430"/>
            <a:chOff x="1404" y="804671"/>
            <a:chExt cx="1902460" cy="598043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" y="804671"/>
              <a:ext cx="1641293" cy="5980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1" y="2426207"/>
              <a:ext cx="1808988" cy="12633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1058" y="804671"/>
              <a:ext cx="82550" cy="5857240"/>
            </a:xfrm>
            <a:custGeom>
              <a:avLst/>
              <a:gdLst/>
              <a:ahLst/>
              <a:cxnLst/>
              <a:rect l="l" t="t" r="r" b="b"/>
              <a:pathLst>
                <a:path w="82550" h="5857240">
                  <a:moveTo>
                    <a:pt x="82295" y="0"/>
                  </a:moveTo>
                  <a:lnTo>
                    <a:pt x="77723" y="0"/>
                  </a:lnTo>
                  <a:lnTo>
                    <a:pt x="0" y="5855207"/>
                  </a:lnTo>
                  <a:lnTo>
                    <a:pt x="6095" y="585673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08509" y="973836"/>
            <a:ext cx="2589530" cy="41910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20955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165"/>
              </a:spcBef>
            </a:pPr>
            <a:r>
              <a:rPr spc="-254" dirty="0"/>
              <a:t>L</a:t>
            </a:r>
            <a:r>
              <a:rPr spc="-340" dirty="0"/>
              <a:t>O</a:t>
            </a:r>
            <a:r>
              <a:rPr spc="-320" dirty="0"/>
              <a:t>U</a:t>
            </a:r>
            <a:r>
              <a:rPr spc="-265" dirty="0"/>
              <a:t>TZ</a:t>
            </a:r>
            <a:r>
              <a:rPr spc="-295" dirty="0"/>
              <a:t>V</a:t>
            </a:r>
            <a:r>
              <a:rPr spc="-120" dirty="0"/>
              <a:t>I</a:t>
            </a:r>
            <a:r>
              <a:rPr spc="-254" dirty="0"/>
              <a:t>LL</a:t>
            </a:r>
            <a:r>
              <a:rPr spc="-295" dirty="0"/>
              <a:t>E</a:t>
            </a:r>
            <a:r>
              <a:rPr spc="-315" dirty="0"/>
              <a:t>R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254" dirty="0"/>
              <a:t>202</a:t>
            </a:r>
            <a:r>
              <a:rPr spc="-245" dirty="0"/>
              <a:t>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32535" y="6255509"/>
            <a:ext cx="407797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u="heavy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https://loutzviller-residence-paysage.tumblr.com/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5883" y="1476247"/>
            <a:ext cx="5372100" cy="4409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007F7F"/>
                </a:solidFill>
                <a:latin typeface="Arial"/>
                <a:cs typeface="Arial"/>
              </a:rPr>
              <a:t>D’où</a:t>
            </a:r>
            <a:r>
              <a:rPr sz="1400" b="1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007F7F"/>
                </a:solidFill>
                <a:latin typeface="Arial"/>
                <a:cs typeface="Arial"/>
              </a:rPr>
              <a:t>on part</a:t>
            </a:r>
            <a:r>
              <a:rPr sz="1400" b="1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007F7F"/>
                </a:solidFill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Arial"/>
              <a:cs typeface="Arial"/>
            </a:endParaRPr>
          </a:p>
          <a:p>
            <a:pPr marL="163195" marR="306705" indent="-151130">
              <a:lnSpc>
                <a:spcPct val="100499"/>
              </a:lnSpc>
              <a:buClr>
                <a:srgbClr val="007F7F"/>
              </a:buClr>
              <a:buFont typeface="Arial MT"/>
              <a:buChar char="-"/>
              <a:tabLst>
                <a:tab pos="201295" algn="l"/>
                <a:tab pos="201930" algn="l"/>
              </a:tabLst>
            </a:pPr>
            <a:r>
              <a:rPr dirty="0"/>
              <a:t>	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Lotissement démarré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 en 2008</a:t>
            </a:r>
            <a:r>
              <a:rPr sz="1050" i="1" spc="-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/</a:t>
            </a:r>
            <a:r>
              <a:rPr sz="1050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8 parcelles</a:t>
            </a:r>
            <a:r>
              <a:rPr sz="1050" i="1" spc="-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viabilisées</a:t>
            </a:r>
            <a:r>
              <a:rPr sz="1050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/</a:t>
            </a:r>
            <a:r>
              <a:rPr sz="1050" i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1 parcelle</a:t>
            </a:r>
            <a:r>
              <a:rPr sz="1050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vendue.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Gouffre </a:t>
            </a:r>
            <a:r>
              <a:rPr sz="1050" i="1" spc="-28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financier,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urgence absolue de trouver une porte de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sortie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 quelles solutions ou </a:t>
            </a:r>
            <a:r>
              <a:rPr sz="1050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alternatives</a:t>
            </a:r>
            <a:r>
              <a:rPr sz="1050" i="1" spc="-4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?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7F7F"/>
              </a:buClr>
              <a:buFont typeface="Arial MT"/>
              <a:buChar char="-"/>
            </a:pPr>
            <a:endParaRPr sz="1050">
              <a:latin typeface="Arial"/>
              <a:cs typeface="Arial"/>
            </a:endParaRPr>
          </a:p>
          <a:p>
            <a:pPr marL="262255" marR="241935" indent="-250190">
              <a:lnSpc>
                <a:spcPct val="100000"/>
              </a:lnSpc>
              <a:spcBef>
                <a:spcPts val="5"/>
              </a:spcBef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Patrimoine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architectural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remarquable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patrimoine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de reconstruction et architecture </a:t>
            </a:r>
            <a:r>
              <a:rPr sz="1050" i="1" spc="-28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vernaculaire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comment</a:t>
            </a:r>
            <a:r>
              <a:rPr sz="1050" b="1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habiter</a:t>
            </a:r>
            <a:r>
              <a:rPr sz="1050" b="1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nos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patrimoines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manière</a:t>
            </a:r>
            <a:r>
              <a:rPr sz="1050" b="1" i="1" spc="-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contemporaine</a:t>
            </a:r>
            <a:r>
              <a:rPr sz="1050" b="1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?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7F7F"/>
              </a:buClr>
              <a:buFont typeface="Arial MT"/>
              <a:buChar char="-"/>
            </a:pPr>
            <a:endParaRPr sz="1100">
              <a:latin typeface="Arial"/>
              <a:cs typeface="Arial"/>
            </a:endParaRPr>
          </a:p>
          <a:p>
            <a:pPr marL="262255" marR="132080" indent="-250190" algn="just">
              <a:lnSpc>
                <a:spcPct val="100000"/>
              </a:lnSpc>
              <a:buFont typeface="Arial MT"/>
              <a:buChar char="-"/>
              <a:tabLst>
                <a:tab pos="262890" algn="l"/>
              </a:tabLst>
            </a:pP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Patrimoine</a:t>
            </a:r>
            <a:r>
              <a:rPr sz="1050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naturel</a:t>
            </a:r>
            <a:r>
              <a:rPr sz="105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et paysages</a:t>
            </a:r>
            <a:r>
              <a:rPr sz="1050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sublimes</a:t>
            </a:r>
            <a:r>
              <a:rPr sz="105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</a:t>
            </a:r>
            <a:r>
              <a:rPr sz="1050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motifs</a:t>
            </a:r>
            <a:r>
              <a:rPr sz="1050" i="1" spc="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paysagers</a:t>
            </a:r>
            <a:r>
              <a:rPr sz="1050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traditionnels</a:t>
            </a:r>
            <a:r>
              <a:rPr sz="1050" i="1" spc="-4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préservés</a:t>
            </a:r>
            <a:r>
              <a:rPr sz="1050" i="1" spc="-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 </a:t>
            </a:r>
            <a:r>
              <a:rPr sz="1050" i="1" spc="-28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vergers hautes tiges, praires, vallons :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comment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faire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de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la qualité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du paysage et </a:t>
            </a:r>
            <a:r>
              <a:rPr sz="1050" b="1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050" b="1" i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la</a:t>
            </a:r>
            <a:r>
              <a:rPr sz="1050" b="1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nature</a:t>
            </a:r>
            <a:r>
              <a:rPr sz="1050" b="1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un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levier</a:t>
            </a:r>
            <a:r>
              <a:rPr sz="1050" b="1" i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développement</a:t>
            </a:r>
            <a:r>
              <a:rPr sz="1050" b="1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?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7F7F"/>
              </a:buClr>
              <a:buFont typeface="Arial MT"/>
              <a:buChar char="-"/>
            </a:pPr>
            <a:endParaRPr sz="1050">
              <a:latin typeface="Arial"/>
              <a:cs typeface="Arial"/>
            </a:endParaRPr>
          </a:p>
          <a:p>
            <a:pPr marL="262255" marR="5080" indent="-250190">
              <a:lnSpc>
                <a:spcPct val="100499"/>
              </a:lnSpc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Proximité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de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l’Allemagne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et de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Zweibrucken,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Pirmasens,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Metz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(1h30)… qui confère au </a:t>
            </a:r>
            <a:r>
              <a:rPr sz="1050" i="1" spc="-28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village une situation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attractive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pour de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l’habitat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et un potentiel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touristique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Quelle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stratégie</a:t>
            </a:r>
            <a:r>
              <a:rPr sz="1050" b="1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fonctionnelle</a:t>
            </a:r>
            <a:r>
              <a:rPr sz="1050" b="1" i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et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d’usage</a:t>
            </a:r>
            <a:r>
              <a:rPr sz="1050" b="1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choisir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pour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l’immobilier</a:t>
            </a:r>
            <a:r>
              <a:rPr sz="1050" b="1" i="1" spc="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et</a:t>
            </a:r>
            <a:r>
              <a:rPr sz="1050" b="1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le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 foncier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?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7F7F"/>
              </a:buClr>
              <a:buFont typeface="Arial MT"/>
              <a:buChar char="-"/>
            </a:pPr>
            <a:endParaRPr sz="1050">
              <a:latin typeface="Arial"/>
              <a:cs typeface="Arial"/>
            </a:endParaRPr>
          </a:p>
          <a:p>
            <a:pPr marL="262255" marR="739140" indent="-250190">
              <a:lnSpc>
                <a:spcPct val="100000"/>
              </a:lnSpc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Présence</a:t>
            </a:r>
            <a:r>
              <a:rPr sz="1050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d’un</a:t>
            </a:r>
            <a:r>
              <a:rPr sz="1050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commerce</a:t>
            </a:r>
            <a:r>
              <a:rPr sz="1050" i="1" spc="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</a:t>
            </a:r>
            <a:r>
              <a:rPr sz="1050" i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café,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«</a:t>
            </a:r>
            <a:r>
              <a:rPr sz="1050" i="1" spc="-4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Arrêt bière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conseillé</a:t>
            </a:r>
            <a:r>
              <a:rPr sz="1050" i="1" spc="-4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»</a:t>
            </a:r>
            <a:r>
              <a:rPr sz="1050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! :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Ré-activer</a:t>
            </a:r>
            <a:r>
              <a:rPr sz="1050" b="1" i="1" spc="-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ce </a:t>
            </a:r>
            <a:r>
              <a:rPr sz="1050" b="1" i="1" spc="-28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commerce?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7F7F"/>
              </a:buClr>
              <a:buFont typeface="Arial MT"/>
              <a:buChar char="-"/>
            </a:pPr>
            <a:endParaRPr sz="1100">
              <a:latin typeface="Arial"/>
              <a:cs typeface="Arial"/>
            </a:endParaRPr>
          </a:p>
          <a:p>
            <a:pPr marL="262255" marR="131445" indent="-250190" algn="just">
              <a:lnSpc>
                <a:spcPct val="100000"/>
              </a:lnSpc>
              <a:buFont typeface="Arial MT"/>
              <a:buChar char="-"/>
              <a:tabLst>
                <a:tab pos="262890" algn="l"/>
              </a:tabLst>
            </a:pP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Diversifier ses prestations?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Quelle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autres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activités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pourrait trouver place dans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le </a:t>
            </a:r>
            <a:r>
              <a:rPr sz="1050" b="1" i="1" spc="-28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village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 ?</a:t>
            </a:r>
            <a:r>
              <a:rPr sz="1050" b="1" i="1" spc="-4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Artisanat,</a:t>
            </a:r>
            <a:r>
              <a:rPr sz="1050" b="1" i="1" spc="-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profession</a:t>
            </a:r>
            <a:r>
              <a:rPr sz="1050" b="1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libérale,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 numérique?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7F7F"/>
              </a:buClr>
              <a:buFont typeface="Arial MT"/>
              <a:buChar char="-"/>
            </a:pPr>
            <a:endParaRPr sz="1050">
              <a:latin typeface="Arial"/>
              <a:cs typeface="Arial"/>
            </a:endParaRPr>
          </a:p>
          <a:p>
            <a:pPr marL="262255" marR="434340" indent="-250190">
              <a:lnSpc>
                <a:spcPct val="101000"/>
              </a:lnSpc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Production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fruitière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:</a:t>
            </a:r>
            <a:r>
              <a:rPr sz="1050" i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nombreux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vergers,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 transformation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 ?</a:t>
            </a:r>
            <a:r>
              <a:rPr sz="1050" i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le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jus</a:t>
            </a:r>
            <a:r>
              <a:rPr sz="1050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 pomme</a:t>
            </a:r>
            <a:r>
              <a:rPr sz="1050" i="1" spc="4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de </a:t>
            </a:r>
            <a:r>
              <a:rPr sz="1050" i="1" spc="-28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Loutzviller?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Quelle</a:t>
            </a:r>
            <a:r>
              <a:rPr sz="1050" b="1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valorisation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050" b="1" i="1" spc="-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cette</a:t>
            </a:r>
            <a:r>
              <a:rPr sz="1050" b="1" i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007F7F"/>
                </a:solidFill>
                <a:latin typeface="Arial"/>
                <a:cs typeface="Arial"/>
              </a:rPr>
              <a:t>production?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7F7F"/>
              </a:buClr>
              <a:buFont typeface="Arial MT"/>
              <a:buChar char="-"/>
            </a:pPr>
            <a:endParaRPr sz="1050">
              <a:latin typeface="Arial"/>
              <a:cs typeface="Arial"/>
            </a:endParaRPr>
          </a:p>
          <a:p>
            <a:pPr marL="262255" indent="-250190">
              <a:lnSpc>
                <a:spcPct val="100000"/>
              </a:lnSpc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ETC,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à</a:t>
            </a:r>
            <a:r>
              <a:rPr sz="105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construire</a:t>
            </a:r>
            <a:r>
              <a:rPr sz="1050" i="1" spc="-4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ensemble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102" y="3287267"/>
            <a:ext cx="1650492" cy="321563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794" y="1447800"/>
            <a:ext cx="2602992" cy="172973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4" y="804671"/>
            <a:ext cx="1902460" cy="5980430"/>
            <a:chOff x="1404" y="804671"/>
            <a:chExt cx="1902460" cy="598043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" y="804671"/>
              <a:ext cx="1641293" cy="5980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1" y="2426207"/>
              <a:ext cx="1808988" cy="12633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1058" y="804671"/>
              <a:ext cx="82550" cy="5857240"/>
            </a:xfrm>
            <a:custGeom>
              <a:avLst/>
              <a:gdLst/>
              <a:ahLst/>
              <a:cxnLst/>
              <a:rect l="l" t="t" r="r" b="b"/>
              <a:pathLst>
                <a:path w="82550" h="5857240">
                  <a:moveTo>
                    <a:pt x="82295" y="0"/>
                  </a:moveTo>
                  <a:lnTo>
                    <a:pt x="77723" y="0"/>
                  </a:lnTo>
                  <a:lnTo>
                    <a:pt x="0" y="5855207"/>
                  </a:lnTo>
                  <a:lnTo>
                    <a:pt x="6095" y="585673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08509" y="973836"/>
            <a:ext cx="2589530" cy="41910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20955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165"/>
              </a:spcBef>
            </a:pPr>
            <a:r>
              <a:rPr spc="-254" dirty="0"/>
              <a:t>L</a:t>
            </a:r>
            <a:r>
              <a:rPr spc="-340" dirty="0"/>
              <a:t>O</a:t>
            </a:r>
            <a:r>
              <a:rPr spc="-320" dirty="0"/>
              <a:t>U</a:t>
            </a:r>
            <a:r>
              <a:rPr spc="-265" dirty="0"/>
              <a:t>TZ</a:t>
            </a:r>
            <a:r>
              <a:rPr spc="-295" dirty="0"/>
              <a:t>V</a:t>
            </a:r>
            <a:r>
              <a:rPr spc="-120" dirty="0"/>
              <a:t>I</a:t>
            </a:r>
            <a:r>
              <a:rPr spc="-254" dirty="0"/>
              <a:t>LL</a:t>
            </a:r>
            <a:r>
              <a:rPr spc="-295" dirty="0"/>
              <a:t>E</a:t>
            </a:r>
            <a:r>
              <a:rPr spc="-315" dirty="0"/>
              <a:t>R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254" dirty="0"/>
              <a:t>202</a:t>
            </a:r>
            <a:r>
              <a:rPr spc="-245" dirty="0"/>
              <a:t>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32535" y="6255509"/>
            <a:ext cx="407797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u="heavy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https://loutzviller-residence-paysage.tumblr.com/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64186" y="1944623"/>
            <a:ext cx="4532630" cy="3858895"/>
            <a:chOff x="2464186" y="1944623"/>
            <a:chExt cx="4532630" cy="3858895"/>
          </a:xfrm>
        </p:grpSpPr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4186" y="2593847"/>
              <a:ext cx="4520184" cy="32095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8661" y="1944623"/>
              <a:ext cx="2247899" cy="225399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30" y="2593848"/>
            <a:ext cx="2406395" cy="32095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8509" y="973836"/>
            <a:ext cx="2589530" cy="419100"/>
          </a:xfrm>
          <a:custGeom>
            <a:avLst/>
            <a:gdLst/>
            <a:ahLst/>
            <a:cxnLst/>
            <a:rect l="l" t="t" r="r" b="b"/>
            <a:pathLst>
              <a:path w="2589529" h="419100">
                <a:moveTo>
                  <a:pt x="2589275" y="419099"/>
                </a:moveTo>
                <a:lnTo>
                  <a:pt x="2589275" y="0"/>
                </a:lnTo>
                <a:lnTo>
                  <a:pt x="0" y="0"/>
                </a:lnTo>
                <a:lnTo>
                  <a:pt x="0" y="419099"/>
                </a:lnTo>
                <a:lnTo>
                  <a:pt x="2589275" y="419099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8404" y="980947"/>
            <a:ext cx="238379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54" dirty="0"/>
              <a:t>L</a:t>
            </a:r>
            <a:r>
              <a:rPr spc="-340" dirty="0"/>
              <a:t>O</a:t>
            </a:r>
            <a:r>
              <a:rPr spc="-320" dirty="0"/>
              <a:t>U</a:t>
            </a:r>
            <a:r>
              <a:rPr spc="-265" dirty="0"/>
              <a:t>TZ</a:t>
            </a:r>
            <a:r>
              <a:rPr spc="-295" dirty="0"/>
              <a:t>V</a:t>
            </a:r>
            <a:r>
              <a:rPr spc="-120" dirty="0"/>
              <a:t>I</a:t>
            </a:r>
            <a:r>
              <a:rPr spc="-254" dirty="0"/>
              <a:t>LL</a:t>
            </a:r>
            <a:r>
              <a:rPr spc="-295" dirty="0"/>
              <a:t>E</a:t>
            </a:r>
            <a:r>
              <a:rPr spc="-315" dirty="0"/>
              <a:t>R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254" dirty="0"/>
              <a:t>202</a:t>
            </a:r>
            <a:r>
              <a:rPr spc="-245" dirty="0"/>
              <a:t>0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510" y="1479803"/>
            <a:ext cx="7296911" cy="51130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11" y="804671"/>
            <a:ext cx="1876425" cy="5980430"/>
            <a:chOff x="27311" y="804671"/>
            <a:chExt cx="1876425" cy="598043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11" y="804671"/>
              <a:ext cx="1641293" cy="59801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1" y="2426207"/>
              <a:ext cx="1808988" cy="12633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21058" y="804671"/>
              <a:ext cx="82550" cy="5857240"/>
            </a:xfrm>
            <a:custGeom>
              <a:avLst/>
              <a:gdLst/>
              <a:ahLst/>
              <a:cxnLst/>
              <a:rect l="l" t="t" r="r" b="b"/>
              <a:pathLst>
                <a:path w="82550" h="5857240">
                  <a:moveTo>
                    <a:pt x="82295" y="0"/>
                  </a:moveTo>
                  <a:lnTo>
                    <a:pt x="77723" y="0"/>
                  </a:lnTo>
                  <a:lnTo>
                    <a:pt x="0" y="5855207"/>
                  </a:lnTo>
                  <a:lnTo>
                    <a:pt x="6095" y="5856731"/>
                  </a:lnTo>
                  <a:lnTo>
                    <a:pt x="8229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008509" y="973836"/>
            <a:ext cx="2589530" cy="419100"/>
          </a:xfrm>
          <a:custGeom>
            <a:avLst/>
            <a:gdLst/>
            <a:ahLst/>
            <a:cxnLst/>
            <a:rect l="l" t="t" r="r" b="b"/>
            <a:pathLst>
              <a:path w="2589529" h="419100">
                <a:moveTo>
                  <a:pt x="2589275" y="419099"/>
                </a:moveTo>
                <a:lnTo>
                  <a:pt x="2589275" y="0"/>
                </a:lnTo>
                <a:lnTo>
                  <a:pt x="0" y="0"/>
                </a:lnTo>
                <a:lnTo>
                  <a:pt x="0" y="419099"/>
                </a:lnTo>
                <a:lnTo>
                  <a:pt x="2589275" y="419099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28404" y="980947"/>
            <a:ext cx="238379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54" dirty="0"/>
              <a:t>L</a:t>
            </a:r>
            <a:r>
              <a:rPr spc="-340" dirty="0"/>
              <a:t>O</a:t>
            </a:r>
            <a:r>
              <a:rPr spc="-320" dirty="0"/>
              <a:t>U</a:t>
            </a:r>
            <a:r>
              <a:rPr spc="-265" dirty="0"/>
              <a:t>TZ</a:t>
            </a:r>
            <a:r>
              <a:rPr spc="-295" dirty="0"/>
              <a:t>V</a:t>
            </a:r>
            <a:r>
              <a:rPr spc="-120" dirty="0"/>
              <a:t>I</a:t>
            </a:r>
            <a:r>
              <a:rPr spc="-254" dirty="0"/>
              <a:t>LL</a:t>
            </a:r>
            <a:r>
              <a:rPr spc="-295" dirty="0"/>
              <a:t>E</a:t>
            </a:r>
            <a:r>
              <a:rPr spc="-315" dirty="0"/>
              <a:t>R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254" dirty="0"/>
              <a:t>202</a:t>
            </a:r>
            <a:r>
              <a:rPr spc="-245" dirty="0"/>
              <a:t>0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510" y="1392935"/>
            <a:ext cx="7560564" cy="53477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22" y="943355"/>
            <a:ext cx="716609" cy="9921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893698" y="1094232"/>
            <a:ext cx="6800215" cy="419100"/>
          </a:xfrm>
          <a:custGeom>
            <a:avLst/>
            <a:gdLst/>
            <a:ahLst/>
            <a:cxnLst/>
            <a:rect l="l" t="t" r="r" b="b"/>
            <a:pathLst>
              <a:path w="6800215" h="419100">
                <a:moveTo>
                  <a:pt x="0" y="0"/>
                </a:moveTo>
                <a:lnTo>
                  <a:pt x="0" y="419100"/>
                </a:lnTo>
                <a:lnTo>
                  <a:pt x="6799701" y="419100"/>
                </a:lnTo>
                <a:lnTo>
                  <a:pt x="67997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3667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</a:t>
            </a:r>
            <a:r>
              <a:rPr spc="-120" dirty="0"/>
              <a:t> </a:t>
            </a:r>
            <a:r>
              <a:rPr spc="-200" dirty="0"/>
              <a:t>est</a:t>
            </a:r>
            <a:r>
              <a:rPr spc="-125" dirty="0"/>
              <a:t> </a:t>
            </a:r>
            <a:r>
              <a:rPr spc="-175" dirty="0"/>
              <a:t>le</a:t>
            </a:r>
            <a:r>
              <a:rPr spc="-120" dirty="0"/>
              <a:t> </a:t>
            </a:r>
            <a:r>
              <a:rPr spc="-229" dirty="0"/>
              <a:t>processus</a:t>
            </a:r>
            <a:r>
              <a:rPr spc="-114" dirty="0"/>
              <a:t> </a:t>
            </a:r>
            <a:r>
              <a:rPr spc="-250" dirty="0"/>
              <a:t>de</a:t>
            </a:r>
            <a:r>
              <a:rPr spc="-114" dirty="0"/>
              <a:t> </a:t>
            </a:r>
            <a:r>
              <a:rPr spc="-200" dirty="0"/>
              <a:t>construction</a:t>
            </a:r>
            <a:r>
              <a:rPr spc="-120" dirty="0"/>
              <a:t> </a:t>
            </a:r>
            <a:r>
              <a:rPr spc="-185" dirty="0"/>
              <a:t>collective</a:t>
            </a:r>
            <a:r>
              <a:rPr spc="-110" dirty="0"/>
              <a:t> </a:t>
            </a:r>
            <a:r>
              <a:rPr spc="-250" dirty="0"/>
              <a:t>du</a:t>
            </a:r>
            <a:r>
              <a:rPr spc="-120" dirty="0"/>
              <a:t> </a:t>
            </a:r>
            <a:r>
              <a:rPr spc="-190" dirty="0"/>
              <a:t>projet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350" y="1798320"/>
            <a:ext cx="3252215" cy="46146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593" y="1799843"/>
            <a:ext cx="3246120" cy="460552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15349" y="2449067"/>
            <a:ext cx="2766060" cy="2353310"/>
          </a:xfrm>
          <a:custGeom>
            <a:avLst/>
            <a:gdLst/>
            <a:ahLst/>
            <a:cxnLst/>
            <a:rect l="l" t="t" r="r" b="b"/>
            <a:pathLst>
              <a:path w="2766060" h="2353310">
                <a:moveTo>
                  <a:pt x="2766056" y="1959863"/>
                </a:moveTo>
                <a:lnTo>
                  <a:pt x="2766056" y="393191"/>
                </a:lnTo>
                <a:lnTo>
                  <a:pt x="2762981" y="344017"/>
                </a:lnTo>
                <a:lnTo>
                  <a:pt x="2754003" y="296624"/>
                </a:lnTo>
                <a:lnTo>
                  <a:pt x="2739498" y="251387"/>
                </a:lnTo>
                <a:lnTo>
                  <a:pt x="2719841" y="208680"/>
                </a:lnTo>
                <a:lnTo>
                  <a:pt x="2695406" y="168878"/>
                </a:lnTo>
                <a:lnTo>
                  <a:pt x="2666567" y="132357"/>
                </a:lnTo>
                <a:lnTo>
                  <a:pt x="2633699" y="99489"/>
                </a:lnTo>
                <a:lnTo>
                  <a:pt x="2597177" y="70650"/>
                </a:lnTo>
                <a:lnTo>
                  <a:pt x="2557376" y="46215"/>
                </a:lnTo>
                <a:lnTo>
                  <a:pt x="2514669" y="26557"/>
                </a:lnTo>
                <a:lnTo>
                  <a:pt x="2469432" y="12053"/>
                </a:lnTo>
                <a:lnTo>
                  <a:pt x="2422039" y="3075"/>
                </a:lnTo>
                <a:lnTo>
                  <a:pt x="2372864" y="0"/>
                </a:lnTo>
                <a:lnTo>
                  <a:pt x="391667" y="0"/>
                </a:lnTo>
                <a:lnTo>
                  <a:pt x="342519" y="3075"/>
                </a:lnTo>
                <a:lnTo>
                  <a:pt x="295197" y="12053"/>
                </a:lnTo>
                <a:lnTo>
                  <a:pt x="250069" y="26557"/>
                </a:lnTo>
                <a:lnTo>
                  <a:pt x="207500" y="46215"/>
                </a:lnTo>
                <a:lnTo>
                  <a:pt x="167857" y="70650"/>
                </a:lnTo>
                <a:lnTo>
                  <a:pt x="131507" y="99489"/>
                </a:lnTo>
                <a:lnTo>
                  <a:pt x="98815" y="132357"/>
                </a:lnTo>
                <a:lnTo>
                  <a:pt x="70147" y="168878"/>
                </a:lnTo>
                <a:lnTo>
                  <a:pt x="45871" y="208680"/>
                </a:lnTo>
                <a:lnTo>
                  <a:pt x="26351" y="251387"/>
                </a:lnTo>
                <a:lnTo>
                  <a:pt x="11956" y="296624"/>
                </a:lnTo>
                <a:lnTo>
                  <a:pt x="3050" y="344017"/>
                </a:lnTo>
                <a:lnTo>
                  <a:pt x="0" y="393191"/>
                </a:lnTo>
                <a:lnTo>
                  <a:pt x="0" y="1959863"/>
                </a:lnTo>
                <a:lnTo>
                  <a:pt x="3050" y="2009338"/>
                </a:lnTo>
                <a:lnTo>
                  <a:pt x="11956" y="2056935"/>
                </a:lnTo>
                <a:lnTo>
                  <a:pt x="26351" y="2102293"/>
                </a:lnTo>
                <a:lnTo>
                  <a:pt x="45871" y="2145049"/>
                </a:lnTo>
                <a:lnTo>
                  <a:pt x="70147" y="2184842"/>
                </a:lnTo>
                <a:lnTo>
                  <a:pt x="98815" y="2221310"/>
                </a:lnTo>
                <a:lnTo>
                  <a:pt x="131507" y="2254090"/>
                </a:lnTo>
                <a:lnTo>
                  <a:pt x="167857" y="2282821"/>
                </a:lnTo>
                <a:lnTo>
                  <a:pt x="207500" y="2307140"/>
                </a:lnTo>
                <a:lnTo>
                  <a:pt x="250069" y="2326685"/>
                </a:lnTo>
                <a:lnTo>
                  <a:pt x="295197" y="2341094"/>
                </a:lnTo>
                <a:lnTo>
                  <a:pt x="342519" y="2350005"/>
                </a:lnTo>
                <a:lnTo>
                  <a:pt x="391667" y="2353055"/>
                </a:lnTo>
                <a:lnTo>
                  <a:pt x="2372864" y="2353055"/>
                </a:lnTo>
                <a:lnTo>
                  <a:pt x="2422039" y="2350005"/>
                </a:lnTo>
                <a:lnTo>
                  <a:pt x="2469432" y="2341094"/>
                </a:lnTo>
                <a:lnTo>
                  <a:pt x="2514669" y="2326685"/>
                </a:lnTo>
                <a:lnTo>
                  <a:pt x="2557376" y="2307140"/>
                </a:lnTo>
                <a:lnTo>
                  <a:pt x="2597177" y="2282821"/>
                </a:lnTo>
                <a:lnTo>
                  <a:pt x="2633699" y="2254090"/>
                </a:lnTo>
                <a:lnTo>
                  <a:pt x="2666567" y="2221310"/>
                </a:lnTo>
                <a:lnTo>
                  <a:pt x="2695406" y="2184842"/>
                </a:lnTo>
                <a:lnTo>
                  <a:pt x="2719841" y="2145049"/>
                </a:lnTo>
                <a:lnTo>
                  <a:pt x="2739498" y="2102293"/>
                </a:lnTo>
                <a:lnTo>
                  <a:pt x="2754003" y="2056935"/>
                </a:lnTo>
                <a:lnTo>
                  <a:pt x="2762981" y="2009338"/>
                </a:lnTo>
                <a:lnTo>
                  <a:pt x="2766056" y="1959863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6676" y="2450083"/>
            <a:ext cx="250507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2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ateliers 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thématiques</a:t>
            </a:r>
            <a:r>
              <a:rPr sz="2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à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destination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des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habitants du parc qui </a:t>
            </a:r>
            <a:r>
              <a:rPr sz="2100" spc="-5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déroulent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dans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commune</a:t>
            </a:r>
            <a:r>
              <a:rPr sz="2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résidence</a:t>
            </a:r>
            <a:endParaRPr sz="2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22" y="943355"/>
            <a:ext cx="716609" cy="9921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893698" y="1094232"/>
            <a:ext cx="6800215" cy="419100"/>
          </a:xfrm>
          <a:custGeom>
            <a:avLst/>
            <a:gdLst/>
            <a:ahLst/>
            <a:cxnLst/>
            <a:rect l="l" t="t" r="r" b="b"/>
            <a:pathLst>
              <a:path w="6800215" h="419100">
                <a:moveTo>
                  <a:pt x="0" y="0"/>
                </a:moveTo>
                <a:lnTo>
                  <a:pt x="0" y="419100"/>
                </a:lnTo>
                <a:lnTo>
                  <a:pt x="6799701" y="419100"/>
                </a:lnTo>
                <a:lnTo>
                  <a:pt x="67997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3667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</a:t>
            </a:r>
            <a:r>
              <a:rPr spc="-120" dirty="0"/>
              <a:t> </a:t>
            </a:r>
            <a:r>
              <a:rPr spc="-200" dirty="0"/>
              <a:t>est</a:t>
            </a:r>
            <a:r>
              <a:rPr spc="-125" dirty="0"/>
              <a:t> </a:t>
            </a:r>
            <a:r>
              <a:rPr spc="-175" dirty="0"/>
              <a:t>le</a:t>
            </a:r>
            <a:r>
              <a:rPr spc="-120" dirty="0"/>
              <a:t> </a:t>
            </a:r>
            <a:r>
              <a:rPr spc="-229" dirty="0"/>
              <a:t>processus</a:t>
            </a:r>
            <a:r>
              <a:rPr spc="-114" dirty="0"/>
              <a:t> </a:t>
            </a:r>
            <a:r>
              <a:rPr spc="-250" dirty="0"/>
              <a:t>de</a:t>
            </a:r>
            <a:r>
              <a:rPr spc="-114" dirty="0"/>
              <a:t> </a:t>
            </a:r>
            <a:r>
              <a:rPr spc="-200" dirty="0"/>
              <a:t>construction</a:t>
            </a:r>
            <a:r>
              <a:rPr spc="-120" dirty="0"/>
              <a:t> </a:t>
            </a:r>
            <a:r>
              <a:rPr spc="-185" dirty="0"/>
              <a:t>collective</a:t>
            </a:r>
            <a:r>
              <a:rPr spc="-110" dirty="0"/>
              <a:t> </a:t>
            </a:r>
            <a:r>
              <a:rPr spc="-250" dirty="0"/>
              <a:t>du</a:t>
            </a:r>
            <a:r>
              <a:rPr spc="-120" dirty="0"/>
              <a:t> </a:t>
            </a:r>
            <a:r>
              <a:rPr spc="-190" dirty="0"/>
              <a:t>projet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38" y="2100072"/>
            <a:ext cx="3142488" cy="44561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262" y="2101595"/>
            <a:ext cx="3140964" cy="44546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87" y="2101595"/>
            <a:ext cx="3140964" cy="44546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22" y="943355"/>
            <a:ext cx="716609" cy="9921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710818" y="2168651"/>
            <a:ext cx="4445635" cy="779145"/>
          </a:xfrm>
          <a:custGeom>
            <a:avLst/>
            <a:gdLst/>
            <a:ahLst/>
            <a:cxnLst/>
            <a:rect l="l" t="t" r="r" b="b"/>
            <a:pathLst>
              <a:path w="4445634" h="779144">
                <a:moveTo>
                  <a:pt x="4445507" y="649223"/>
                </a:moveTo>
                <a:lnTo>
                  <a:pt x="4445507" y="129539"/>
                </a:lnTo>
                <a:lnTo>
                  <a:pt x="4435339" y="79081"/>
                </a:lnTo>
                <a:lnTo>
                  <a:pt x="4407598" y="37909"/>
                </a:lnTo>
                <a:lnTo>
                  <a:pt x="4366426" y="10167"/>
                </a:lnTo>
                <a:lnTo>
                  <a:pt x="4315967" y="0"/>
                </a:lnTo>
                <a:lnTo>
                  <a:pt x="129539" y="0"/>
                </a:lnTo>
                <a:lnTo>
                  <a:pt x="79081" y="10167"/>
                </a:lnTo>
                <a:lnTo>
                  <a:pt x="37909" y="37909"/>
                </a:lnTo>
                <a:lnTo>
                  <a:pt x="10167" y="79081"/>
                </a:lnTo>
                <a:lnTo>
                  <a:pt x="0" y="129539"/>
                </a:lnTo>
                <a:lnTo>
                  <a:pt x="0" y="649223"/>
                </a:lnTo>
                <a:lnTo>
                  <a:pt x="10167" y="699682"/>
                </a:lnTo>
                <a:lnTo>
                  <a:pt x="37909" y="740854"/>
                </a:lnTo>
                <a:lnTo>
                  <a:pt x="79081" y="768596"/>
                </a:lnTo>
                <a:lnTo>
                  <a:pt x="129539" y="778763"/>
                </a:lnTo>
                <a:lnTo>
                  <a:pt x="4315967" y="778763"/>
                </a:lnTo>
                <a:lnTo>
                  <a:pt x="4366426" y="768596"/>
                </a:lnTo>
                <a:lnTo>
                  <a:pt x="4407598" y="740854"/>
                </a:lnTo>
                <a:lnTo>
                  <a:pt x="4435339" y="699682"/>
                </a:lnTo>
                <a:lnTo>
                  <a:pt x="4445507" y="649223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58143" y="2181859"/>
            <a:ext cx="3947160" cy="6578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460"/>
              </a:lnSpc>
              <a:spcBef>
                <a:spcPts val="229"/>
              </a:spcBef>
            </a:pPr>
            <a:r>
              <a:rPr sz="2100" spc="-5" dirty="0"/>
              <a:t>Des</a:t>
            </a:r>
            <a:r>
              <a:rPr sz="2100" spc="15" dirty="0"/>
              <a:t> </a:t>
            </a:r>
            <a:r>
              <a:rPr sz="2100" b="1" spc="-5" dirty="0">
                <a:latin typeface="Arial"/>
                <a:cs typeface="Arial"/>
              </a:rPr>
              <a:t>ateliers</a:t>
            </a:r>
            <a:r>
              <a:rPr sz="2100" b="1" spc="2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techniques 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complémentaires</a:t>
            </a:r>
            <a:r>
              <a:rPr sz="2100" b="1" spc="2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avec</a:t>
            </a:r>
            <a:r>
              <a:rPr sz="2100" b="1" spc="2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les</a:t>
            </a:r>
            <a:r>
              <a:rPr sz="2100" b="1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élus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74013" y="2299716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4487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4487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44299" y="3277614"/>
            <a:ext cx="47396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3195" indent="-151130">
              <a:lnSpc>
                <a:spcPct val="100000"/>
              </a:lnSpc>
              <a:spcBef>
                <a:spcPts val="105"/>
              </a:spcBef>
              <a:buFont typeface="Arial MT"/>
              <a:buChar char="-"/>
              <a:tabLst>
                <a:tab pos="163830" algn="l"/>
              </a:tabLst>
            </a:pP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Potentiel</a:t>
            </a:r>
            <a:r>
              <a:rPr sz="1050" i="1" spc="-5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touristique</a:t>
            </a:r>
            <a:r>
              <a:rPr sz="1050" i="1" spc="-4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la</a:t>
            </a:r>
            <a:r>
              <a:rPr sz="1050" i="1" spc="-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commune</a:t>
            </a:r>
            <a:endParaRPr sz="1050">
              <a:latin typeface="Arial"/>
              <a:cs typeface="Arial"/>
            </a:endParaRPr>
          </a:p>
          <a:p>
            <a:pPr marL="163195" indent="-151130">
              <a:lnSpc>
                <a:spcPct val="100000"/>
              </a:lnSpc>
              <a:buFont typeface="Arial MT"/>
              <a:buChar char="-"/>
              <a:tabLst>
                <a:tab pos="163830" algn="l"/>
              </a:tabLst>
            </a:pP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Stratégie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de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développement</a:t>
            </a:r>
            <a:r>
              <a:rPr sz="1050" i="1" spc="-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long</a:t>
            </a:r>
            <a:r>
              <a:rPr sz="1050" i="1" spc="-3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terme</a:t>
            </a:r>
            <a:r>
              <a:rPr sz="1050" i="1" spc="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/</a:t>
            </a:r>
            <a:r>
              <a:rPr sz="1050" i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«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 mise</a:t>
            </a:r>
            <a:r>
              <a:rPr sz="1050" i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en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marché</a:t>
            </a:r>
            <a:r>
              <a:rPr sz="1050" i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de la</a:t>
            </a:r>
            <a:r>
              <a:rPr sz="1050" i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spc="-5" dirty="0">
                <a:solidFill>
                  <a:srgbClr val="007F7F"/>
                </a:solidFill>
                <a:latin typeface="Arial"/>
                <a:cs typeface="Arial"/>
              </a:rPr>
              <a:t>commune</a:t>
            </a:r>
            <a:r>
              <a:rPr sz="1050" i="1" spc="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7F7F"/>
                </a:solidFill>
                <a:latin typeface="Arial"/>
                <a:cs typeface="Arial"/>
              </a:rPr>
              <a:t>»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9690" y="3429000"/>
            <a:ext cx="3053715" cy="443865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97155">
              <a:lnSpc>
                <a:spcPts val="3490"/>
              </a:lnSpc>
            </a:pP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15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3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8154" y="3872484"/>
            <a:ext cx="4675505" cy="443865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111125">
              <a:lnSpc>
                <a:spcPts val="3450"/>
              </a:lnSpc>
            </a:pP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1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SPE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150" b="1" spc="-470" dirty="0">
                <a:solidFill>
                  <a:srgbClr val="FFFFFF"/>
                </a:solidFill>
                <a:latin typeface="Arial"/>
                <a:cs typeface="Arial"/>
              </a:rPr>
              <a:t>S…</a:t>
            </a:r>
            <a:endParaRPr sz="31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95" dirty="0"/>
              <a:t>4</a:t>
            </a:r>
            <a:r>
              <a:rPr spc="-755" dirty="0"/>
              <a:t>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8296" y="2311399"/>
            <a:ext cx="6716395" cy="2425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9999"/>
                </a:solidFill>
                <a:latin typeface="Arial"/>
                <a:cs typeface="Arial"/>
              </a:rPr>
              <a:t>Questions en</a:t>
            </a:r>
            <a:r>
              <a:rPr sz="1400" b="1" spc="-3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9999"/>
                </a:solidFill>
                <a:latin typeface="Arial"/>
                <a:cs typeface="Arial"/>
              </a:rPr>
              <a:t>suspens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>
              <a:latin typeface="Arial"/>
              <a:cs typeface="Arial"/>
            </a:endParaRPr>
          </a:p>
          <a:p>
            <a:pPr marL="262255" marR="5080" indent="-250190">
              <a:lnSpc>
                <a:spcPct val="93300"/>
              </a:lnSpc>
              <a:spcBef>
                <a:spcPts val="5"/>
              </a:spcBef>
              <a:buChar char="-"/>
              <a:tabLst>
                <a:tab pos="262255" algn="l"/>
                <a:tab pos="262890" algn="l"/>
              </a:tabLst>
            </a:pPr>
            <a:r>
              <a:rPr sz="1400" spc="-5" dirty="0">
                <a:latin typeface="Arial MT"/>
                <a:cs typeface="Arial MT"/>
              </a:rPr>
              <a:t>Comment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accompagner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les</a:t>
            </a:r>
            <a:r>
              <a:rPr sz="1400" dirty="0">
                <a:latin typeface="Arial MT"/>
                <a:cs typeface="Arial MT"/>
              </a:rPr>
              <a:t> projets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émergents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issus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 </a:t>
            </a:r>
            <a:r>
              <a:rPr sz="1400" dirty="0">
                <a:latin typeface="Arial MT"/>
                <a:cs typeface="Arial MT"/>
              </a:rPr>
              <a:t>la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résidence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?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Quelle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ingénierie </a:t>
            </a:r>
            <a:r>
              <a:rPr sz="1400" dirty="0">
                <a:latin typeface="Arial MT"/>
                <a:cs typeface="Arial MT"/>
              </a:rPr>
              <a:t>: </a:t>
            </a:r>
            <a:r>
              <a:rPr sz="1400" spc="-5" dirty="0">
                <a:latin typeface="Arial MT"/>
                <a:cs typeface="Arial MT"/>
              </a:rPr>
              <a:t>montage </a:t>
            </a:r>
            <a:r>
              <a:rPr sz="1400" dirty="0">
                <a:latin typeface="Arial MT"/>
                <a:cs typeface="Arial MT"/>
              </a:rPr>
              <a:t>administratif ? </a:t>
            </a:r>
            <a:r>
              <a:rPr sz="1400" spc="-5" dirty="0">
                <a:latin typeface="Arial MT"/>
                <a:cs typeface="Arial MT"/>
              </a:rPr>
              <a:t>Financier ?, accompagnement </a:t>
            </a:r>
            <a:r>
              <a:rPr sz="1400" dirty="0">
                <a:latin typeface="Arial MT"/>
                <a:cs typeface="Arial MT"/>
              </a:rPr>
              <a:t>technique </a:t>
            </a:r>
            <a:r>
              <a:rPr sz="1400" spc="-5" dirty="0">
                <a:latin typeface="Arial MT"/>
                <a:cs typeface="Arial MT"/>
              </a:rPr>
              <a:t>?, </a:t>
            </a:r>
            <a:r>
              <a:rPr sz="1400" dirty="0">
                <a:latin typeface="Arial MT"/>
                <a:cs typeface="Arial MT"/>
              </a:rPr>
              <a:t> mise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en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relation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acteur pertinents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?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On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amorce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une mécanique,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comment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lui</a:t>
            </a:r>
            <a:r>
              <a:rPr sz="1400" dirty="0">
                <a:latin typeface="Arial MT"/>
                <a:cs typeface="Arial MT"/>
              </a:rPr>
              <a:t> faire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prendre</a:t>
            </a:r>
            <a:r>
              <a:rPr sz="1400" dirty="0">
                <a:latin typeface="Arial MT"/>
                <a:cs typeface="Arial MT"/>
              </a:rPr>
              <a:t> corps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dans</a:t>
            </a:r>
            <a:r>
              <a:rPr sz="1400" dirty="0">
                <a:latin typeface="Arial MT"/>
                <a:cs typeface="Arial MT"/>
              </a:rPr>
              <a:t> la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durée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?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-"/>
            </a:pPr>
            <a:endParaRPr sz="1350">
              <a:latin typeface="Arial MT"/>
              <a:cs typeface="Arial MT"/>
            </a:endParaRPr>
          </a:p>
          <a:p>
            <a:pPr marL="262255" marR="120014" indent="-250190">
              <a:lnSpc>
                <a:spcPts val="1560"/>
              </a:lnSpc>
              <a:buChar char="-"/>
              <a:tabLst>
                <a:tab pos="262255" algn="l"/>
                <a:tab pos="262890" algn="l"/>
              </a:tabLst>
            </a:pPr>
            <a:r>
              <a:rPr sz="1400" spc="-5" dirty="0">
                <a:latin typeface="Arial MT"/>
                <a:cs typeface="Arial MT"/>
              </a:rPr>
              <a:t>Quel suivi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mettre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en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place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/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Bilan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?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Les</a:t>
            </a:r>
            <a:r>
              <a:rPr sz="1400" dirty="0">
                <a:latin typeface="Arial MT"/>
                <a:cs typeface="Arial MT"/>
              </a:rPr>
              <a:t> projets </a:t>
            </a:r>
            <a:r>
              <a:rPr sz="1400" spc="-5" dirty="0">
                <a:latin typeface="Arial MT"/>
                <a:cs typeface="Arial MT"/>
              </a:rPr>
              <a:t>ont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une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inertie,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mise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en œuvre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des</a:t>
            </a:r>
            <a:r>
              <a:rPr sz="1400" dirty="0">
                <a:latin typeface="Arial MT"/>
                <a:cs typeface="Arial MT"/>
              </a:rPr>
              <a:t> actions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est déconnectée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du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temps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la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résidence,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comment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suivre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?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 MT"/>
              <a:buChar char="-"/>
            </a:pPr>
            <a:endParaRPr sz="1350">
              <a:latin typeface="Arial MT"/>
              <a:cs typeface="Arial MT"/>
            </a:endParaRPr>
          </a:p>
          <a:p>
            <a:pPr marL="262255" marR="243204" indent="-250190">
              <a:lnSpc>
                <a:spcPts val="1560"/>
              </a:lnSpc>
              <a:buChar char="-"/>
              <a:tabLst>
                <a:tab pos="262255" algn="l"/>
                <a:tab pos="262890" algn="l"/>
              </a:tabLst>
            </a:pPr>
            <a:r>
              <a:rPr sz="1400" spc="-5" dirty="0">
                <a:latin typeface="Arial MT"/>
                <a:cs typeface="Arial MT"/>
              </a:rPr>
              <a:t>Comment</a:t>
            </a:r>
            <a:r>
              <a:rPr sz="1400" spc="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garder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une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trace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/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capitaliser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les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expériences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et</a:t>
            </a:r>
            <a:r>
              <a:rPr sz="1400" spc="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créer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des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liens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sous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forme </a:t>
            </a:r>
            <a:r>
              <a:rPr sz="1400" spc="-5" dirty="0">
                <a:latin typeface="Arial MT"/>
                <a:cs typeface="Arial MT"/>
              </a:rPr>
              <a:t>de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retour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d’expérience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?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22470" y="1336548"/>
            <a:ext cx="3670935" cy="441959"/>
          </a:xfrm>
          <a:custGeom>
            <a:avLst/>
            <a:gdLst/>
            <a:ahLst/>
            <a:cxnLst/>
            <a:rect l="l" t="t" r="r" b="b"/>
            <a:pathLst>
              <a:path w="3670934" h="441960">
                <a:moveTo>
                  <a:pt x="0" y="0"/>
                </a:moveTo>
                <a:lnTo>
                  <a:pt x="0" y="441960"/>
                </a:lnTo>
                <a:lnTo>
                  <a:pt x="3670929" y="441960"/>
                </a:lnTo>
                <a:lnTo>
                  <a:pt x="367092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4120" y="951991"/>
            <a:ext cx="6607809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b="1" spc="-325" dirty="0">
                <a:solidFill>
                  <a:srgbClr val="000000"/>
                </a:solidFill>
                <a:latin typeface="Arial"/>
                <a:cs typeface="Arial"/>
              </a:rPr>
              <a:t>OBSERVATOIRE</a:t>
            </a:r>
            <a:r>
              <a:rPr b="1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305" dirty="0">
                <a:solidFill>
                  <a:srgbClr val="000000"/>
                </a:solidFill>
                <a:latin typeface="Arial"/>
                <a:cs typeface="Arial"/>
              </a:rPr>
              <a:t>PHOTOGRAPHIQUE</a:t>
            </a:r>
            <a:r>
              <a:rPr b="1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305" dirty="0">
                <a:solidFill>
                  <a:srgbClr val="000000"/>
                </a:solidFill>
                <a:latin typeface="Arial"/>
                <a:cs typeface="Arial"/>
              </a:rPr>
              <a:t>DES</a:t>
            </a:r>
            <a:r>
              <a:rPr b="1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350" dirty="0">
                <a:solidFill>
                  <a:srgbClr val="000000"/>
                </a:solidFill>
                <a:latin typeface="Arial"/>
                <a:cs typeface="Arial"/>
              </a:rPr>
              <a:t>PAYSAGES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22308" y="2442463"/>
            <a:ext cx="1428750" cy="668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2540" algn="ctr">
              <a:lnSpc>
                <a:spcPct val="100400"/>
              </a:lnSpc>
              <a:spcBef>
                <a:spcPts val="95"/>
              </a:spcBef>
            </a:pPr>
            <a:r>
              <a:rPr sz="1400" spc="-10" dirty="0">
                <a:latin typeface="Arial Black"/>
                <a:cs typeface="Arial Black"/>
              </a:rPr>
              <a:t>OBSERVER </a:t>
            </a:r>
            <a:r>
              <a:rPr sz="1400" spc="-5" dirty="0">
                <a:latin typeface="Arial Black"/>
                <a:cs typeface="Arial Black"/>
              </a:rPr>
              <a:t> </a:t>
            </a:r>
            <a:r>
              <a:rPr sz="1400" spc="-30" dirty="0">
                <a:latin typeface="Arial Black"/>
                <a:cs typeface="Arial Black"/>
              </a:rPr>
              <a:t>ANALYSER </a:t>
            </a:r>
            <a:r>
              <a:rPr sz="1400" spc="-25" dirty="0">
                <a:latin typeface="Arial Black"/>
                <a:cs typeface="Arial Black"/>
              </a:rPr>
              <a:t> </a:t>
            </a:r>
            <a:r>
              <a:rPr sz="1400" spc="-5" dirty="0">
                <a:latin typeface="Arial Black"/>
                <a:cs typeface="Arial Black"/>
              </a:rPr>
              <a:t>C</a:t>
            </a:r>
            <a:r>
              <a:rPr sz="1400" spc="-10" dirty="0">
                <a:latin typeface="Arial Black"/>
                <a:cs typeface="Arial Black"/>
              </a:rPr>
              <a:t>OMP</a:t>
            </a:r>
            <a:r>
              <a:rPr sz="1400" spc="-5" dirty="0">
                <a:latin typeface="Arial Black"/>
                <a:cs typeface="Arial Black"/>
              </a:rPr>
              <a:t>R</a:t>
            </a:r>
            <a:r>
              <a:rPr sz="1400" spc="-10" dirty="0">
                <a:latin typeface="Arial Black"/>
                <a:cs typeface="Arial Black"/>
              </a:rPr>
              <a:t>EN</a:t>
            </a:r>
            <a:r>
              <a:rPr sz="1400" spc="-5" dirty="0">
                <a:latin typeface="Arial Black"/>
                <a:cs typeface="Arial Black"/>
              </a:rPr>
              <a:t>DR</a:t>
            </a:r>
            <a:r>
              <a:rPr sz="1400" dirty="0">
                <a:latin typeface="Arial Black"/>
                <a:cs typeface="Arial Black"/>
              </a:rPr>
              <a:t>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2899" y="2399790"/>
            <a:ext cx="2320290" cy="668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18490">
              <a:lnSpc>
                <a:spcPct val="100699"/>
              </a:lnSpc>
              <a:spcBef>
                <a:spcPts val="90"/>
              </a:spcBef>
            </a:pPr>
            <a:r>
              <a:rPr sz="1400" spc="-35" dirty="0">
                <a:latin typeface="Arial Black"/>
                <a:cs typeface="Arial Black"/>
              </a:rPr>
              <a:t>PARTAGER </a:t>
            </a:r>
            <a:r>
              <a:rPr sz="1400" spc="-30" dirty="0">
                <a:latin typeface="Arial Black"/>
                <a:cs typeface="Arial Black"/>
              </a:rPr>
              <a:t> </a:t>
            </a:r>
            <a:r>
              <a:rPr sz="1400" spc="-5" dirty="0">
                <a:latin typeface="Arial Black"/>
                <a:cs typeface="Arial Black"/>
              </a:rPr>
              <a:t>PRISE</a:t>
            </a:r>
            <a:r>
              <a:rPr sz="1400" spc="-35" dirty="0">
                <a:latin typeface="Arial Black"/>
                <a:cs typeface="Arial Black"/>
              </a:rPr>
              <a:t> </a:t>
            </a:r>
            <a:r>
              <a:rPr sz="1400" dirty="0">
                <a:latin typeface="Arial Black"/>
                <a:cs typeface="Arial Black"/>
              </a:rPr>
              <a:t>DE</a:t>
            </a:r>
            <a:r>
              <a:rPr sz="1400" spc="-30" dirty="0">
                <a:latin typeface="Arial Black"/>
                <a:cs typeface="Arial Black"/>
              </a:rPr>
              <a:t> </a:t>
            </a:r>
            <a:r>
              <a:rPr sz="1400" spc="-5" dirty="0">
                <a:latin typeface="Arial Black"/>
                <a:cs typeface="Arial Black"/>
              </a:rPr>
              <a:t>CONSCIENCE</a:t>
            </a:r>
            <a:endParaRPr sz="1400">
              <a:latin typeface="Arial Black"/>
              <a:cs typeface="Arial Black"/>
            </a:endParaRPr>
          </a:p>
          <a:p>
            <a:pPr marL="632460">
              <a:lnSpc>
                <a:spcPct val="100000"/>
              </a:lnSpc>
            </a:pPr>
            <a:r>
              <a:rPr sz="1400" spc="-20" dirty="0">
                <a:latin typeface="Arial Black"/>
                <a:cs typeface="Arial Black"/>
              </a:rPr>
              <a:t>DEBATTRE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07410" y="2366263"/>
            <a:ext cx="1546860" cy="4546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6200">
              <a:lnSpc>
                <a:spcPct val="100699"/>
              </a:lnSpc>
              <a:spcBef>
                <a:spcPts val="90"/>
              </a:spcBef>
            </a:pPr>
            <a:r>
              <a:rPr sz="1400" spc="-5" dirty="0">
                <a:latin typeface="Arial Black"/>
                <a:cs typeface="Arial Black"/>
              </a:rPr>
              <a:t>SE </a:t>
            </a:r>
            <a:r>
              <a:rPr sz="1400" spc="-10" dirty="0">
                <a:latin typeface="Arial Black"/>
                <a:cs typeface="Arial Black"/>
              </a:rPr>
              <a:t>PROJETER </a:t>
            </a:r>
            <a:r>
              <a:rPr sz="1400" spc="-5" dirty="0">
                <a:latin typeface="Arial Black"/>
                <a:cs typeface="Arial Black"/>
              </a:rPr>
              <a:t> </a:t>
            </a:r>
            <a:r>
              <a:rPr sz="1400" spc="-20" dirty="0">
                <a:latin typeface="Arial Black"/>
                <a:cs typeface="Arial Black"/>
              </a:rPr>
              <a:t>DANS</a:t>
            </a:r>
            <a:r>
              <a:rPr sz="1400" spc="-50" dirty="0">
                <a:latin typeface="Arial Black"/>
                <a:cs typeface="Arial Black"/>
              </a:rPr>
              <a:t> </a:t>
            </a:r>
            <a:r>
              <a:rPr sz="1400" spc="-20" dirty="0">
                <a:latin typeface="Arial Black"/>
                <a:cs typeface="Arial Black"/>
              </a:rPr>
              <a:t>L’AVENIR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6266" y="1320799"/>
            <a:ext cx="348742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-254" dirty="0">
                <a:solidFill>
                  <a:srgbClr val="FFFFFF"/>
                </a:solidFill>
                <a:latin typeface="Arial MT"/>
                <a:cs typeface="Arial MT"/>
              </a:rPr>
              <a:t>=</a:t>
            </a:r>
            <a:r>
              <a:rPr sz="24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spc="-34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450" spc="-32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2450" spc="-26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2450" spc="-12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450" spc="-24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45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spc="-254" dirty="0">
                <a:solidFill>
                  <a:srgbClr val="FFFFFF"/>
                </a:solidFill>
                <a:latin typeface="Arial MT"/>
                <a:cs typeface="Arial MT"/>
              </a:rPr>
              <a:t>pou</a:t>
            </a:r>
            <a:r>
              <a:rPr sz="2450" spc="-14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45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spc="-10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450" spc="-24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45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spc="-254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2450" spc="-14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450" spc="-254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450" spc="-105" dirty="0">
                <a:solidFill>
                  <a:srgbClr val="FFFFFF"/>
                </a:solidFill>
                <a:latin typeface="Arial MT"/>
                <a:cs typeface="Arial MT"/>
              </a:rPr>
              <a:t>j</a:t>
            </a:r>
            <a:r>
              <a:rPr sz="2450" spc="-254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450" spc="-12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245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spc="-254" dirty="0">
                <a:solidFill>
                  <a:srgbClr val="FFFFFF"/>
                </a:solidFill>
                <a:latin typeface="Arial MT"/>
                <a:cs typeface="Arial MT"/>
              </a:rPr>
              <a:t>pa</a:t>
            </a:r>
            <a:r>
              <a:rPr sz="2450" spc="-14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450" spc="-12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2450" spc="-254" dirty="0">
                <a:solidFill>
                  <a:srgbClr val="FFFFFF"/>
                </a:solidFill>
                <a:latin typeface="Arial MT"/>
                <a:cs typeface="Arial MT"/>
              </a:rPr>
              <a:t>ag</a:t>
            </a:r>
            <a:r>
              <a:rPr sz="2450" spc="-245" dirty="0">
                <a:solidFill>
                  <a:srgbClr val="FFFFFF"/>
                </a:solidFill>
                <a:latin typeface="Arial MT"/>
                <a:cs typeface="Arial MT"/>
              </a:rPr>
              <a:t>é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34629" y="4417566"/>
            <a:ext cx="2331720" cy="11633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ct val="94300"/>
              </a:lnSpc>
              <a:spcBef>
                <a:spcPts val="240"/>
              </a:spcBef>
            </a:pPr>
            <a:r>
              <a:rPr sz="1050" spc="-5" dirty="0">
                <a:latin typeface="Arial MT"/>
                <a:cs typeface="Arial MT"/>
              </a:rPr>
              <a:t>Mettre </a:t>
            </a:r>
            <a:r>
              <a:rPr sz="1050" dirty="0">
                <a:latin typeface="Arial MT"/>
                <a:cs typeface="Arial MT"/>
              </a:rPr>
              <a:t>en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évidence</a:t>
            </a:r>
            <a:r>
              <a:rPr sz="1050" spc="-40" dirty="0">
                <a:latin typeface="Arial MT"/>
                <a:cs typeface="Arial MT"/>
              </a:rPr>
              <a:t> </a:t>
            </a:r>
            <a:r>
              <a:rPr sz="1550" spc="15" dirty="0">
                <a:latin typeface="Arial MT"/>
                <a:cs typeface="Arial MT"/>
              </a:rPr>
              <a:t>comment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spc="10" dirty="0">
                <a:latin typeface="Arial MT"/>
                <a:cs typeface="Arial MT"/>
              </a:rPr>
              <a:t>les </a:t>
            </a:r>
            <a:r>
              <a:rPr sz="1550" spc="-420" dirty="0">
                <a:latin typeface="Arial MT"/>
                <a:cs typeface="Arial MT"/>
              </a:rPr>
              <a:t> </a:t>
            </a:r>
            <a:r>
              <a:rPr sz="1550" spc="5" dirty="0">
                <a:latin typeface="Arial MT"/>
                <a:cs typeface="Arial MT"/>
              </a:rPr>
              <a:t>paysages </a:t>
            </a:r>
            <a:r>
              <a:rPr sz="1550" spc="10" dirty="0">
                <a:latin typeface="Arial MT"/>
                <a:cs typeface="Arial MT"/>
              </a:rPr>
              <a:t>ont évolué les </a:t>
            </a:r>
            <a:r>
              <a:rPr sz="1550" spc="15" dirty="0">
                <a:latin typeface="Arial MT"/>
                <a:cs typeface="Arial MT"/>
              </a:rPr>
              <a:t> 25 </a:t>
            </a:r>
            <a:r>
              <a:rPr sz="1550" spc="10" dirty="0">
                <a:latin typeface="Arial MT"/>
                <a:cs typeface="Arial MT"/>
              </a:rPr>
              <a:t>dernières années </a:t>
            </a:r>
            <a:r>
              <a:rPr sz="1050" dirty="0">
                <a:latin typeface="Arial MT"/>
                <a:cs typeface="Arial MT"/>
              </a:rPr>
              <a:t>pour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permettre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d’avoir</a:t>
            </a:r>
            <a:r>
              <a:rPr sz="1050" spc="-5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un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regard</a:t>
            </a:r>
            <a:r>
              <a:rPr sz="1050" spc="-5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rétrospectif </a:t>
            </a:r>
            <a:r>
              <a:rPr sz="1050" spc="-27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sur les </a:t>
            </a:r>
            <a:r>
              <a:rPr sz="1050" spc="-5" dirty="0">
                <a:latin typeface="Arial MT"/>
                <a:cs typeface="Arial MT"/>
              </a:rPr>
              <a:t>effets </a:t>
            </a:r>
            <a:r>
              <a:rPr sz="1050" dirty="0">
                <a:latin typeface="Arial MT"/>
                <a:cs typeface="Arial MT"/>
              </a:rPr>
              <a:t>de la </a:t>
            </a:r>
            <a:r>
              <a:rPr sz="1050" spc="-5" dirty="0">
                <a:latin typeface="Arial MT"/>
                <a:cs typeface="Arial MT"/>
              </a:rPr>
              <a:t>politique </a:t>
            </a:r>
            <a:r>
              <a:rPr sz="1050" dirty="0">
                <a:latin typeface="Arial MT"/>
                <a:cs typeface="Arial MT"/>
              </a:rPr>
              <a:t>Parc et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comment</a:t>
            </a:r>
            <a:r>
              <a:rPr sz="1050" spc="-4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elle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est </a:t>
            </a:r>
            <a:r>
              <a:rPr sz="1050" spc="5" dirty="0">
                <a:latin typeface="Arial MT"/>
                <a:cs typeface="Arial MT"/>
              </a:rPr>
              <a:t>mise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œuvre.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71190" y="4784850"/>
            <a:ext cx="2246630" cy="12306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ct val="93800"/>
              </a:lnSpc>
              <a:spcBef>
                <a:spcPts val="185"/>
              </a:spcBef>
            </a:pPr>
            <a:r>
              <a:rPr sz="1050" dirty="0">
                <a:latin typeface="Arial MT"/>
                <a:cs typeface="Arial MT"/>
              </a:rPr>
              <a:t>Se </a:t>
            </a:r>
            <a:r>
              <a:rPr sz="1050" spc="-5" dirty="0">
                <a:latin typeface="Arial MT"/>
                <a:cs typeface="Arial MT"/>
              </a:rPr>
              <a:t>mettre </a:t>
            </a:r>
            <a:r>
              <a:rPr sz="1050" dirty="0">
                <a:latin typeface="Arial MT"/>
                <a:cs typeface="Arial MT"/>
              </a:rPr>
              <a:t>en « action », en « projet » </a:t>
            </a:r>
            <a:r>
              <a:rPr sz="1050" spc="-28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à </a:t>
            </a:r>
            <a:r>
              <a:rPr sz="1050" spc="-5" dirty="0">
                <a:latin typeface="Arial MT"/>
                <a:cs typeface="Arial MT"/>
              </a:rPr>
              <a:t>travers </a:t>
            </a:r>
            <a:r>
              <a:rPr sz="1550" spc="15" dirty="0">
                <a:latin typeface="Arial MT"/>
                <a:cs typeface="Arial MT"/>
              </a:rPr>
              <a:t>un </a:t>
            </a:r>
            <a:r>
              <a:rPr sz="1550" spc="10" dirty="0">
                <a:latin typeface="Arial MT"/>
                <a:cs typeface="Arial MT"/>
              </a:rPr>
              <a:t>exercice </a:t>
            </a:r>
            <a:r>
              <a:rPr sz="1550" spc="15" dirty="0">
                <a:latin typeface="Arial MT"/>
                <a:cs typeface="Arial MT"/>
              </a:rPr>
              <a:t>de </a:t>
            </a:r>
            <a:r>
              <a:rPr sz="1550" spc="20" dirty="0">
                <a:latin typeface="Arial MT"/>
                <a:cs typeface="Arial MT"/>
              </a:rPr>
              <a:t> </a:t>
            </a:r>
            <a:r>
              <a:rPr sz="1550" spc="10" dirty="0">
                <a:latin typeface="Arial MT"/>
                <a:cs typeface="Arial MT"/>
              </a:rPr>
              <a:t>prospective</a:t>
            </a:r>
            <a:r>
              <a:rPr sz="1550" spc="-25" dirty="0">
                <a:latin typeface="Arial MT"/>
                <a:cs typeface="Arial MT"/>
              </a:rPr>
              <a:t> </a:t>
            </a:r>
            <a:r>
              <a:rPr sz="1550" spc="5" dirty="0">
                <a:latin typeface="Arial MT"/>
                <a:cs typeface="Arial MT"/>
              </a:rPr>
              <a:t>collectif </a:t>
            </a:r>
            <a:r>
              <a:rPr sz="1050" dirty="0">
                <a:latin typeface="Arial MT"/>
                <a:cs typeface="Arial MT"/>
              </a:rPr>
              <a:t>à</a:t>
            </a:r>
            <a:r>
              <a:rPr sz="1050" spc="-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partir </a:t>
            </a:r>
            <a:r>
              <a:rPr sz="1050" spc="-27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 successions de photos. </a:t>
            </a:r>
            <a:r>
              <a:rPr sz="1050" spc="-5" dirty="0">
                <a:latin typeface="Arial MT"/>
                <a:cs typeface="Arial MT"/>
              </a:rPr>
              <a:t>Mettre </a:t>
            </a:r>
            <a:r>
              <a:rPr sz="1050" dirty="0">
                <a:latin typeface="Arial MT"/>
                <a:cs typeface="Arial MT"/>
              </a:rPr>
              <a:t>en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action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la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charte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par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des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cas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concrets. </a:t>
            </a:r>
            <a:r>
              <a:rPr sz="1050" spc="-28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Enoncer des outils et des méthodes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pour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y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parvenir.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2003" y="4460238"/>
            <a:ext cx="2713990" cy="131318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135890">
              <a:lnSpc>
                <a:spcPct val="93900"/>
              </a:lnSpc>
              <a:spcBef>
                <a:spcPts val="245"/>
              </a:spcBef>
            </a:pPr>
            <a:r>
              <a:rPr sz="1550" spc="10" dirty="0">
                <a:latin typeface="Arial MT"/>
                <a:cs typeface="Arial MT"/>
              </a:rPr>
              <a:t>Partager</a:t>
            </a:r>
            <a:r>
              <a:rPr sz="1550" spc="-5" dirty="0">
                <a:latin typeface="Arial MT"/>
                <a:cs typeface="Arial MT"/>
              </a:rPr>
              <a:t> </a:t>
            </a:r>
            <a:r>
              <a:rPr sz="1550" spc="10" dirty="0">
                <a:latin typeface="Arial MT"/>
                <a:cs typeface="Arial MT"/>
              </a:rPr>
              <a:t>le</a:t>
            </a:r>
            <a:r>
              <a:rPr sz="1550" spc="-10" dirty="0">
                <a:latin typeface="Arial MT"/>
                <a:cs typeface="Arial MT"/>
              </a:rPr>
              <a:t> </a:t>
            </a:r>
            <a:r>
              <a:rPr sz="1550" spc="5" dirty="0">
                <a:latin typeface="Arial MT"/>
                <a:cs typeface="Arial MT"/>
              </a:rPr>
              <a:t>bilan</a:t>
            </a:r>
            <a:r>
              <a:rPr sz="1050" spc="5" dirty="0">
                <a:latin typeface="Arial MT"/>
                <a:cs typeface="Arial MT"/>
              </a:rPr>
              <a:t>. </a:t>
            </a:r>
            <a:r>
              <a:rPr sz="1050" dirty="0">
                <a:latin typeface="Arial MT"/>
                <a:cs typeface="Arial MT"/>
              </a:rPr>
              <a:t>Faire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émerger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ou </a:t>
            </a:r>
            <a:r>
              <a:rPr sz="1050" spc="-28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s’affirmer une prise de conscience des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dynamiques </a:t>
            </a:r>
            <a:r>
              <a:rPr sz="1050" dirty="0">
                <a:latin typeface="Arial MT"/>
                <a:cs typeface="Arial MT"/>
              </a:rPr>
              <a:t>en cours sur les dernières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années. </a:t>
            </a:r>
            <a:r>
              <a:rPr sz="1050" spc="-5" dirty="0">
                <a:latin typeface="Arial MT"/>
                <a:cs typeface="Arial MT"/>
              </a:rPr>
              <a:t>Etre </a:t>
            </a:r>
            <a:r>
              <a:rPr sz="1050" dirty="0">
                <a:latin typeface="Arial MT"/>
                <a:cs typeface="Arial MT"/>
              </a:rPr>
              <a:t>conscient que le paysage est </a:t>
            </a:r>
            <a:r>
              <a:rPr sz="1050" spc="-28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une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résultante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choix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et</a:t>
            </a:r>
            <a:r>
              <a:rPr sz="1050" spc="-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décisions.</a:t>
            </a:r>
            <a:endParaRPr sz="1050">
              <a:latin typeface="Arial MT"/>
              <a:cs typeface="Arial MT"/>
            </a:endParaRPr>
          </a:p>
          <a:p>
            <a:pPr marL="12700" marR="5080">
              <a:lnSpc>
                <a:spcPct val="92900"/>
              </a:lnSpc>
              <a:spcBef>
                <a:spcPts val="5"/>
              </a:spcBef>
            </a:pPr>
            <a:r>
              <a:rPr sz="1050" dirty="0">
                <a:latin typeface="Arial MT"/>
                <a:cs typeface="Arial MT"/>
              </a:rPr>
              <a:t>=&gt; Nous </a:t>
            </a:r>
            <a:r>
              <a:rPr sz="1050" spc="5" dirty="0">
                <a:latin typeface="Arial MT"/>
                <a:cs typeface="Arial MT"/>
              </a:rPr>
              <a:t>sommes </a:t>
            </a:r>
            <a:r>
              <a:rPr sz="1050" dirty="0">
                <a:latin typeface="Arial MT"/>
                <a:cs typeface="Arial MT"/>
              </a:rPr>
              <a:t>donc les « responsables »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la </a:t>
            </a:r>
            <a:r>
              <a:rPr sz="1050" spc="-5" dirty="0">
                <a:latin typeface="Arial MT"/>
                <a:cs typeface="Arial MT"/>
              </a:rPr>
              <a:t>morphologie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nos</a:t>
            </a:r>
            <a:r>
              <a:rPr sz="1050" spc="-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paysages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par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le jeu </a:t>
            </a:r>
            <a:r>
              <a:rPr sz="1050" spc="-27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des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acteurs.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83089" y="5897880"/>
            <a:ext cx="4823460" cy="887094"/>
          </a:xfrm>
          <a:custGeom>
            <a:avLst/>
            <a:gdLst/>
            <a:ahLst/>
            <a:cxnLst/>
            <a:rect l="l" t="t" r="r" b="b"/>
            <a:pathLst>
              <a:path w="4823460" h="887095">
                <a:moveTo>
                  <a:pt x="4823457" y="886968"/>
                </a:moveTo>
                <a:lnTo>
                  <a:pt x="4823457" y="384048"/>
                </a:lnTo>
                <a:lnTo>
                  <a:pt x="4820460" y="335926"/>
                </a:lnTo>
                <a:lnTo>
                  <a:pt x="4811711" y="289573"/>
                </a:lnTo>
                <a:lnTo>
                  <a:pt x="4797573" y="245352"/>
                </a:lnTo>
                <a:lnTo>
                  <a:pt x="4778407" y="203623"/>
                </a:lnTo>
                <a:lnTo>
                  <a:pt x="4754575" y="164750"/>
                </a:lnTo>
                <a:lnTo>
                  <a:pt x="4726439" y="129093"/>
                </a:lnTo>
                <a:lnTo>
                  <a:pt x="4694363" y="97017"/>
                </a:lnTo>
                <a:lnTo>
                  <a:pt x="4658706" y="68881"/>
                </a:lnTo>
                <a:lnTo>
                  <a:pt x="4619833" y="45049"/>
                </a:lnTo>
                <a:lnTo>
                  <a:pt x="4578104" y="25883"/>
                </a:lnTo>
                <a:lnTo>
                  <a:pt x="4533883" y="11745"/>
                </a:lnTo>
                <a:lnTo>
                  <a:pt x="4487530" y="2996"/>
                </a:lnTo>
                <a:lnTo>
                  <a:pt x="4439409" y="0"/>
                </a:lnTo>
                <a:lnTo>
                  <a:pt x="384044" y="0"/>
                </a:lnTo>
                <a:lnTo>
                  <a:pt x="335924" y="2996"/>
                </a:lnTo>
                <a:lnTo>
                  <a:pt x="289572" y="11745"/>
                </a:lnTo>
                <a:lnTo>
                  <a:pt x="245350" y="25883"/>
                </a:lnTo>
                <a:lnTo>
                  <a:pt x="203622" y="45049"/>
                </a:lnTo>
                <a:lnTo>
                  <a:pt x="164749" y="68881"/>
                </a:lnTo>
                <a:lnTo>
                  <a:pt x="129093" y="97017"/>
                </a:lnTo>
                <a:lnTo>
                  <a:pt x="97016" y="129093"/>
                </a:lnTo>
                <a:lnTo>
                  <a:pt x="68881" y="164750"/>
                </a:lnTo>
                <a:lnTo>
                  <a:pt x="45049" y="203623"/>
                </a:lnTo>
                <a:lnTo>
                  <a:pt x="25883" y="245352"/>
                </a:lnTo>
                <a:lnTo>
                  <a:pt x="11745" y="289573"/>
                </a:lnTo>
                <a:lnTo>
                  <a:pt x="2996" y="335926"/>
                </a:lnTo>
                <a:lnTo>
                  <a:pt x="0" y="384048"/>
                </a:lnTo>
                <a:lnTo>
                  <a:pt x="0" y="886968"/>
                </a:lnTo>
                <a:lnTo>
                  <a:pt x="4823457" y="886968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34045" y="6048245"/>
            <a:ext cx="4366260" cy="5816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ct val="94400"/>
              </a:lnSpc>
              <a:spcBef>
                <a:spcPts val="170"/>
              </a:spcBef>
            </a:pP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L’idée</a:t>
            </a:r>
            <a:r>
              <a:rPr sz="95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du</a:t>
            </a:r>
            <a:r>
              <a:rPr sz="95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regard</a:t>
            </a:r>
            <a:r>
              <a:rPr sz="95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rétrospectif</a:t>
            </a:r>
            <a:r>
              <a:rPr sz="95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n’est</a:t>
            </a:r>
            <a:r>
              <a:rPr sz="95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pas</a:t>
            </a: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95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stigmatiser</a:t>
            </a:r>
            <a:r>
              <a:rPr sz="95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telle</a:t>
            </a:r>
            <a:r>
              <a:rPr sz="95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ou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telle</a:t>
            </a:r>
            <a:r>
              <a:rPr sz="95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décision</a:t>
            </a:r>
            <a:r>
              <a:rPr sz="95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ayant </a:t>
            </a:r>
            <a:r>
              <a:rPr sz="950" spc="-2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engendré</a:t>
            </a:r>
            <a:r>
              <a:rPr sz="95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paysages</a:t>
            </a:r>
            <a:r>
              <a:rPr sz="95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peu</a:t>
            </a:r>
            <a:r>
              <a:rPr sz="95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désirables</a:t>
            </a:r>
            <a:r>
              <a:rPr sz="95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mais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plutôt</a:t>
            </a:r>
            <a:r>
              <a:rPr sz="95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tirer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enseignement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 collectif</a:t>
            </a:r>
            <a:r>
              <a:rPr sz="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pour</a:t>
            </a:r>
            <a:r>
              <a:rPr sz="95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projeter</a:t>
            </a:r>
            <a:r>
              <a:rPr sz="95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mieux</a:t>
            </a: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dans</a:t>
            </a:r>
            <a:r>
              <a:rPr sz="95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les</a:t>
            </a:r>
            <a:r>
              <a:rPr sz="9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années</a:t>
            </a:r>
            <a:r>
              <a:rPr sz="95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à</a:t>
            </a:r>
            <a:r>
              <a:rPr sz="9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venir</a:t>
            </a:r>
            <a:r>
              <a:rPr sz="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pour</a:t>
            </a:r>
            <a:r>
              <a:rPr sz="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l’aménagement,</a:t>
            </a:r>
            <a:r>
              <a:rPr sz="95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protection</a:t>
            </a:r>
            <a:r>
              <a:rPr sz="95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et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gestion</a:t>
            </a:r>
            <a:r>
              <a:rPr sz="95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des</a:t>
            </a:r>
            <a:r>
              <a:rPr sz="95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50" spc="-5" dirty="0">
                <a:solidFill>
                  <a:srgbClr val="FFFFFF"/>
                </a:solidFill>
                <a:latin typeface="Arial MT"/>
                <a:cs typeface="Arial MT"/>
              </a:rPr>
              <a:t>paysages.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88002" y="3660648"/>
            <a:ext cx="437515" cy="323215"/>
          </a:xfrm>
          <a:custGeom>
            <a:avLst/>
            <a:gdLst/>
            <a:ahLst/>
            <a:cxnLst/>
            <a:rect l="l" t="t" r="r" b="b"/>
            <a:pathLst>
              <a:path w="437515" h="323214">
                <a:moveTo>
                  <a:pt x="280416" y="82296"/>
                </a:moveTo>
                <a:lnTo>
                  <a:pt x="0" y="82296"/>
                </a:lnTo>
                <a:lnTo>
                  <a:pt x="0" y="240792"/>
                </a:lnTo>
                <a:lnTo>
                  <a:pt x="6096" y="240792"/>
                </a:lnTo>
                <a:lnTo>
                  <a:pt x="6096" y="92964"/>
                </a:lnTo>
                <a:lnTo>
                  <a:pt x="10668" y="86868"/>
                </a:lnTo>
                <a:lnTo>
                  <a:pt x="10668" y="92964"/>
                </a:lnTo>
                <a:lnTo>
                  <a:pt x="275844" y="92964"/>
                </a:lnTo>
                <a:lnTo>
                  <a:pt x="275844" y="86868"/>
                </a:lnTo>
                <a:lnTo>
                  <a:pt x="280416" y="82296"/>
                </a:lnTo>
                <a:close/>
              </a:path>
              <a:path w="437515" h="323214">
                <a:moveTo>
                  <a:pt x="10668" y="92964"/>
                </a:moveTo>
                <a:lnTo>
                  <a:pt x="10668" y="86868"/>
                </a:lnTo>
                <a:lnTo>
                  <a:pt x="6096" y="92964"/>
                </a:lnTo>
                <a:lnTo>
                  <a:pt x="10668" y="92964"/>
                </a:lnTo>
                <a:close/>
              </a:path>
              <a:path w="437515" h="323214">
                <a:moveTo>
                  <a:pt x="10668" y="230124"/>
                </a:moveTo>
                <a:lnTo>
                  <a:pt x="10668" y="92964"/>
                </a:lnTo>
                <a:lnTo>
                  <a:pt x="6096" y="92964"/>
                </a:lnTo>
                <a:lnTo>
                  <a:pt x="6096" y="230124"/>
                </a:lnTo>
                <a:lnTo>
                  <a:pt x="10668" y="230124"/>
                </a:lnTo>
                <a:close/>
              </a:path>
              <a:path w="437515" h="323214">
                <a:moveTo>
                  <a:pt x="286512" y="295656"/>
                </a:moveTo>
                <a:lnTo>
                  <a:pt x="286512" y="230124"/>
                </a:lnTo>
                <a:lnTo>
                  <a:pt x="6096" y="230124"/>
                </a:lnTo>
                <a:lnTo>
                  <a:pt x="10668" y="234696"/>
                </a:lnTo>
                <a:lnTo>
                  <a:pt x="10668" y="240792"/>
                </a:lnTo>
                <a:lnTo>
                  <a:pt x="275844" y="240792"/>
                </a:lnTo>
                <a:lnTo>
                  <a:pt x="275844" y="234696"/>
                </a:lnTo>
                <a:lnTo>
                  <a:pt x="280416" y="240792"/>
                </a:lnTo>
                <a:lnTo>
                  <a:pt x="280416" y="301752"/>
                </a:lnTo>
                <a:lnTo>
                  <a:pt x="286512" y="295656"/>
                </a:lnTo>
                <a:close/>
              </a:path>
              <a:path w="437515" h="323214">
                <a:moveTo>
                  <a:pt x="10668" y="240792"/>
                </a:moveTo>
                <a:lnTo>
                  <a:pt x="10668" y="234696"/>
                </a:lnTo>
                <a:lnTo>
                  <a:pt x="6096" y="230124"/>
                </a:lnTo>
                <a:lnTo>
                  <a:pt x="6096" y="240792"/>
                </a:lnTo>
                <a:lnTo>
                  <a:pt x="10668" y="240792"/>
                </a:lnTo>
                <a:close/>
              </a:path>
              <a:path w="437515" h="323214">
                <a:moveTo>
                  <a:pt x="437388" y="161544"/>
                </a:moveTo>
                <a:lnTo>
                  <a:pt x="275844" y="0"/>
                </a:lnTo>
                <a:lnTo>
                  <a:pt x="275844" y="82296"/>
                </a:lnTo>
                <a:lnTo>
                  <a:pt x="277368" y="82296"/>
                </a:lnTo>
                <a:lnTo>
                  <a:pt x="277368" y="16764"/>
                </a:lnTo>
                <a:lnTo>
                  <a:pt x="286512" y="13716"/>
                </a:lnTo>
                <a:lnTo>
                  <a:pt x="286512" y="25908"/>
                </a:lnTo>
                <a:lnTo>
                  <a:pt x="421386" y="160782"/>
                </a:lnTo>
                <a:lnTo>
                  <a:pt x="425196" y="156972"/>
                </a:lnTo>
                <a:lnTo>
                  <a:pt x="425196" y="173736"/>
                </a:lnTo>
                <a:lnTo>
                  <a:pt x="437388" y="161544"/>
                </a:lnTo>
                <a:close/>
              </a:path>
              <a:path w="437515" h="323214">
                <a:moveTo>
                  <a:pt x="280416" y="92964"/>
                </a:moveTo>
                <a:lnTo>
                  <a:pt x="280416" y="82296"/>
                </a:lnTo>
                <a:lnTo>
                  <a:pt x="275844" y="86868"/>
                </a:lnTo>
                <a:lnTo>
                  <a:pt x="275844" y="92964"/>
                </a:lnTo>
                <a:lnTo>
                  <a:pt x="280416" y="92964"/>
                </a:lnTo>
                <a:close/>
              </a:path>
              <a:path w="437515" h="323214">
                <a:moveTo>
                  <a:pt x="280416" y="240792"/>
                </a:moveTo>
                <a:lnTo>
                  <a:pt x="275844" y="234696"/>
                </a:lnTo>
                <a:lnTo>
                  <a:pt x="275844" y="240792"/>
                </a:lnTo>
                <a:lnTo>
                  <a:pt x="280416" y="240792"/>
                </a:lnTo>
                <a:close/>
              </a:path>
              <a:path w="437515" h="323214">
                <a:moveTo>
                  <a:pt x="280416" y="301752"/>
                </a:moveTo>
                <a:lnTo>
                  <a:pt x="280416" y="240792"/>
                </a:lnTo>
                <a:lnTo>
                  <a:pt x="275844" y="240792"/>
                </a:lnTo>
                <a:lnTo>
                  <a:pt x="275844" y="323088"/>
                </a:lnTo>
                <a:lnTo>
                  <a:pt x="277368" y="321564"/>
                </a:lnTo>
                <a:lnTo>
                  <a:pt x="277368" y="304800"/>
                </a:lnTo>
                <a:lnTo>
                  <a:pt x="280416" y="301752"/>
                </a:lnTo>
                <a:close/>
              </a:path>
              <a:path w="437515" h="323214">
                <a:moveTo>
                  <a:pt x="286512" y="25908"/>
                </a:moveTo>
                <a:lnTo>
                  <a:pt x="286512" y="13716"/>
                </a:lnTo>
                <a:lnTo>
                  <a:pt x="277368" y="16764"/>
                </a:lnTo>
                <a:lnTo>
                  <a:pt x="286512" y="25908"/>
                </a:lnTo>
                <a:close/>
              </a:path>
              <a:path w="437515" h="323214">
                <a:moveTo>
                  <a:pt x="286512" y="92964"/>
                </a:moveTo>
                <a:lnTo>
                  <a:pt x="286512" y="25908"/>
                </a:lnTo>
                <a:lnTo>
                  <a:pt x="277368" y="16764"/>
                </a:lnTo>
                <a:lnTo>
                  <a:pt x="277368" y="82296"/>
                </a:lnTo>
                <a:lnTo>
                  <a:pt x="280416" y="82296"/>
                </a:lnTo>
                <a:lnTo>
                  <a:pt x="280416" y="92964"/>
                </a:lnTo>
                <a:lnTo>
                  <a:pt x="286512" y="92964"/>
                </a:lnTo>
                <a:close/>
              </a:path>
              <a:path w="437515" h="323214">
                <a:moveTo>
                  <a:pt x="425196" y="173736"/>
                </a:moveTo>
                <a:lnTo>
                  <a:pt x="425196" y="164592"/>
                </a:lnTo>
                <a:lnTo>
                  <a:pt x="421386" y="160782"/>
                </a:lnTo>
                <a:lnTo>
                  <a:pt x="277368" y="304800"/>
                </a:lnTo>
                <a:lnTo>
                  <a:pt x="286512" y="309372"/>
                </a:lnTo>
                <a:lnTo>
                  <a:pt x="286512" y="312420"/>
                </a:lnTo>
                <a:lnTo>
                  <a:pt x="425196" y="173736"/>
                </a:lnTo>
                <a:close/>
              </a:path>
              <a:path w="437515" h="323214">
                <a:moveTo>
                  <a:pt x="286512" y="312420"/>
                </a:moveTo>
                <a:lnTo>
                  <a:pt x="286512" y="309372"/>
                </a:lnTo>
                <a:lnTo>
                  <a:pt x="277368" y="304800"/>
                </a:lnTo>
                <a:lnTo>
                  <a:pt x="277368" y="321564"/>
                </a:lnTo>
                <a:lnTo>
                  <a:pt x="286512" y="312420"/>
                </a:lnTo>
                <a:close/>
              </a:path>
              <a:path w="437515" h="323214">
                <a:moveTo>
                  <a:pt x="425196" y="164592"/>
                </a:moveTo>
                <a:lnTo>
                  <a:pt x="425196" y="156972"/>
                </a:lnTo>
                <a:lnTo>
                  <a:pt x="421386" y="160782"/>
                </a:lnTo>
                <a:lnTo>
                  <a:pt x="425196" y="1645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385195" y="3331464"/>
            <a:ext cx="2752725" cy="1102360"/>
            <a:chOff x="1385195" y="3331464"/>
            <a:chExt cx="2752725" cy="1102360"/>
          </a:xfrm>
        </p:grpSpPr>
        <p:pic>
          <p:nvPicPr>
            <p:cNvPr id="16" name="object 1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8130" y="3331464"/>
              <a:ext cx="1359408" cy="11018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5195" y="3336036"/>
              <a:ext cx="1353311" cy="1097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830" y="3336035"/>
            <a:ext cx="1354836" cy="109728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958" y="3339083"/>
            <a:ext cx="1377696" cy="109423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642" y="2878836"/>
            <a:ext cx="2365248" cy="18440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09182" y="3270504"/>
            <a:ext cx="1784350" cy="441959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126364">
              <a:lnSpc>
                <a:spcPts val="3479"/>
              </a:lnSpc>
            </a:pPr>
            <a:r>
              <a:rPr sz="3150" b="1" spc="-335" dirty="0">
                <a:solidFill>
                  <a:srgbClr val="FFFFFF"/>
                </a:solidFill>
                <a:latin typeface="Arial"/>
                <a:cs typeface="Arial"/>
              </a:rPr>
              <a:t>PRINCIPE</a:t>
            </a:r>
            <a:endParaRPr sz="3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45814" y="3712464"/>
            <a:ext cx="4347845" cy="43942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76200">
              <a:lnSpc>
                <a:spcPts val="3454"/>
              </a:lnSpc>
            </a:pP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15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9314" y="4151376"/>
            <a:ext cx="6824345" cy="431800"/>
          </a:xfrm>
          <a:prstGeom prst="rect">
            <a:avLst/>
          </a:prstGeom>
          <a:solidFill>
            <a:srgbClr val="009898"/>
          </a:solidFill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3395"/>
              </a:lnSpc>
            </a:pP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RR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3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150" b="1" spc="-4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25" spc="-982" baseline="26881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15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150" b="1" spc="-4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150" b="1" spc="-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150" b="1" spc="-31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150" b="1" spc="-3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15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1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27065" y="2152903"/>
            <a:ext cx="815340" cy="1201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700" spc="95" dirty="0">
                <a:solidFill>
                  <a:srgbClr val="009999"/>
                </a:solidFill>
                <a:latin typeface="Trebuchet MS"/>
                <a:cs typeface="Trebuchet MS"/>
              </a:rPr>
              <a:t>2</a:t>
            </a:r>
            <a:r>
              <a:rPr sz="7700" spc="-755" dirty="0">
                <a:solidFill>
                  <a:srgbClr val="009999"/>
                </a:solidFill>
                <a:latin typeface="Trebuchet MS"/>
                <a:cs typeface="Trebuchet MS"/>
              </a:rPr>
              <a:t>.</a:t>
            </a:r>
            <a:endParaRPr sz="77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06812" y="2175763"/>
            <a:ext cx="510603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75" dirty="0">
                <a:solidFill>
                  <a:srgbClr val="FF0000"/>
                </a:solidFill>
                <a:latin typeface="Arial MT"/>
                <a:cs typeface="Arial MT"/>
              </a:rPr>
              <a:t>Le</a:t>
            </a:r>
            <a:r>
              <a:rPr sz="1750" spc="-1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90" dirty="0">
                <a:solidFill>
                  <a:srgbClr val="FF0000"/>
                </a:solidFill>
                <a:latin typeface="Arial MT"/>
                <a:cs typeface="Arial MT"/>
              </a:rPr>
              <a:t>champ</a:t>
            </a:r>
            <a:r>
              <a:rPr sz="1750" spc="-1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30" dirty="0">
                <a:solidFill>
                  <a:srgbClr val="FF0000"/>
                </a:solidFill>
                <a:latin typeface="Arial MT"/>
                <a:cs typeface="Arial MT"/>
              </a:rPr>
              <a:t>d’interprétation </a:t>
            </a:r>
            <a:r>
              <a:rPr sz="1750" spc="-175" dirty="0">
                <a:solidFill>
                  <a:srgbClr val="FF0000"/>
                </a:solidFill>
                <a:latin typeface="Arial MT"/>
                <a:cs typeface="Arial MT"/>
              </a:rPr>
              <a:t>que</a:t>
            </a:r>
            <a:r>
              <a:rPr sz="1750" spc="-1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55" dirty="0">
                <a:solidFill>
                  <a:srgbClr val="FF0000"/>
                </a:solidFill>
                <a:latin typeface="Arial MT"/>
                <a:cs typeface="Arial MT"/>
              </a:rPr>
              <a:t>couvre</a:t>
            </a:r>
            <a:r>
              <a:rPr sz="1750" spc="-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25" dirty="0">
                <a:solidFill>
                  <a:srgbClr val="FF0000"/>
                </a:solidFill>
                <a:latin typeface="Arial MT"/>
                <a:cs typeface="Arial MT"/>
              </a:rPr>
              <a:t>le</a:t>
            </a:r>
            <a:r>
              <a:rPr sz="1750" spc="-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75" dirty="0">
                <a:solidFill>
                  <a:srgbClr val="FF0000"/>
                </a:solidFill>
                <a:latin typeface="Arial MT"/>
                <a:cs typeface="Arial MT"/>
              </a:rPr>
              <a:t>mot</a:t>
            </a:r>
            <a:r>
              <a:rPr sz="1750" spc="-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70" dirty="0">
                <a:solidFill>
                  <a:srgbClr val="FF0000"/>
                </a:solidFill>
                <a:latin typeface="Arial MT"/>
                <a:cs typeface="Arial MT"/>
              </a:rPr>
              <a:t>paysage</a:t>
            </a:r>
            <a:r>
              <a:rPr sz="1750" spc="-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40" dirty="0">
                <a:solidFill>
                  <a:srgbClr val="FF0000"/>
                </a:solidFill>
                <a:latin typeface="Arial MT"/>
                <a:cs typeface="Arial MT"/>
              </a:rPr>
              <a:t>est</a:t>
            </a:r>
            <a:r>
              <a:rPr sz="1750" spc="-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50" dirty="0">
                <a:solidFill>
                  <a:srgbClr val="FF0000"/>
                </a:solidFill>
                <a:latin typeface="Arial MT"/>
                <a:cs typeface="Arial MT"/>
              </a:rPr>
              <a:t>vaste</a:t>
            </a:r>
            <a:endParaRPr sz="17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6812" y="2443986"/>
            <a:ext cx="7004050" cy="6680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2255" indent="-250190">
              <a:lnSpc>
                <a:spcPct val="100000"/>
              </a:lnSpc>
              <a:spcBef>
                <a:spcPts val="105"/>
              </a:spcBef>
              <a:buChar char="-"/>
              <a:tabLst>
                <a:tab pos="262255" algn="l"/>
                <a:tab pos="262890" algn="l"/>
              </a:tabLst>
            </a:pPr>
            <a:r>
              <a:rPr sz="1050" dirty="0">
                <a:latin typeface="Arial MT"/>
                <a:cs typeface="Arial MT"/>
              </a:rPr>
              <a:t>paysages</a:t>
            </a:r>
            <a:r>
              <a:rPr sz="1050" spc="-5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idéalisés</a:t>
            </a:r>
            <a:r>
              <a:rPr sz="1050" spc="-4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vacances</a:t>
            </a:r>
            <a:endParaRPr sz="1050">
              <a:latin typeface="Arial MT"/>
              <a:cs typeface="Arial MT"/>
            </a:endParaRPr>
          </a:p>
          <a:p>
            <a:pPr marL="262255" marR="5080" indent="-250190">
              <a:lnSpc>
                <a:spcPct val="100000"/>
              </a:lnSpc>
              <a:buChar char="-"/>
              <a:tabLst>
                <a:tab pos="262255" algn="l"/>
                <a:tab pos="262890" algn="l"/>
              </a:tabLst>
            </a:pPr>
            <a:r>
              <a:rPr sz="1050" dirty="0">
                <a:latin typeface="Arial MT"/>
                <a:cs typeface="Arial MT"/>
              </a:rPr>
              <a:t>Les « beaux » paysages, des lieux </a:t>
            </a:r>
            <a:r>
              <a:rPr sz="1050" spc="-5" dirty="0">
                <a:latin typeface="Arial MT"/>
                <a:cs typeface="Arial MT"/>
              </a:rPr>
              <a:t>emblématiques très </a:t>
            </a:r>
            <a:r>
              <a:rPr sz="1050" dirty="0">
                <a:latin typeface="Arial MT"/>
                <a:cs typeface="Arial MT"/>
              </a:rPr>
              <a:t>précis de leur </a:t>
            </a:r>
            <a:r>
              <a:rPr sz="1050" spc="-5" dirty="0">
                <a:latin typeface="Arial MT"/>
                <a:cs typeface="Arial MT"/>
              </a:rPr>
              <a:t>territoire </a:t>
            </a:r>
            <a:r>
              <a:rPr sz="1050" spc="5" dirty="0">
                <a:latin typeface="Arial MT"/>
                <a:cs typeface="Arial MT"/>
              </a:rPr>
              <a:t>comme </a:t>
            </a:r>
            <a:r>
              <a:rPr sz="1050" dirty="0">
                <a:latin typeface="Arial MT"/>
                <a:cs typeface="Arial MT"/>
              </a:rPr>
              <a:t>les </a:t>
            </a:r>
            <a:r>
              <a:rPr sz="1050" spc="-5" dirty="0">
                <a:latin typeface="Arial MT"/>
                <a:cs typeface="Arial MT"/>
              </a:rPr>
              <a:t>vues </a:t>
            </a:r>
            <a:r>
              <a:rPr sz="1050" dirty="0">
                <a:latin typeface="Arial MT"/>
                <a:cs typeface="Arial MT"/>
              </a:rPr>
              <a:t>de cartes postales </a:t>
            </a:r>
            <a:r>
              <a:rPr sz="1050" spc="-28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château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ou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d’étang</a:t>
            </a:r>
            <a:endParaRPr sz="1050">
              <a:latin typeface="Arial MT"/>
              <a:cs typeface="Arial MT"/>
            </a:endParaRPr>
          </a:p>
          <a:p>
            <a:pPr marL="262255" indent="-250190">
              <a:lnSpc>
                <a:spcPct val="100000"/>
              </a:lnSpc>
              <a:spcBef>
                <a:spcPts val="10"/>
              </a:spcBef>
              <a:buChar char="-"/>
              <a:tabLst>
                <a:tab pos="262255" algn="l"/>
                <a:tab pos="262890" algn="l"/>
              </a:tabLst>
            </a:pPr>
            <a:r>
              <a:rPr sz="1050" dirty="0">
                <a:latin typeface="Arial MT"/>
                <a:cs typeface="Arial MT"/>
              </a:rPr>
              <a:t>le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paysage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est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quelque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chose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vague,</a:t>
            </a:r>
            <a:r>
              <a:rPr sz="1050" spc="-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peu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définissable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et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difficilement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palpable.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6812" y="3271518"/>
            <a:ext cx="6982459" cy="6146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90"/>
              </a:spcBef>
            </a:pPr>
            <a:r>
              <a:rPr sz="1750" spc="-150" dirty="0">
                <a:solidFill>
                  <a:srgbClr val="FF0000"/>
                </a:solidFill>
                <a:latin typeface="Arial MT"/>
                <a:cs typeface="Arial MT"/>
              </a:rPr>
              <a:t>Et </a:t>
            </a:r>
            <a:r>
              <a:rPr sz="1750" spc="-140" dirty="0">
                <a:solidFill>
                  <a:srgbClr val="FF0000"/>
                </a:solidFill>
                <a:latin typeface="Arial MT"/>
                <a:cs typeface="Arial MT"/>
              </a:rPr>
              <a:t>pourtant, </a:t>
            </a:r>
            <a:r>
              <a:rPr sz="1750" spc="-125" dirty="0">
                <a:solidFill>
                  <a:srgbClr val="FF0000"/>
                </a:solidFill>
                <a:latin typeface="Arial MT"/>
                <a:cs typeface="Arial MT"/>
              </a:rPr>
              <a:t>le </a:t>
            </a:r>
            <a:r>
              <a:rPr sz="1750" spc="-160" dirty="0">
                <a:solidFill>
                  <a:srgbClr val="FF0000"/>
                </a:solidFill>
                <a:latin typeface="Arial MT"/>
                <a:cs typeface="Arial MT"/>
              </a:rPr>
              <a:t>paysage, </a:t>
            </a:r>
            <a:r>
              <a:rPr sz="1750" spc="-130" dirty="0">
                <a:solidFill>
                  <a:srgbClr val="FF0000"/>
                </a:solidFill>
                <a:latin typeface="Arial MT"/>
                <a:cs typeface="Arial MT"/>
              </a:rPr>
              <a:t>c’est </a:t>
            </a:r>
            <a:r>
              <a:rPr sz="1750" spc="-175" dirty="0">
                <a:solidFill>
                  <a:srgbClr val="FF0000"/>
                </a:solidFill>
                <a:latin typeface="Arial MT"/>
                <a:cs typeface="Arial MT"/>
              </a:rPr>
              <a:t>un </a:t>
            </a:r>
            <a:r>
              <a:rPr sz="1750" spc="-125" dirty="0">
                <a:solidFill>
                  <a:srgbClr val="FF0000"/>
                </a:solidFill>
                <a:latin typeface="Arial MT"/>
                <a:cs typeface="Arial MT"/>
              </a:rPr>
              <a:t>tout, </a:t>
            </a:r>
            <a:r>
              <a:rPr sz="1050" dirty="0">
                <a:latin typeface="Arial MT"/>
                <a:cs typeface="Arial MT"/>
              </a:rPr>
              <a:t>c’est chaque endroit. Le plus petit bout de </a:t>
            </a:r>
            <a:r>
              <a:rPr sz="1050" spc="-5" dirty="0">
                <a:latin typeface="Arial MT"/>
                <a:cs typeface="Arial MT"/>
              </a:rPr>
              <a:t>territoire, </a:t>
            </a:r>
            <a:r>
              <a:rPr sz="1050" dirty="0">
                <a:latin typeface="Arial MT"/>
                <a:cs typeface="Arial MT"/>
              </a:rPr>
              <a:t>de jardin, une 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maison,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un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chemin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constituent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ensemble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le</a:t>
            </a:r>
            <a:r>
              <a:rPr sz="1050" spc="-3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paysage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du</a:t>
            </a:r>
            <a:r>
              <a:rPr sz="1050" spc="-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quotidien.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spc="5" dirty="0">
                <a:latin typeface="Arial MT"/>
                <a:cs typeface="Arial MT"/>
              </a:rPr>
              <a:t>Ce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paysage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du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quotidien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est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aussi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appelé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cadre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 </a:t>
            </a:r>
            <a:r>
              <a:rPr sz="1050" spc="-280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vie.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Et sur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notre </a:t>
            </a:r>
            <a:r>
              <a:rPr sz="1050" dirty="0">
                <a:latin typeface="Arial MT"/>
                <a:cs typeface="Arial MT"/>
              </a:rPr>
              <a:t>cadre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de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vie,</a:t>
            </a:r>
            <a:r>
              <a:rPr sz="1050" dirty="0">
                <a:latin typeface="Arial MT"/>
                <a:cs typeface="Arial MT"/>
              </a:rPr>
              <a:t> sur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ces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lieux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que</a:t>
            </a:r>
            <a:r>
              <a:rPr sz="1050" spc="-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nous</a:t>
            </a:r>
            <a:r>
              <a:rPr sz="1050" spc="-2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fréquentons</a:t>
            </a:r>
            <a:r>
              <a:rPr sz="1050" spc="-30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quotidiennement,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nous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avons</a:t>
            </a:r>
            <a:r>
              <a:rPr sz="1050" spc="-1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tous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notre</a:t>
            </a:r>
            <a:r>
              <a:rPr sz="1050" spc="5" dirty="0">
                <a:latin typeface="Arial MT"/>
                <a:cs typeface="Arial MT"/>
              </a:rPr>
              <a:t> mot</a:t>
            </a:r>
            <a:r>
              <a:rPr sz="1050" spc="-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à</a:t>
            </a:r>
            <a:r>
              <a:rPr sz="1050" spc="5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dire</a:t>
            </a:r>
            <a:r>
              <a:rPr sz="1050" spc="-10" dirty="0">
                <a:latin typeface="Arial MT"/>
                <a:cs typeface="Arial MT"/>
              </a:rPr>
              <a:t> </a:t>
            </a:r>
            <a:r>
              <a:rPr sz="1050" dirty="0">
                <a:latin typeface="Arial MT"/>
                <a:cs typeface="Arial MT"/>
              </a:rPr>
              <a:t>!</a:t>
            </a:r>
            <a:endParaRPr sz="105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15" y="2081783"/>
            <a:ext cx="2282951" cy="152247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361565" y="4937759"/>
            <a:ext cx="251460" cy="189230"/>
          </a:xfrm>
          <a:custGeom>
            <a:avLst/>
            <a:gdLst/>
            <a:ahLst/>
            <a:cxnLst/>
            <a:rect l="l" t="t" r="r" b="b"/>
            <a:pathLst>
              <a:path w="251460" h="189229">
                <a:moveTo>
                  <a:pt x="251459" y="94487"/>
                </a:moveTo>
                <a:lnTo>
                  <a:pt x="138683" y="0"/>
                </a:lnTo>
                <a:lnTo>
                  <a:pt x="0" y="0"/>
                </a:lnTo>
                <a:lnTo>
                  <a:pt x="0" y="188975"/>
                </a:lnTo>
                <a:lnTo>
                  <a:pt x="138683" y="188975"/>
                </a:lnTo>
                <a:lnTo>
                  <a:pt x="251459" y="94487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40895" y="5211569"/>
            <a:ext cx="5984240" cy="109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255" indent="-250190">
              <a:lnSpc>
                <a:spcPct val="100000"/>
              </a:lnSpc>
              <a:spcBef>
                <a:spcPts val="100"/>
              </a:spcBef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Comment</a:t>
            </a:r>
            <a:r>
              <a:rPr sz="1400" b="1" spc="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les</a:t>
            </a:r>
            <a:r>
              <a:rPr sz="1400" b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habitants</a:t>
            </a:r>
            <a:r>
              <a:rPr sz="1400" b="1" spc="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perçoivent-ils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leur</a:t>
            </a:r>
            <a:r>
              <a:rPr sz="1400" b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lieu</a:t>
            </a:r>
            <a:r>
              <a:rPr sz="1400" b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vie</a:t>
            </a:r>
            <a:r>
              <a:rPr sz="1400" b="1" spc="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  <a:p>
            <a:pPr marL="262255" indent="-250190">
              <a:lnSpc>
                <a:spcPct val="100000"/>
              </a:lnSpc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Quelles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sont</a:t>
            </a:r>
            <a:r>
              <a:rPr sz="1400" b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les spécificités</a:t>
            </a:r>
            <a:r>
              <a:rPr sz="1400" b="1" spc="-10" dirty="0">
                <a:solidFill>
                  <a:srgbClr val="007F7F"/>
                </a:solidFill>
                <a:latin typeface="Arial"/>
                <a:cs typeface="Arial"/>
              </a:rPr>
              <a:t> paysagères</a:t>
            </a:r>
            <a:r>
              <a:rPr sz="1400" b="1" spc="3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du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village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 ?</a:t>
            </a:r>
            <a:endParaRPr sz="1400">
              <a:latin typeface="Arial"/>
              <a:cs typeface="Arial"/>
            </a:endParaRPr>
          </a:p>
          <a:p>
            <a:pPr marL="262255" marR="5080" indent="-250190">
              <a:lnSpc>
                <a:spcPts val="1689"/>
              </a:lnSpc>
              <a:spcBef>
                <a:spcPts val="50"/>
              </a:spcBef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A</a:t>
            </a:r>
            <a:r>
              <a:rPr sz="1400" b="1" spc="-5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partir</a:t>
            </a:r>
            <a:r>
              <a:rPr sz="1400" b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lieux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 concrets,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F7F"/>
                </a:solidFill>
                <a:latin typeface="Arial"/>
                <a:cs typeface="Arial"/>
              </a:rPr>
              <a:t>connus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tous</a:t>
            </a:r>
            <a:r>
              <a:rPr sz="1400" b="1" spc="2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dans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le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 village,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comment </a:t>
            </a:r>
            <a:r>
              <a:rPr sz="1400" b="1" spc="-37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imaginer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ensemble l’évolution</a:t>
            </a:r>
            <a:r>
              <a:rPr sz="1400" b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notre</a:t>
            </a:r>
            <a:r>
              <a:rPr sz="1400" b="1" spc="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F7F"/>
                </a:solidFill>
                <a:latin typeface="Arial"/>
                <a:cs typeface="Arial"/>
              </a:rPr>
              <a:t>paysage</a:t>
            </a:r>
            <a:r>
              <a:rPr sz="1400" b="1" spc="5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du</a:t>
            </a:r>
            <a:r>
              <a:rPr sz="1400" b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quotidien</a:t>
            </a:r>
            <a:r>
              <a:rPr sz="1400" b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  <a:p>
            <a:pPr marL="262255" indent="-250190">
              <a:lnSpc>
                <a:spcPts val="1625"/>
              </a:lnSpc>
              <a:buFont typeface="Arial MT"/>
              <a:buChar char="-"/>
              <a:tabLst>
                <a:tab pos="262255" algn="l"/>
                <a:tab pos="262890" algn="l"/>
              </a:tabLst>
            </a:pP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Comment</a:t>
            </a:r>
            <a:r>
              <a:rPr sz="1400" b="1" spc="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passer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 à</a:t>
            </a:r>
            <a:r>
              <a:rPr sz="1400" b="1" spc="-10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l’action </a:t>
            </a:r>
            <a:r>
              <a:rPr sz="1400" b="1" spc="-10" dirty="0">
                <a:solidFill>
                  <a:srgbClr val="007F7F"/>
                </a:solidFill>
                <a:latin typeface="Arial"/>
                <a:cs typeface="Arial"/>
              </a:rPr>
              <a:t>pour</a:t>
            </a:r>
            <a:r>
              <a:rPr sz="1400" b="1" spc="2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F7F"/>
                </a:solidFill>
                <a:latin typeface="Arial"/>
                <a:cs typeface="Arial"/>
              </a:rPr>
              <a:t>améliorer</a:t>
            </a:r>
            <a:r>
              <a:rPr sz="1400" b="1" spc="-1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notre</a:t>
            </a:r>
            <a:r>
              <a:rPr sz="1400" b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cadre</a:t>
            </a:r>
            <a:r>
              <a:rPr sz="1400" b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de</a:t>
            </a:r>
            <a:r>
              <a:rPr sz="1400" b="1" spc="5" dirty="0">
                <a:solidFill>
                  <a:srgbClr val="007F7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7F7F"/>
                </a:solidFill>
                <a:latin typeface="Arial"/>
                <a:cs typeface="Arial"/>
              </a:rPr>
              <a:t>vie?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492" y="3565650"/>
            <a:ext cx="7721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En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vacances…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0155" y="3705858"/>
            <a:ext cx="6997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…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Chez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nous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256" y="5240525"/>
            <a:ext cx="967740" cy="668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7804" algn="r">
              <a:lnSpc>
                <a:spcPct val="100299"/>
              </a:lnSpc>
              <a:spcBef>
                <a:spcPts val="100"/>
              </a:spcBef>
            </a:pPr>
            <a:r>
              <a:rPr sz="1050" spc="-5" dirty="0">
                <a:latin typeface="Calibri"/>
                <a:cs typeface="Calibri"/>
              </a:rPr>
              <a:t>Quelle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valeur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accorde-t-on aux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paysages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 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notre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quotidien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?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7059" y="3884676"/>
            <a:ext cx="3581400" cy="2633980"/>
            <a:chOff x="297059" y="3884676"/>
            <a:chExt cx="3581400" cy="2633980"/>
          </a:xfrm>
        </p:grpSpPr>
        <p:pic>
          <p:nvPicPr>
            <p:cNvPr id="13" name="object 13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059" y="3884676"/>
              <a:ext cx="2104644" cy="1338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2082" y="4832604"/>
              <a:ext cx="2246376" cy="168554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106812" y="4019802"/>
            <a:ext cx="6996430" cy="1109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50" spc="-145" dirty="0">
                <a:solidFill>
                  <a:srgbClr val="FF0000"/>
                </a:solidFill>
                <a:latin typeface="Arial MT"/>
                <a:cs typeface="Arial MT"/>
              </a:rPr>
              <a:t>C’est</a:t>
            </a:r>
            <a:r>
              <a:rPr sz="1750" spc="-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75" dirty="0">
                <a:solidFill>
                  <a:srgbClr val="FF0000"/>
                </a:solidFill>
                <a:latin typeface="Arial MT"/>
                <a:cs typeface="Arial MT"/>
              </a:rPr>
              <a:t>un</a:t>
            </a:r>
            <a:r>
              <a:rPr sz="1750" spc="-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55" dirty="0">
                <a:solidFill>
                  <a:srgbClr val="FF0000"/>
                </a:solidFill>
                <a:latin typeface="Arial MT"/>
                <a:cs typeface="Arial MT"/>
              </a:rPr>
              <a:t>angle</a:t>
            </a:r>
            <a:r>
              <a:rPr sz="1750" spc="-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55" dirty="0">
                <a:solidFill>
                  <a:srgbClr val="FF0000"/>
                </a:solidFill>
                <a:latin typeface="Arial MT"/>
                <a:cs typeface="Arial MT"/>
              </a:rPr>
              <a:t>d’approche</a:t>
            </a:r>
            <a:r>
              <a:rPr sz="1750" spc="-10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30" dirty="0">
                <a:solidFill>
                  <a:srgbClr val="FF0000"/>
                </a:solidFill>
                <a:latin typeface="Arial MT"/>
                <a:cs typeface="Arial MT"/>
              </a:rPr>
              <a:t>transdisciplinaire</a:t>
            </a:r>
            <a:r>
              <a:rPr sz="1750" spc="-1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30" dirty="0">
                <a:solidFill>
                  <a:srgbClr val="FF0000"/>
                </a:solidFill>
                <a:latin typeface="Arial MT"/>
                <a:cs typeface="Arial MT"/>
              </a:rPr>
              <a:t>et</a:t>
            </a:r>
            <a:r>
              <a:rPr sz="1750" spc="-1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75" dirty="0">
                <a:solidFill>
                  <a:srgbClr val="FF0000"/>
                </a:solidFill>
                <a:latin typeface="Arial MT"/>
                <a:cs typeface="Arial MT"/>
              </a:rPr>
              <a:t>un</a:t>
            </a:r>
            <a:r>
              <a:rPr sz="1750" spc="-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65" dirty="0">
                <a:solidFill>
                  <a:srgbClr val="FF0000"/>
                </a:solidFill>
                <a:latin typeface="Arial MT"/>
                <a:cs typeface="Arial MT"/>
              </a:rPr>
              <a:t>terme</a:t>
            </a:r>
            <a:r>
              <a:rPr sz="1750" spc="-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50" dirty="0">
                <a:solidFill>
                  <a:srgbClr val="FF0000"/>
                </a:solidFill>
                <a:latin typeface="Arial MT"/>
                <a:cs typeface="Arial MT"/>
              </a:rPr>
              <a:t>autour</a:t>
            </a:r>
            <a:r>
              <a:rPr sz="1750" spc="-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55" dirty="0">
                <a:solidFill>
                  <a:srgbClr val="FF0000"/>
                </a:solidFill>
                <a:latin typeface="Arial MT"/>
                <a:cs typeface="Arial MT"/>
              </a:rPr>
              <a:t>duquel</a:t>
            </a:r>
            <a:r>
              <a:rPr sz="1750" spc="-1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50" dirty="0">
                <a:solidFill>
                  <a:srgbClr val="FF0000"/>
                </a:solidFill>
                <a:latin typeface="Arial MT"/>
                <a:cs typeface="Arial MT"/>
              </a:rPr>
              <a:t>tous</a:t>
            </a:r>
            <a:r>
              <a:rPr sz="1750" spc="-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35" dirty="0">
                <a:solidFill>
                  <a:srgbClr val="FF0000"/>
                </a:solidFill>
                <a:latin typeface="Arial MT"/>
                <a:cs typeface="Arial MT"/>
              </a:rPr>
              <a:t>les</a:t>
            </a:r>
            <a:r>
              <a:rPr sz="1750" spc="-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40" dirty="0">
                <a:solidFill>
                  <a:srgbClr val="FF0000"/>
                </a:solidFill>
                <a:latin typeface="Arial MT"/>
                <a:cs typeface="Arial MT"/>
              </a:rPr>
              <a:t>publics </a:t>
            </a:r>
            <a:r>
              <a:rPr sz="1750" spc="-4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60" dirty="0">
                <a:solidFill>
                  <a:srgbClr val="FF0000"/>
                </a:solidFill>
                <a:latin typeface="Arial MT"/>
                <a:cs typeface="Arial MT"/>
              </a:rPr>
              <a:t>peuvent</a:t>
            </a:r>
            <a:r>
              <a:rPr sz="1750" spc="-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0" spc="-145" dirty="0">
                <a:solidFill>
                  <a:srgbClr val="FF0000"/>
                </a:solidFill>
                <a:latin typeface="Arial MT"/>
                <a:cs typeface="Arial MT"/>
              </a:rPr>
              <a:t>s’exprimer</a:t>
            </a:r>
            <a:endParaRPr sz="17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Arial MT"/>
              <a:cs typeface="Arial MT"/>
            </a:endParaRPr>
          </a:p>
          <a:p>
            <a:pPr marR="40005" algn="ctr">
              <a:lnSpc>
                <a:spcPct val="100000"/>
              </a:lnSpc>
            </a:pPr>
            <a:r>
              <a:rPr sz="1200" spc="10" dirty="0">
                <a:latin typeface="Arial MT"/>
                <a:cs typeface="Arial MT"/>
              </a:rPr>
              <a:t>C’est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là </a:t>
            </a:r>
            <a:r>
              <a:rPr sz="1200" spc="10" dirty="0">
                <a:latin typeface="Arial MT"/>
                <a:cs typeface="Arial MT"/>
              </a:rPr>
              <a:t>que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10" dirty="0">
                <a:latin typeface="Arial MT"/>
                <a:cs typeface="Arial MT"/>
              </a:rPr>
              <a:t>se</a:t>
            </a:r>
            <a:r>
              <a:rPr sz="1200" spc="5" dirty="0">
                <a:latin typeface="Arial MT"/>
                <a:cs typeface="Arial MT"/>
              </a:rPr>
              <a:t> situe le </a:t>
            </a:r>
            <a:r>
              <a:rPr sz="1200" spc="10" dirty="0">
                <a:latin typeface="Arial MT"/>
                <a:cs typeface="Arial MT"/>
              </a:rPr>
              <a:t>point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10" dirty="0">
                <a:latin typeface="Arial MT"/>
                <a:cs typeface="Arial MT"/>
              </a:rPr>
              <a:t>de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spc="10" dirty="0">
                <a:latin typeface="Arial MT"/>
                <a:cs typeface="Arial MT"/>
              </a:rPr>
              <a:t>départ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spc="10" dirty="0">
                <a:latin typeface="Arial MT"/>
                <a:cs typeface="Arial MT"/>
              </a:rPr>
              <a:t>de</a:t>
            </a:r>
            <a:r>
              <a:rPr sz="1200" spc="5" dirty="0">
                <a:latin typeface="Arial MT"/>
                <a:cs typeface="Arial MT"/>
              </a:rPr>
              <a:t> la </a:t>
            </a:r>
            <a:r>
              <a:rPr sz="1200" spc="10" dirty="0">
                <a:latin typeface="Arial MT"/>
                <a:cs typeface="Arial MT"/>
              </a:rPr>
              <a:t>résidence.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26842" y="1360932"/>
            <a:ext cx="5266690" cy="419100"/>
          </a:xfrm>
          <a:custGeom>
            <a:avLst/>
            <a:gdLst/>
            <a:ahLst/>
            <a:cxnLst/>
            <a:rect l="l" t="t" r="r" b="b"/>
            <a:pathLst>
              <a:path w="5266690" h="419100">
                <a:moveTo>
                  <a:pt x="0" y="0"/>
                </a:moveTo>
                <a:lnTo>
                  <a:pt x="0" y="419100"/>
                </a:lnTo>
                <a:lnTo>
                  <a:pt x="5266557" y="419100"/>
                </a:lnTo>
                <a:lnTo>
                  <a:pt x="52665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569595" y="1355851"/>
            <a:ext cx="506793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25" dirty="0"/>
              <a:t>Pourquoi</a:t>
            </a:r>
            <a:r>
              <a:rPr spc="-114" dirty="0"/>
              <a:t> </a:t>
            </a:r>
            <a:r>
              <a:rPr spc="-175" dirty="0"/>
              <a:t>le</a:t>
            </a:r>
            <a:r>
              <a:rPr spc="-120" dirty="0"/>
              <a:t> </a:t>
            </a:r>
            <a:r>
              <a:rPr spc="-245" dirty="0"/>
              <a:t>paysage</a:t>
            </a:r>
            <a:r>
              <a:rPr spc="-125" dirty="0"/>
              <a:t> </a:t>
            </a:r>
            <a:r>
              <a:rPr spc="-290" dirty="0"/>
              <a:t>comme</a:t>
            </a:r>
            <a:r>
              <a:rPr spc="-120" dirty="0"/>
              <a:t> </a:t>
            </a:r>
            <a:r>
              <a:rPr spc="-185" dirty="0"/>
              <a:t>clefs</a:t>
            </a:r>
            <a:r>
              <a:rPr spc="-130" dirty="0"/>
              <a:t> </a:t>
            </a:r>
            <a:r>
              <a:rPr spc="-204" dirty="0"/>
              <a:t>d’entrée</a:t>
            </a:r>
            <a:r>
              <a:rPr spc="-125" dirty="0"/>
              <a:t> </a:t>
            </a:r>
            <a:r>
              <a:rPr spc="-245" dirty="0"/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538" y="5498591"/>
            <a:ext cx="550163" cy="75437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66650" y="3744467"/>
            <a:ext cx="1771014" cy="2472055"/>
            <a:chOff x="2366650" y="3744467"/>
            <a:chExt cx="1771014" cy="2472055"/>
          </a:xfrm>
        </p:grpSpPr>
        <p:pic>
          <p:nvPicPr>
            <p:cNvPr id="5" name="object 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858" y="3744467"/>
              <a:ext cx="1630679" cy="16322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6650" y="5117591"/>
              <a:ext cx="382523" cy="10957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0322" y="5559551"/>
              <a:ext cx="614171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867287" y="1831339"/>
            <a:ext cx="4631055" cy="4441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FF0000"/>
                </a:solidFill>
                <a:latin typeface="Calibri"/>
                <a:cs typeface="Calibri"/>
              </a:rPr>
              <a:t>Comprendre</a:t>
            </a:r>
            <a:r>
              <a:rPr sz="21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ensemble</a:t>
            </a:r>
            <a:r>
              <a:rPr sz="1550" b="1" spc="-50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les</a:t>
            </a:r>
            <a:r>
              <a:rPr sz="1550" b="1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dynamiques</a:t>
            </a:r>
            <a:endParaRPr sz="1550">
              <a:latin typeface="Calibri"/>
              <a:cs typeface="Calibri"/>
            </a:endParaRPr>
          </a:p>
          <a:p>
            <a:pPr marL="17145" marR="176530">
              <a:lnSpc>
                <a:spcPct val="101200"/>
              </a:lnSpc>
              <a:spcBef>
                <a:spcPts val="35"/>
              </a:spcBef>
            </a:pPr>
            <a:r>
              <a:rPr sz="1550" b="1" dirty="0">
                <a:latin typeface="Calibri"/>
                <a:cs typeface="Calibri"/>
              </a:rPr>
              <a:t>paysagères </a:t>
            </a:r>
            <a:r>
              <a:rPr sz="1550" b="1" spc="15" dirty="0">
                <a:latin typeface="Calibri"/>
                <a:cs typeface="Calibri"/>
              </a:rPr>
              <a:t>à </a:t>
            </a:r>
            <a:r>
              <a:rPr sz="1550" b="1" spc="-5" dirty="0">
                <a:latin typeface="Calibri"/>
                <a:cs typeface="Calibri"/>
              </a:rPr>
              <a:t>l’œuvre</a:t>
            </a:r>
            <a:r>
              <a:rPr sz="1550" spc="-5" dirty="0">
                <a:latin typeface="Calibri"/>
                <a:cs typeface="Calibri"/>
              </a:rPr>
              <a:t>. </a:t>
            </a:r>
            <a:r>
              <a:rPr sz="1050" spc="-5" dirty="0">
                <a:latin typeface="Calibri"/>
                <a:cs typeface="Calibri"/>
              </a:rPr>
              <a:t>Collecter </a:t>
            </a:r>
            <a:r>
              <a:rPr sz="1050" dirty="0">
                <a:latin typeface="Calibri"/>
                <a:cs typeface="Calibri"/>
              </a:rPr>
              <a:t>et </a:t>
            </a:r>
            <a:r>
              <a:rPr sz="1050" spc="-10" dirty="0">
                <a:latin typeface="Calibri"/>
                <a:cs typeface="Calibri"/>
              </a:rPr>
              <a:t>transmettre </a:t>
            </a:r>
            <a:r>
              <a:rPr sz="1050" dirty="0">
                <a:latin typeface="Calibri"/>
                <a:cs typeface="Calibri"/>
              </a:rPr>
              <a:t>à un </a:t>
            </a:r>
            <a:r>
              <a:rPr sz="1050" spc="-5" dirty="0">
                <a:latin typeface="Calibri"/>
                <a:cs typeface="Calibri"/>
              </a:rPr>
              <a:t>public élargi la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connaissance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sur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problématiques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villageoises,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rurales </a:t>
            </a:r>
            <a:r>
              <a:rPr sz="1050" dirty="0">
                <a:latin typeface="Calibri"/>
                <a:cs typeface="Calibri"/>
              </a:rPr>
              <a:t>et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paysagères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relatives </a:t>
            </a:r>
            <a:r>
              <a:rPr sz="1050" dirty="0">
                <a:latin typeface="Calibri"/>
                <a:cs typeface="Calibri"/>
              </a:rPr>
              <a:t>à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la commune.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ts val="2500"/>
              </a:lnSpc>
            </a:pPr>
            <a:r>
              <a:rPr sz="2100" b="1" spc="-15" dirty="0">
                <a:solidFill>
                  <a:srgbClr val="FF0000"/>
                </a:solidFill>
                <a:latin typeface="Calibri"/>
                <a:cs typeface="Calibri"/>
              </a:rPr>
              <a:t>Partager</a:t>
            </a:r>
            <a:r>
              <a:rPr sz="2100" b="1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/ </a:t>
            </a:r>
            <a:r>
              <a:rPr sz="1550" b="1" dirty="0">
                <a:latin typeface="Calibri"/>
                <a:cs typeface="Calibri"/>
              </a:rPr>
              <a:t>Permettre</a:t>
            </a:r>
            <a:r>
              <a:rPr sz="1550" b="1" spc="-20" dirty="0"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au</a:t>
            </a:r>
            <a:r>
              <a:rPr sz="1550" b="1" spc="-5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plus</a:t>
            </a:r>
            <a:r>
              <a:rPr sz="1550" b="1" spc="-15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grand</a:t>
            </a:r>
            <a:r>
              <a:rPr sz="1550" b="1" spc="-30" dirty="0"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nombre</a:t>
            </a:r>
            <a:endParaRPr sz="1550">
              <a:latin typeface="Calibri"/>
              <a:cs typeface="Calibri"/>
            </a:endParaRPr>
          </a:p>
          <a:p>
            <a:pPr marL="12700" marR="70485">
              <a:lnSpc>
                <a:spcPct val="100800"/>
              </a:lnSpc>
              <a:spcBef>
                <a:spcPts val="40"/>
              </a:spcBef>
            </a:pPr>
            <a:r>
              <a:rPr sz="1550" b="1" dirty="0">
                <a:latin typeface="Calibri"/>
                <a:cs typeface="Calibri"/>
              </a:rPr>
              <a:t>d’appréhender </a:t>
            </a:r>
            <a:r>
              <a:rPr sz="1550" b="1" spc="10" dirty="0">
                <a:latin typeface="Calibri"/>
                <a:cs typeface="Calibri"/>
              </a:rPr>
              <a:t>le </a:t>
            </a:r>
            <a:r>
              <a:rPr sz="1550" b="1" spc="5" dirty="0">
                <a:latin typeface="Calibri"/>
                <a:cs typeface="Calibri"/>
              </a:rPr>
              <a:t>paysage villageois </a:t>
            </a:r>
            <a:r>
              <a:rPr sz="1550" spc="5" dirty="0">
                <a:latin typeface="Calibri"/>
                <a:cs typeface="Calibri"/>
              </a:rPr>
              <a:t>: </a:t>
            </a:r>
            <a:r>
              <a:rPr sz="1050" spc="-5" dirty="0">
                <a:latin typeface="Calibri"/>
                <a:cs typeface="Calibri"/>
              </a:rPr>
              <a:t>espaces publics </a:t>
            </a:r>
            <a:r>
              <a:rPr sz="1050" dirty="0">
                <a:latin typeface="Calibri"/>
                <a:cs typeface="Calibri"/>
              </a:rPr>
              <a:t>– </a:t>
            </a:r>
            <a:r>
              <a:rPr sz="1050" spc="-5" dirty="0">
                <a:latin typeface="Calibri"/>
                <a:cs typeface="Calibri"/>
              </a:rPr>
              <a:t>espaces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privatifs,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lieux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vus,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lieux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pratiqués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développer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l’esprit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critique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et/ou permettre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l’appropriation,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donnant</a:t>
            </a:r>
            <a:r>
              <a:rPr sz="1050" dirty="0">
                <a:latin typeface="Calibri"/>
                <a:cs typeface="Calibri"/>
              </a:rPr>
              <a:t> des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clés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5" dirty="0">
                <a:latin typeface="Calibri"/>
                <a:cs typeface="Calibri"/>
              </a:rPr>
              <a:t> lecture. </a:t>
            </a:r>
            <a:r>
              <a:rPr sz="1050" spc="-10" dirty="0">
                <a:latin typeface="Calibri"/>
                <a:cs typeface="Calibri"/>
              </a:rPr>
              <a:t>Permettre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nouveau point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vue 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sur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cadre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concerné,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son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patrimoine, </a:t>
            </a:r>
            <a:r>
              <a:rPr sz="1050" dirty="0">
                <a:latin typeface="Calibri"/>
                <a:cs typeface="Calibri"/>
              </a:rPr>
              <a:t>ses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enjeux, </a:t>
            </a:r>
            <a:r>
              <a:rPr sz="1050" spc="-10" dirty="0">
                <a:latin typeface="Calibri"/>
                <a:cs typeface="Calibri"/>
              </a:rPr>
              <a:t>grâce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à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la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rencontre</a:t>
            </a:r>
            <a:r>
              <a:rPr sz="1050" spc="-5" dirty="0">
                <a:latin typeface="Calibri"/>
                <a:cs typeface="Calibri"/>
              </a:rPr>
              <a:t> entre </a:t>
            </a:r>
            <a:r>
              <a:rPr sz="1050" dirty="0">
                <a:latin typeface="Calibri"/>
                <a:cs typeface="Calibri"/>
              </a:rPr>
              <a:t> les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habitants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</a:t>
            </a:r>
            <a:r>
              <a:rPr sz="1050" spc="-5" dirty="0">
                <a:latin typeface="Calibri"/>
                <a:cs typeface="Calibri"/>
              </a:rPr>
              <a:t> le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paysagiste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impliqué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dans la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démarche.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750">
              <a:latin typeface="Calibri"/>
              <a:cs typeface="Calibri"/>
            </a:endParaRPr>
          </a:p>
          <a:p>
            <a:pPr marL="12700" marR="5080">
              <a:lnSpc>
                <a:spcPct val="100699"/>
              </a:lnSpc>
            </a:pPr>
            <a:r>
              <a:rPr sz="2100" b="1" spc="-5" dirty="0">
                <a:solidFill>
                  <a:srgbClr val="FF0000"/>
                </a:solidFill>
                <a:latin typeface="Calibri"/>
                <a:cs typeface="Calibri"/>
              </a:rPr>
              <a:t>Imaginer </a:t>
            </a:r>
            <a:r>
              <a:rPr sz="1550" b="1" spc="10" dirty="0">
                <a:latin typeface="Calibri"/>
                <a:cs typeface="Calibri"/>
              </a:rPr>
              <a:t>ensemble </a:t>
            </a:r>
            <a:r>
              <a:rPr sz="1550" b="1" spc="15" dirty="0">
                <a:latin typeface="Calibri"/>
                <a:cs typeface="Calibri"/>
              </a:rPr>
              <a:t>un </a:t>
            </a:r>
            <a:r>
              <a:rPr sz="1550" b="1" dirty="0">
                <a:latin typeface="Calibri"/>
                <a:cs typeface="Calibri"/>
              </a:rPr>
              <a:t>avenir</a:t>
            </a:r>
            <a:r>
              <a:rPr sz="1050" dirty="0">
                <a:latin typeface="Calibri"/>
                <a:cs typeface="Calibri"/>
              </a:rPr>
              <a:t>, </a:t>
            </a:r>
            <a:r>
              <a:rPr sz="1050" spc="-5" dirty="0">
                <a:latin typeface="Calibri"/>
                <a:cs typeface="Calibri"/>
              </a:rPr>
              <a:t>quelles formes pour le village </a:t>
            </a:r>
            <a:r>
              <a:rPr sz="1050" dirty="0">
                <a:latin typeface="Calibri"/>
                <a:cs typeface="Calibri"/>
              </a:rPr>
              <a:t>de 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demain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? </a:t>
            </a:r>
            <a:r>
              <a:rPr sz="1050" spc="-5" dirty="0">
                <a:latin typeface="Calibri"/>
                <a:cs typeface="Calibri"/>
              </a:rPr>
              <a:t>Quels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sont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paysages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quotidiens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désirés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par</a:t>
            </a:r>
            <a:r>
              <a:rPr sz="1050" dirty="0">
                <a:latin typeface="Calibri"/>
                <a:cs typeface="Calibri"/>
              </a:rPr>
              <a:t> les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habitants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? </a:t>
            </a:r>
            <a:r>
              <a:rPr sz="1050" spc="-5" dirty="0">
                <a:latin typeface="Calibri"/>
                <a:cs typeface="Calibri"/>
              </a:rPr>
              <a:t>Proposer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une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vision,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 </a:t>
            </a:r>
            <a:r>
              <a:rPr sz="1050" spc="-5" dirty="0">
                <a:latin typeface="Calibri"/>
                <a:cs typeface="Calibri"/>
              </a:rPr>
              <a:t>plan</a:t>
            </a:r>
            <a:r>
              <a:rPr sz="1050" spc="-10" dirty="0">
                <a:latin typeface="Calibri"/>
                <a:cs typeface="Calibri"/>
              </a:rPr>
              <a:t> d’ensemble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5" dirty="0">
                <a:latin typeface="Calibri"/>
                <a:cs typeface="Calibri"/>
              </a:rPr>
              <a:t> développement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idéal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la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commune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 </a:t>
            </a:r>
            <a:r>
              <a:rPr sz="1050" spc="-5" dirty="0">
                <a:latin typeface="Calibri"/>
                <a:cs typeface="Calibri"/>
              </a:rPr>
              <a:t>termes</a:t>
            </a:r>
            <a:r>
              <a:rPr sz="1050" dirty="0">
                <a:latin typeface="Calibri"/>
                <a:cs typeface="Calibri"/>
              </a:rPr>
              <a:t> de 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paysage, </a:t>
            </a:r>
            <a:r>
              <a:rPr sz="1050" spc="-5" dirty="0">
                <a:latin typeface="Calibri"/>
                <a:cs typeface="Calibri"/>
              </a:rPr>
              <a:t>d’urbanisme </a:t>
            </a:r>
            <a:r>
              <a:rPr sz="1050" dirty="0">
                <a:latin typeface="Calibri"/>
                <a:cs typeface="Calibri"/>
              </a:rPr>
              <a:t>et de </a:t>
            </a:r>
            <a:r>
              <a:rPr sz="1050" spc="-5" dirty="0">
                <a:latin typeface="Calibri"/>
                <a:cs typeface="Calibri"/>
              </a:rPr>
              <a:t>développement </a:t>
            </a:r>
            <a:r>
              <a:rPr sz="1050" dirty="0">
                <a:latin typeface="Calibri"/>
                <a:cs typeface="Calibri"/>
              </a:rPr>
              <a:t>en </a:t>
            </a:r>
            <a:r>
              <a:rPr sz="1050" spc="-5" dirty="0">
                <a:latin typeface="Calibri"/>
                <a:cs typeface="Calibri"/>
              </a:rPr>
              <a:t>hiérarchisant </a:t>
            </a:r>
            <a:r>
              <a:rPr sz="1050" dirty="0">
                <a:latin typeface="Calibri"/>
                <a:cs typeface="Calibri"/>
              </a:rPr>
              <a:t>les </a:t>
            </a:r>
            <a:r>
              <a:rPr sz="1050" spc="-5" dirty="0">
                <a:latin typeface="Calibri"/>
                <a:cs typeface="Calibri"/>
              </a:rPr>
              <a:t>secteurs </a:t>
            </a:r>
            <a:r>
              <a:rPr sz="1050" dirty="0">
                <a:latin typeface="Calibri"/>
                <a:cs typeface="Calibri"/>
              </a:rPr>
              <a:t>: </a:t>
            </a:r>
            <a:r>
              <a:rPr sz="1050" spc="-5" dirty="0">
                <a:latin typeface="Calibri"/>
                <a:cs typeface="Calibri"/>
              </a:rPr>
              <a:t>secteur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majeur dont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l’intervention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est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d’ordre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public, secteur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dont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l’intervention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sera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privée </a:t>
            </a:r>
            <a:r>
              <a:rPr sz="1050" dirty="0">
                <a:latin typeface="Calibri"/>
                <a:cs typeface="Calibri"/>
              </a:rPr>
              <a:t> et</a:t>
            </a:r>
            <a:r>
              <a:rPr sz="1050" spc="-5" dirty="0">
                <a:latin typeface="Calibri"/>
                <a:cs typeface="Calibri"/>
              </a:rPr>
              <a:t> enfin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espaces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publics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pouvant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accueillir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actions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participatives.</a:t>
            </a:r>
            <a:endParaRPr sz="1050">
              <a:latin typeface="Calibri"/>
              <a:cs typeface="Calibri"/>
            </a:endParaRPr>
          </a:p>
          <a:p>
            <a:pPr marL="48895" marR="31750">
              <a:lnSpc>
                <a:spcPct val="100899"/>
              </a:lnSpc>
              <a:spcBef>
                <a:spcPts val="700"/>
              </a:spcBef>
            </a:pPr>
            <a:r>
              <a:rPr sz="2100" b="1" spc="-5" dirty="0">
                <a:solidFill>
                  <a:srgbClr val="FF0000"/>
                </a:solidFill>
                <a:latin typeface="Calibri"/>
                <a:cs typeface="Calibri"/>
              </a:rPr>
              <a:t>Agir</a:t>
            </a:r>
            <a:r>
              <a:rPr sz="2100" b="1" spc="-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ensemble</a:t>
            </a:r>
            <a:r>
              <a:rPr sz="1550" b="1" spc="-25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sur</a:t>
            </a:r>
            <a:r>
              <a:rPr sz="1550" b="1" spc="-15" dirty="0"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une</a:t>
            </a:r>
            <a:r>
              <a:rPr sz="1550" b="1" spc="-5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portion</a:t>
            </a:r>
            <a:r>
              <a:rPr sz="1550" b="1" spc="-30" dirty="0"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de</a:t>
            </a:r>
            <a:r>
              <a:rPr sz="1550" b="1" spc="-5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territoire</a:t>
            </a:r>
            <a:r>
              <a:rPr sz="1550" b="1" spc="-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: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Réaliser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une </a:t>
            </a:r>
            <a:r>
              <a:rPr sz="1050" dirty="0">
                <a:latin typeface="Calibri"/>
                <a:cs typeface="Calibri"/>
              </a:rPr>
              <a:t>/ 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 </a:t>
            </a:r>
            <a:r>
              <a:rPr sz="1050" spc="-5" dirty="0">
                <a:latin typeface="Calibri"/>
                <a:cs typeface="Calibri"/>
              </a:rPr>
              <a:t>actions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participatives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localisées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qui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auront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émergé</a:t>
            </a:r>
            <a:r>
              <a:rPr sz="1050" dirty="0">
                <a:latin typeface="Calibri"/>
                <a:cs typeface="Calibri"/>
              </a:rPr>
              <a:t> des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échanges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(exemples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non </a:t>
            </a:r>
            <a:r>
              <a:rPr sz="1050" spc="-2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exhaustifs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: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plantations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entrée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ville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(fleurissement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pérenne),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fleurissement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 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tombe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abandonnée,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fabrication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5" dirty="0">
                <a:latin typeface="Calibri"/>
                <a:cs typeface="Calibri"/>
              </a:rPr>
              <a:t> mobilier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pour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jardin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</a:t>
            </a:r>
            <a:r>
              <a:rPr sz="1050" spc="-5" dirty="0">
                <a:latin typeface="Calibri"/>
                <a:cs typeface="Calibri"/>
              </a:rPr>
              <a:t> presbytère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la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placette,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création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bacs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à </a:t>
            </a:r>
            <a:r>
              <a:rPr sz="1050" spc="-5" dirty="0">
                <a:latin typeface="Calibri"/>
                <a:cs typeface="Calibri"/>
              </a:rPr>
              <a:t>jardiner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à </a:t>
            </a:r>
            <a:r>
              <a:rPr sz="1050" spc="-15" dirty="0">
                <a:latin typeface="Calibri"/>
                <a:cs typeface="Calibri"/>
              </a:rPr>
              <a:t>l’école,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etc…).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925" y="1869948"/>
            <a:ext cx="1024127" cy="6141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22" y="2830628"/>
            <a:ext cx="1051078" cy="78827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252850" y="1306068"/>
            <a:ext cx="4440555" cy="419100"/>
          </a:xfrm>
          <a:custGeom>
            <a:avLst/>
            <a:gdLst/>
            <a:ahLst/>
            <a:cxnLst/>
            <a:rect l="l" t="t" r="r" b="b"/>
            <a:pathLst>
              <a:path w="4440555" h="419100">
                <a:moveTo>
                  <a:pt x="0" y="0"/>
                </a:moveTo>
                <a:lnTo>
                  <a:pt x="0" y="419100"/>
                </a:lnTo>
                <a:lnTo>
                  <a:pt x="4440549" y="419100"/>
                </a:lnTo>
                <a:lnTo>
                  <a:pt x="44405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339214" y="1291843"/>
            <a:ext cx="431609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Quels</a:t>
            </a:r>
            <a:r>
              <a:rPr spc="-120" dirty="0"/>
              <a:t> </a:t>
            </a:r>
            <a:r>
              <a:rPr spc="-215" dirty="0"/>
              <a:t>sont</a:t>
            </a:r>
            <a:r>
              <a:rPr spc="-125" dirty="0"/>
              <a:t> </a:t>
            </a:r>
            <a:r>
              <a:rPr spc="-190" dirty="0"/>
              <a:t>les</a:t>
            </a:r>
            <a:r>
              <a:rPr spc="-110" dirty="0"/>
              <a:t> </a:t>
            </a:r>
            <a:r>
              <a:rPr spc="-200" dirty="0"/>
              <a:t>attentes</a:t>
            </a:r>
            <a:r>
              <a:rPr spc="-140" dirty="0"/>
              <a:t> </a:t>
            </a:r>
            <a:r>
              <a:rPr spc="-190" dirty="0"/>
              <a:t>et</a:t>
            </a:r>
            <a:r>
              <a:rPr spc="-114" dirty="0"/>
              <a:t> </a:t>
            </a:r>
            <a:r>
              <a:rPr spc="-190" dirty="0"/>
              <a:t>les</a:t>
            </a:r>
            <a:r>
              <a:rPr spc="-120" dirty="0"/>
              <a:t> </a:t>
            </a:r>
            <a:r>
              <a:rPr spc="-185" dirty="0"/>
              <a:t>objectifs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118" y="1306068"/>
            <a:ext cx="4582795" cy="419100"/>
          </a:xfrm>
          <a:custGeom>
            <a:avLst/>
            <a:gdLst/>
            <a:ahLst/>
            <a:cxnLst/>
            <a:rect l="l" t="t" r="r" b="b"/>
            <a:pathLst>
              <a:path w="4582795" h="419100">
                <a:moveTo>
                  <a:pt x="0" y="0"/>
                </a:moveTo>
                <a:lnTo>
                  <a:pt x="0" y="419100"/>
                </a:lnTo>
                <a:lnTo>
                  <a:pt x="4582281" y="419100"/>
                </a:lnTo>
                <a:lnTo>
                  <a:pt x="458228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87418" y="4354067"/>
            <a:ext cx="3706495" cy="1839595"/>
          </a:xfrm>
          <a:custGeom>
            <a:avLst/>
            <a:gdLst/>
            <a:ahLst/>
            <a:cxnLst/>
            <a:rect l="l" t="t" r="r" b="b"/>
            <a:pathLst>
              <a:path w="3706495" h="1839595">
                <a:moveTo>
                  <a:pt x="3705981" y="1839468"/>
                </a:moveTo>
                <a:lnTo>
                  <a:pt x="3705981" y="0"/>
                </a:lnTo>
                <a:lnTo>
                  <a:pt x="306324" y="0"/>
                </a:lnTo>
                <a:lnTo>
                  <a:pt x="256640" y="4009"/>
                </a:lnTo>
                <a:lnTo>
                  <a:pt x="209507" y="15617"/>
                </a:lnTo>
                <a:lnTo>
                  <a:pt x="165556" y="34193"/>
                </a:lnTo>
                <a:lnTo>
                  <a:pt x="125419" y="59106"/>
                </a:lnTo>
                <a:lnTo>
                  <a:pt x="89725" y="89725"/>
                </a:lnTo>
                <a:lnTo>
                  <a:pt x="59106" y="125419"/>
                </a:lnTo>
                <a:lnTo>
                  <a:pt x="34193" y="165556"/>
                </a:lnTo>
                <a:lnTo>
                  <a:pt x="15617" y="209507"/>
                </a:lnTo>
                <a:lnTo>
                  <a:pt x="4009" y="256640"/>
                </a:lnTo>
                <a:lnTo>
                  <a:pt x="0" y="306324"/>
                </a:lnTo>
                <a:lnTo>
                  <a:pt x="0" y="1533144"/>
                </a:lnTo>
                <a:lnTo>
                  <a:pt x="4009" y="1582827"/>
                </a:lnTo>
                <a:lnTo>
                  <a:pt x="15617" y="1629960"/>
                </a:lnTo>
                <a:lnTo>
                  <a:pt x="34193" y="1673911"/>
                </a:lnTo>
                <a:lnTo>
                  <a:pt x="59106" y="1714048"/>
                </a:lnTo>
                <a:lnTo>
                  <a:pt x="89725" y="1749742"/>
                </a:lnTo>
                <a:lnTo>
                  <a:pt x="125419" y="1780361"/>
                </a:lnTo>
                <a:lnTo>
                  <a:pt x="165556" y="1805274"/>
                </a:lnTo>
                <a:lnTo>
                  <a:pt x="209507" y="1823850"/>
                </a:lnTo>
                <a:lnTo>
                  <a:pt x="256640" y="1835458"/>
                </a:lnTo>
                <a:lnTo>
                  <a:pt x="306324" y="1839468"/>
                </a:lnTo>
                <a:lnTo>
                  <a:pt x="3705981" y="1839468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04" y="771143"/>
            <a:ext cx="4279900" cy="6007735"/>
            <a:chOff x="1404" y="771143"/>
            <a:chExt cx="4279900" cy="6007735"/>
          </a:xfrm>
        </p:grpSpPr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345" y="871728"/>
              <a:ext cx="643686" cy="9250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" y="771143"/>
              <a:ext cx="4279390" cy="60076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17295" y="2317495"/>
            <a:ext cx="3376929" cy="160655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4"/>
              </a:spcBef>
            </a:pPr>
            <a:r>
              <a:rPr sz="1400" spc="-5" dirty="0">
                <a:latin typeface="Arial MT"/>
                <a:cs typeface="Arial MT"/>
              </a:rPr>
              <a:t>APPE</a:t>
            </a:r>
            <a:r>
              <a:rPr sz="1400" dirty="0">
                <a:latin typeface="Arial MT"/>
                <a:cs typeface="Arial MT"/>
              </a:rPr>
              <a:t>L</a:t>
            </a:r>
            <a:r>
              <a:rPr sz="1400" spc="-1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C</a:t>
            </a:r>
            <a:r>
              <a:rPr sz="1400" spc="-5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ND</a:t>
            </a:r>
            <a:r>
              <a:rPr sz="1400" spc="5" dirty="0">
                <a:latin typeface="Arial MT"/>
                <a:cs typeface="Arial MT"/>
              </a:rPr>
              <a:t>I</a:t>
            </a:r>
            <a:r>
              <a:rPr sz="1400" spc="-10" dirty="0">
                <a:latin typeface="Arial MT"/>
                <a:cs typeface="Arial MT"/>
              </a:rPr>
              <a:t>D</a:t>
            </a:r>
            <a:r>
              <a:rPr sz="1400" spc="-11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TUR</a:t>
            </a:r>
            <a:r>
              <a:rPr sz="1400" dirty="0">
                <a:latin typeface="Arial MT"/>
                <a:cs typeface="Arial MT"/>
              </a:rPr>
              <a:t>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5" dirty="0">
                <a:latin typeface="Arial MT"/>
                <a:cs typeface="Arial MT"/>
              </a:rPr>
              <a:t>c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spc="-10" dirty="0">
                <a:latin typeface="Arial MT"/>
                <a:cs typeface="Arial MT"/>
              </a:rPr>
              <a:t>mm</a:t>
            </a:r>
            <a:r>
              <a:rPr sz="1400" spc="-5" dirty="0">
                <a:latin typeface="Arial MT"/>
                <a:cs typeface="Arial MT"/>
              </a:rPr>
              <a:t>une</a:t>
            </a:r>
            <a:r>
              <a:rPr sz="1400" dirty="0">
                <a:latin typeface="Arial MT"/>
                <a:cs typeface="Arial MT"/>
              </a:rPr>
              <a:t>s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</a:t>
            </a:r>
            <a:r>
              <a:rPr sz="1400" dirty="0">
                <a:latin typeface="Arial MT"/>
                <a:cs typeface="Arial MT"/>
              </a:rPr>
              <a:t>e  </a:t>
            </a:r>
            <a:r>
              <a:rPr sz="1400" spc="-5" dirty="0">
                <a:latin typeface="Arial MT"/>
                <a:cs typeface="Arial MT"/>
              </a:rPr>
              <a:t>moins de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700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habitants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du</a:t>
            </a:r>
            <a:r>
              <a:rPr sz="1400" dirty="0">
                <a:latin typeface="Arial MT"/>
                <a:cs typeface="Arial MT"/>
              </a:rPr>
              <a:t> parc.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00">
              <a:latin typeface="Arial MT"/>
              <a:cs typeface="Arial MT"/>
            </a:endParaRPr>
          </a:p>
          <a:p>
            <a:pPr marL="12700">
              <a:lnSpc>
                <a:spcPts val="1620"/>
              </a:lnSpc>
            </a:pPr>
            <a:r>
              <a:rPr sz="1400" spc="-5" dirty="0">
                <a:latin typeface="Arial MT"/>
                <a:cs typeface="Arial MT"/>
              </a:rPr>
              <a:t>APPE</a:t>
            </a:r>
            <a:r>
              <a:rPr sz="1400" dirty="0">
                <a:latin typeface="Arial MT"/>
                <a:cs typeface="Arial MT"/>
              </a:rPr>
              <a:t>L</a:t>
            </a:r>
            <a:r>
              <a:rPr sz="1400" spc="-15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R</a:t>
            </a:r>
            <a:r>
              <a:rPr sz="1400" spc="-5" dirty="0">
                <a:latin typeface="Arial MT"/>
                <a:cs typeface="Arial MT"/>
              </a:rPr>
              <a:t>ES</a:t>
            </a:r>
            <a:r>
              <a:rPr sz="1400" spc="5" dirty="0">
                <a:latin typeface="Arial MT"/>
                <a:cs typeface="Arial MT"/>
              </a:rPr>
              <a:t>I</a:t>
            </a:r>
            <a:r>
              <a:rPr sz="1400" spc="-10" dirty="0">
                <a:latin typeface="Arial MT"/>
                <a:cs typeface="Arial MT"/>
              </a:rPr>
              <a:t>D</a:t>
            </a:r>
            <a:r>
              <a:rPr sz="1400" spc="-5" dirty="0">
                <a:latin typeface="Arial MT"/>
                <a:cs typeface="Arial MT"/>
              </a:rPr>
              <a:t>E</a:t>
            </a:r>
            <a:r>
              <a:rPr sz="1400" spc="-10" dirty="0">
                <a:latin typeface="Arial MT"/>
                <a:cs typeface="Arial MT"/>
              </a:rPr>
              <a:t>NC</a:t>
            </a:r>
            <a:r>
              <a:rPr sz="1400" dirty="0">
                <a:latin typeface="Arial MT"/>
                <a:cs typeface="Arial MT"/>
              </a:rPr>
              <a:t>E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/ </a:t>
            </a:r>
            <a:r>
              <a:rPr sz="1400" spc="-10" dirty="0">
                <a:latin typeface="Arial MT"/>
                <a:cs typeface="Arial MT"/>
              </a:rPr>
              <a:t>C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spc="-10" dirty="0">
                <a:latin typeface="Arial MT"/>
                <a:cs typeface="Arial MT"/>
              </a:rPr>
              <a:t>N</a:t>
            </a:r>
            <a:r>
              <a:rPr sz="1400" spc="-5" dirty="0">
                <a:latin typeface="Arial MT"/>
                <a:cs typeface="Arial MT"/>
              </a:rPr>
              <a:t>S</a:t>
            </a:r>
            <a:r>
              <a:rPr sz="1400" spc="-10" dirty="0">
                <a:latin typeface="Arial MT"/>
                <a:cs typeface="Arial MT"/>
              </a:rPr>
              <a:t>U</a:t>
            </a:r>
            <a:r>
              <a:rPr sz="1400" spc="-110" dirty="0">
                <a:latin typeface="Arial MT"/>
                <a:cs typeface="Arial MT"/>
              </a:rPr>
              <a:t>L</a:t>
            </a:r>
            <a:r>
              <a:rPr sz="1400" spc="-114" dirty="0">
                <a:latin typeface="Arial MT"/>
                <a:cs typeface="Arial MT"/>
              </a:rPr>
              <a:t>T</a:t>
            </a:r>
            <a:r>
              <a:rPr sz="1400" spc="-110" dirty="0">
                <a:latin typeface="Arial MT"/>
                <a:cs typeface="Arial MT"/>
              </a:rPr>
              <a:t>A</a:t>
            </a:r>
            <a:r>
              <a:rPr sz="1400" spc="-10" dirty="0">
                <a:latin typeface="Arial MT"/>
                <a:cs typeface="Arial MT"/>
              </a:rPr>
              <a:t>T</a:t>
            </a:r>
            <a:r>
              <a:rPr sz="1400" spc="5" dirty="0">
                <a:latin typeface="Arial MT"/>
                <a:cs typeface="Arial MT"/>
              </a:rPr>
              <a:t>I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dirty="0">
                <a:latin typeface="Arial MT"/>
                <a:cs typeface="Arial MT"/>
              </a:rPr>
              <a:t>N</a:t>
            </a:r>
            <a:endParaRPr sz="1400">
              <a:latin typeface="Arial MT"/>
              <a:cs typeface="Arial MT"/>
            </a:endParaRPr>
          </a:p>
          <a:p>
            <a:pPr marL="12700" marR="295275">
              <a:lnSpc>
                <a:spcPts val="1570"/>
              </a:lnSpc>
              <a:spcBef>
                <a:spcPts val="85"/>
              </a:spcBef>
            </a:pPr>
            <a:r>
              <a:rPr sz="1400" dirty="0">
                <a:latin typeface="Arial MT"/>
                <a:cs typeface="Arial MT"/>
              </a:rPr>
              <a:t>–concepteurs d’espaces : </a:t>
            </a:r>
            <a:r>
              <a:rPr sz="1400" spc="-5" dirty="0">
                <a:latin typeface="Arial MT"/>
                <a:cs typeface="Arial MT"/>
              </a:rPr>
              <a:t>paysagistes,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urbanistes,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designer,…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ts val="1330"/>
              </a:lnSpc>
            </a:pPr>
            <a:r>
              <a:rPr sz="1200" i="1" spc="10" dirty="0">
                <a:latin typeface="Arial"/>
                <a:cs typeface="Arial"/>
              </a:rPr>
              <a:t>Budget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10" dirty="0">
                <a:latin typeface="Arial"/>
                <a:cs typeface="Arial"/>
              </a:rPr>
              <a:t>18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10" dirty="0">
                <a:latin typeface="Arial"/>
                <a:cs typeface="Arial"/>
              </a:rPr>
              <a:t>000€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5" dirty="0">
                <a:latin typeface="Arial"/>
                <a:cs typeface="Arial"/>
              </a:rPr>
              <a:t>/</a:t>
            </a:r>
            <a:r>
              <a:rPr sz="1200" i="1" spc="10" dirty="0">
                <a:latin typeface="Arial"/>
                <a:cs typeface="Arial"/>
              </a:rPr>
              <a:t> an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10" dirty="0">
                <a:latin typeface="Arial"/>
                <a:cs typeface="Arial"/>
              </a:rPr>
              <a:t>financé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10" dirty="0">
                <a:latin typeface="Arial"/>
                <a:cs typeface="Arial"/>
              </a:rPr>
              <a:t>par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5" dirty="0">
                <a:latin typeface="Arial"/>
                <a:cs typeface="Arial"/>
              </a:rPr>
              <a:t>la</a:t>
            </a:r>
            <a:r>
              <a:rPr sz="1200" i="1" dirty="0">
                <a:latin typeface="Arial"/>
                <a:cs typeface="Arial"/>
              </a:rPr>
              <a:t> </a:t>
            </a:r>
            <a:r>
              <a:rPr sz="1200" i="1" spc="10" dirty="0">
                <a:latin typeface="Arial"/>
                <a:cs typeface="Arial"/>
              </a:rPr>
              <a:t>Région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59657" y="2360675"/>
            <a:ext cx="251460" cy="189230"/>
          </a:xfrm>
          <a:custGeom>
            <a:avLst/>
            <a:gdLst/>
            <a:ahLst/>
            <a:cxnLst/>
            <a:rect l="l" t="t" r="r" b="b"/>
            <a:pathLst>
              <a:path w="251460" h="189230">
                <a:moveTo>
                  <a:pt x="251459" y="94487"/>
                </a:moveTo>
                <a:lnTo>
                  <a:pt x="137159" y="0"/>
                </a:lnTo>
                <a:lnTo>
                  <a:pt x="0" y="0"/>
                </a:lnTo>
                <a:lnTo>
                  <a:pt x="0" y="188975"/>
                </a:lnTo>
                <a:lnTo>
                  <a:pt x="137159" y="188975"/>
                </a:lnTo>
                <a:lnTo>
                  <a:pt x="251459" y="94487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65806" y="4633974"/>
            <a:ext cx="3310890" cy="116141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1760"/>
              </a:lnSpc>
              <a:spcBef>
                <a:spcPts val="275"/>
              </a:spcBef>
            </a:pP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2017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 :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résidences</a:t>
            </a:r>
            <a:r>
              <a:rPr sz="15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/ </a:t>
            </a:r>
            <a:r>
              <a:rPr sz="1550" spc="1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15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concepteurs</a:t>
            </a:r>
            <a:r>
              <a:rPr sz="15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sz="1550" spc="-4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Sparsbach,</a:t>
            </a:r>
            <a:r>
              <a:rPr sz="155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Rosteig,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Lengelsheim</a:t>
            </a:r>
            <a:endParaRPr sz="15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Arial MT"/>
              <a:cs typeface="Arial MT"/>
            </a:endParaRPr>
          </a:p>
          <a:p>
            <a:pPr marL="12700" marR="72390">
              <a:lnSpc>
                <a:spcPts val="1760"/>
              </a:lnSpc>
            </a:pP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2020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 : </a:t>
            </a:r>
            <a:r>
              <a:rPr sz="1550" spc="1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résidences 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/ </a:t>
            </a:r>
            <a:r>
              <a:rPr sz="1550" spc="1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seule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équipe </a:t>
            </a:r>
            <a:r>
              <a:rPr sz="1550" spc="-4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concepteur</a:t>
            </a:r>
            <a:r>
              <a:rPr sz="15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15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Waldhouse,</a:t>
            </a:r>
            <a:r>
              <a:rPr sz="155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Arial MT"/>
                <a:cs typeface="Arial MT"/>
              </a:rPr>
              <a:t>Loutzviller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59657" y="3142487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6011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6011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160907" y="1291843"/>
            <a:ext cx="441261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320" dirty="0"/>
              <a:t>C</a:t>
            </a:r>
            <a:r>
              <a:rPr spc="-254" dirty="0"/>
              <a:t>o</a:t>
            </a:r>
            <a:r>
              <a:rPr spc="-370" dirty="0"/>
              <a:t>mm</a:t>
            </a:r>
            <a:r>
              <a:rPr spc="-254" dirty="0"/>
              <a:t>en</a:t>
            </a:r>
            <a:r>
              <a:rPr spc="-120" dirty="0"/>
              <a:t>t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370" dirty="0"/>
              <a:t>m</a:t>
            </a:r>
            <a:r>
              <a:rPr spc="-254" dirty="0"/>
              <a:t>e</a:t>
            </a:r>
            <a:r>
              <a:rPr spc="-120" dirty="0"/>
              <a:t>tt</a:t>
            </a:r>
            <a:r>
              <a:rPr spc="-145" dirty="0"/>
              <a:t>r</a:t>
            </a:r>
            <a:r>
              <a:rPr spc="-245" dirty="0"/>
              <a:t>e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254" dirty="0"/>
              <a:t>e</a:t>
            </a:r>
            <a:r>
              <a:rPr spc="-245" dirty="0"/>
              <a:t>n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254" dirty="0"/>
              <a:t>p</a:t>
            </a:r>
            <a:r>
              <a:rPr spc="-105" dirty="0"/>
              <a:t>l</a:t>
            </a:r>
            <a:r>
              <a:rPr spc="-254" dirty="0"/>
              <a:t>a</a:t>
            </a:r>
            <a:r>
              <a:rPr spc="-225" dirty="0"/>
              <a:t>c</a:t>
            </a:r>
            <a:r>
              <a:rPr spc="-245" dirty="0"/>
              <a:t>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105" dirty="0"/>
              <a:t>l</a:t>
            </a:r>
            <a:r>
              <a:rPr spc="-245" dirty="0"/>
              <a:t>a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145" dirty="0"/>
              <a:t>r</a:t>
            </a:r>
            <a:r>
              <a:rPr spc="-254" dirty="0"/>
              <a:t>é</a:t>
            </a:r>
            <a:r>
              <a:rPr spc="-225" dirty="0"/>
              <a:t>s</a:t>
            </a:r>
            <a:r>
              <a:rPr spc="-105" dirty="0"/>
              <a:t>i</a:t>
            </a:r>
            <a:r>
              <a:rPr spc="-254" dirty="0"/>
              <a:t>den</a:t>
            </a:r>
            <a:r>
              <a:rPr spc="-225" dirty="0"/>
              <a:t>c</a:t>
            </a:r>
            <a:r>
              <a:rPr spc="-245" dirty="0"/>
              <a:t>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198242" y="1264920"/>
            <a:ext cx="5495290" cy="419100"/>
          </a:xfrm>
          <a:custGeom>
            <a:avLst/>
            <a:gdLst/>
            <a:ahLst/>
            <a:cxnLst/>
            <a:rect l="l" t="t" r="r" b="b"/>
            <a:pathLst>
              <a:path w="5495290" h="419100">
                <a:moveTo>
                  <a:pt x="0" y="0"/>
                </a:moveTo>
                <a:lnTo>
                  <a:pt x="0" y="419100"/>
                </a:lnTo>
                <a:lnTo>
                  <a:pt x="5495157" y="419100"/>
                </a:lnTo>
                <a:lnTo>
                  <a:pt x="54951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02895" y="1258315"/>
            <a:ext cx="529463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Quels</a:t>
            </a:r>
            <a:r>
              <a:rPr spc="-120" dirty="0"/>
              <a:t> </a:t>
            </a:r>
            <a:r>
              <a:rPr spc="-215" dirty="0"/>
              <a:t>sont</a:t>
            </a:r>
            <a:r>
              <a:rPr spc="-125" dirty="0"/>
              <a:t> </a:t>
            </a:r>
            <a:r>
              <a:rPr spc="-190" dirty="0"/>
              <a:t>les</a:t>
            </a:r>
            <a:r>
              <a:rPr spc="-105" dirty="0"/>
              <a:t> </a:t>
            </a:r>
            <a:r>
              <a:rPr spc="-250" dirty="0"/>
              <a:t>engagements</a:t>
            </a:r>
            <a:r>
              <a:rPr spc="-114" dirty="0"/>
              <a:t> </a:t>
            </a:r>
            <a:r>
              <a:rPr spc="-250" dirty="0"/>
              <a:t>de</a:t>
            </a:r>
            <a:r>
              <a:rPr spc="-135" dirty="0"/>
              <a:t> </a:t>
            </a:r>
            <a:r>
              <a:rPr spc="-175" dirty="0"/>
              <a:t>la</a:t>
            </a:r>
            <a:r>
              <a:rPr spc="-110" dirty="0"/>
              <a:t> </a:t>
            </a:r>
            <a:r>
              <a:rPr spc="-280" dirty="0"/>
              <a:t>commune</a:t>
            </a:r>
            <a:r>
              <a:rPr spc="-135" dirty="0"/>
              <a:t> </a:t>
            </a:r>
            <a:r>
              <a:rPr spc="-245" dirty="0"/>
              <a:t>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12580" y="2320542"/>
            <a:ext cx="7148195" cy="3514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7005">
              <a:lnSpc>
                <a:spcPct val="101899"/>
              </a:lnSpc>
              <a:spcBef>
                <a:spcPts val="95"/>
              </a:spcBef>
            </a:pPr>
            <a:r>
              <a:rPr sz="1550" spc="15" dirty="0">
                <a:latin typeface="Calibri"/>
                <a:cs typeface="Calibri"/>
              </a:rPr>
              <a:t>La</a:t>
            </a:r>
            <a:r>
              <a:rPr sz="1550" spc="5" dirty="0">
                <a:latin typeface="Calibri"/>
                <a:cs typeface="Calibri"/>
              </a:rPr>
              <a:t> réussite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de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cette </a:t>
            </a:r>
            <a:r>
              <a:rPr sz="1550" spc="10" dirty="0">
                <a:latin typeface="Calibri"/>
                <a:cs typeface="Calibri"/>
              </a:rPr>
              <a:t>résidence</a:t>
            </a:r>
            <a:r>
              <a:rPr sz="1550" spc="5" dirty="0">
                <a:latin typeface="Calibri"/>
                <a:cs typeface="Calibri"/>
              </a:rPr>
              <a:t> et </a:t>
            </a:r>
            <a:r>
              <a:rPr sz="1550" spc="10" dirty="0">
                <a:latin typeface="Calibri"/>
                <a:cs typeface="Calibri"/>
              </a:rPr>
              <a:t>les </a:t>
            </a:r>
            <a:r>
              <a:rPr sz="1550" spc="-5" dirty="0">
                <a:latin typeface="Calibri"/>
                <a:cs typeface="Calibri"/>
              </a:rPr>
              <a:t>effets</a:t>
            </a:r>
            <a:r>
              <a:rPr sz="1550" spc="5" dirty="0">
                <a:latin typeface="Calibri"/>
                <a:cs typeface="Calibri"/>
              </a:rPr>
              <a:t> positifs </a:t>
            </a:r>
            <a:r>
              <a:rPr sz="1550" spc="-10" dirty="0">
                <a:latin typeface="Calibri"/>
                <a:cs typeface="Calibri"/>
              </a:rPr>
              <a:t>qu’elle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peut</a:t>
            </a:r>
            <a:r>
              <a:rPr sz="1550" spc="5" dirty="0">
                <a:latin typeface="Calibri"/>
                <a:cs typeface="Calibri"/>
              </a:rPr>
              <a:t> générer</a:t>
            </a:r>
            <a:r>
              <a:rPr sz="1550" spc="15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sont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liées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spc="15" dirty="0">
                <a:latin typeface="Calibri"/>
                <a:cs typeface="Calibri"/>
              </a:rPr>
              <a:t>à</a:t>
            </a:r>
            <a:r>
              <a:rPr sz="1550" spc="5" dirty="0">
                <a:latin typeface="Calibri"/>
                <a:cs typeface="Calibri"/>
              </a:rPr>
              <a:t> la </a:t>
            </a:r>
            <a:r>
              <a:rPr sz="1550" spc="1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qualité </a:t>
            </a:r>
            <a:r>
              <a:rPr sz="1550" spc="15" dirty="0">
                <a:latin typeface="Calibri"/>
                <a:cs typeface="Calibri"/>
              </a:rPr>
              <a:t>du </a:t>
            </a:r>
            <a:r>
              <a:rPr sz="1550" spc="5" dirty="0">
                <a:latin typeface="Calibri"/>
                <a:cs typeface="Calibri"/>
              </a:rPr>
              <a:t>professionnel </a:t>
            </a:r>
            <a:r>
              <a:rPr sz="1550" spc="15" dirty="0">
                <a:latin typeface="Calibri"/>
                <a:cs typeface="Calibri"/>
              </a:rPr>
              <a:t>du </a:t>
            </a:r>
            <a:r>
              <a:rPr sz="1550" spc="5" dirty="0">
                <a:latin typeface="Calibri"/>
                <a:cs typeface="Calibri"/>
              </a:rPr>
              <a:t>paysage </a:t>
            </a:r>
            <a:r>
              <a:rPr sz="1550" spc="10" dirty="0">
                <a:latin typeface="Calibri"/>
                <a:cs typeface="Calibri"/>
              </a:rPr>
              <a:t>sélectionné, mais </a:t>
            </a:r>
            <a:r>
              <a:rPr sz="1550" spc="5" dirty="0">
                <a:latin typeface="Calibri"/>
                <a:cs typeface="Calibri"/>
              </a:rPr>
              <a:t>également </a:t>
            </a:r>
            <a:r>
              <a:rPr sz="1550" spc="15" dirty="0">
                <a:latin typeface="Calibri"/>
                <a:cs typeface="Calibri"/>
              </a:rPr>
              <a:t>à </a:t>
            </a:r>
            <a:r>
              <a:rPr sz="1550" b="1" spc="5" dirty="0">
                <a:latin typeface="Calibri"/>
                <a:cs typeface="Calibri"/>
              </a:rPr>
              <a:t>l’implication </a:t>
            </a:r>
            <a:r>
              <a:rPr sz="1550" b="1" spc="15" dirty="0">
                <a:latin typeface="Calibri"/>
                <a:cs typeface="Calibri"/>
              </a:rPr>
              <a:t>de </a:t>
            </a:r>
            <a:r>
              <a:rPr sz="1550" b="1" spc="10" dirty="0">
                <a:latin typeface="Calibri"/>
                <a:cs typeface="Calibri"/>
              </a:rPr>
              <a:t>la </a:t>
            </a:r>
            <a:r>
              <a:rPr sz="1550" b="1" spc="-340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commune</a:t>
            </a:r>
            <a:r>
              <a:rPr sz="1550" spc="10" dirty="0">
                <a:latin typeface="Calibri"/>
                <a:cs typeface="Calibri"/>
              </a:rPr>
              <a:t>.</a:t>
            </a:r>
            <a:r>
              <a:rPr sz="1550" spc="-25" dirty="0">
                <a:latin typeface="Calibri"/>
                <a:cs typeface="Calibri"/>
              </a:rPr>
              <a:t> </a:t>
            </a:r>
            <a:r>
              <a:rPr sz="1550" spc="15" dirty="0">
                <a:latin typeface="Calibri"/>
                <a:cs typeface="Calibri"/>
              </a:rPr>
              <a:t>La</a:t>
            </a:r>
            <a:r>
              <a:rPr sz="1550" spc="-5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commune </a:t>
            </a:r>
            <a:r>
              <a:rPr sz="1550" spc="-5" dirty="0">
                <a:latin typeface="Calibri"/>
                <a:cs typeface="Calibri"/>
              </a:rPr>
              <a:t>d’accueil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de</a:t>
            </a:r>
            <a:r>
              <a:rPr sz="1550" spc="15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la</a:t>
            </a:r>
            <a:r>
              <a:rPr sz="1550" dirty="0">
                <a:latin typeface="Calibri"/>
                <a:cs typeface="Calibri"/>
              </a:rPr>
              <a:t> </a:t>
            </a:r>
            <a:r>
              <a:rPr sz="1550" spc="10" dirty="0">
                <a:latin typeface="Calibri"/>
                <a:cs typeface="Calibri"/>
              </a:rPr>
              <a:t>résidence</a:t>
            </a:r>
            <a:r>
              <a:rPr sz="1550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s’engage</a:t>
            </a:r>
            <a:r>
              <a:rPr sz="1550" dirty="0">
                <a:latin typeface="Calibri"/>
                <a:cs typeface="Calibri"/>
              </a:rPr>
              <a:t> </a:t>
            </a:r>
            <a:r>
              <a:rPr sz="1550" spc="15" dirty="0">
                <a:latin typeface="Calibri"/>
                <a:cs typeface="Calibri"/>
              </a:rPr>
              <a:t>à</a:t>
            </a:r>
            <a:r>
              <a:rPr sz="155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:</a:t>
            </a:r>
            <a:endParaRPr sz="1550">
              <a:latin typeface="Calibri"/>
              <a:cs typeface="Calibri"/>
            </a:endParaRPr>
          </a:p>
          <a:p>
            <a:pPr marL="716280" marR="244475">
              <a:lnSpc>
                <a:spcPct val="101299"/>
              </a:lnSpc>
              <a:spcBef>
                <a:spcPts val="905"/>
              </a:spcBef>
            </a:pP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Proposer</a:t>
            </a:r>
            <a:r>
              <a:rPr sz="17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5" dirty="0">
                <a:solidFill>
                  <a:srgbClr val="FF0000"/>
                </a:solidFill>
                <a:latin typeface="Calibri"/>
                <a:cs typeface="Calibri"/>
              </a:rPr>
              <a:t>un</a:t>
            </a:r>
            <a:r>
              <a:rPr sz="17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local</a:t>
            </a:r>
            <a:r>
              <a:rPr sz="17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175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5" dirty="0">
                <a:solidFill>
                  <a:srgbClr val="FF0000"/>
                </a:solidFill>
                <a:latin typeface="Calibri"/>
                <a:cs typeface="Calibri"/>
              </a:rPr>
              <a:t>travail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disposant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d’une connexion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internet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pour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journées sur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place,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si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possible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dans un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lieu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passant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ou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symbolique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(ancien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commerce,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café,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mairie…) 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Héberger</a:t>
            </a:r>
            <a:r>
              <a:rPr sz="1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le</a:t>
            </a:r>
            <a:r>
              <a:rPr sz="175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professionnel</a:t>
            </a:r>
            <a:r>
              <a:rPr sz="175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en </a:t>
            </a:r>
            <a:r>
              <a:rPr sz="1200" spc="5" dirty="0">
                <a:latin typeface="Calibri"/>
                <a:cs typeface="Calibri"/>
              </a:rPr>
              <a:t>résidence</a:t>
            </a:r>
            <a:r>
              <a:rPr sz="1200" spc="10" dirty="0">
                <a:latin typeface="Calibri"/>
                <a:cs typeface="Calibri"/>
              </a:rPr>
              <a:t> pour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3 </a:t>
            </a:r>
            <a:r>
              <a:rPr sz="1200" spc="5" dirty="0">
                <a:latin typeface="Calibri"/>
                <a:cs typeface="Calibri"/>
              </a:rPr>
              <a:t>nuitées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maximum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(y compris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petit-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déjeuner)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si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celui-ci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habite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loin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du</a:t>
            </a:r>
            <a:r>
              <a:rPr sz="1200" spc="5" dirty="0">
                <a:latin typeface="Calibri"/>
                <a:cs typeface="Calibri"/>
              </a:rPr>
              <a:t> territoire,</a:t>
            </a:r>
            <a:endParaRPr sz="1200">
              <a:latin typeface="Calibri"/>
              <a:cs typeface="Calibri"/>
            </a:endParaRPr>
          </a:p>
          <a:p>
            <a:pPr marL="716280">
              <a:lnSpc>
                <a:spcPts val="2080"/>
              </a:lnSpc>
            </a:pPr>
            <a:r>
              <a:rPr sz="1750" b="1" spc="-5" dirty="0">
                <a:solidFill>
                  <a:srgbClr val="FF0000"/>
                </a:solidFill>
                <a:latin typeface="Calibri"/>
                <a:cs typeface="Calibri"/>
              </a:rPr>
              <a:t>Mobiliser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 les </a:t>
            </a:r>
            <a:r>
              <a:rPr sz="1750" b="1" spc="-5" dirty="0">
                <a:solidFill>
                  <a:srgbClr val="FF0000"/>
                </a:solidFill>
                <a:latin typeface="Calibri"/>
                <a:cs typeface="Calibri"/>
              </a:rPr>
              <a:t>habitants</a:t>
            </a:r>
            <a:r>
              <a:rPr sz="17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de</a:t>
            </a:r>
            <a:r>
              <a:rPr sz="1550" b="1" spc="-5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leur</a:t>
            </a:r>
            <a:r>
              <a:rPr sz="1550" b="1" spc="-15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village</a:t>
            </a:r>
            <a:r>
              <a:rPr sz="1550" b="1" spc="-5" dirty="0">
                <a:latin typeface="Calibri"/>
                <a:cs typeface="Calibri"/>
              </a:rPr>
              <a:t> </a:t>
            </a:r>
            <a:r>
              <a:rPr sz="1550" b="1" spc="15" dirty="0">
                <a:latin typeface="Calibri"/>
                <a:cs typeface="Calibri"/>
              </a:rPr>
              <a:t>pour</a:t>
            </a:r>
            <a:r>
              <a:rPr sz="1550" b="1" spc="-20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les</a:t>
            </a:r>
            <a:r>
              <a:rPr sz="1550" b="1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temps</a:t>
            </a:r>
            <a:r>
              <a:rPr sz="1550" b="1" dirty="0">
                <a:latin typeface="Calibri"/>
                <a:cs typeface="Calibri"/>
              </a:rPr>
              <a:t> </a:t>
            </a:r>
            <a:r>
              <a:rPr sz="1550" b="1" spc="-5" dirty="0">
                <a:latin typeface="Calibri"/>
                <a:cs typeface="Calibri"/>
              </a:rPr>
              <a:t>d’échanges</a:t>
            </a:r>
            <a:r>
              <a:rPr sz="1550" b="1" spc="-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avec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le</a:t>
            </a:r>
            <a:endParaRPr sz="1200">
              <a:latin typeface="Calibri"/>
              <a:cs typeface="Calibri"/>
            </a:endParaRPr>
          </a:p>
          <a:p>
            <a:pPr marL="716280" marR="27305">
              <a:lnSpc>
                <a:spcPct val="102499"/>
              </a:lnSpc>
              <a:spcBef>
                <a:spcPts val="20"/>
              </a:spcBef>
            </a:pPr>
            <a:r>
              <a:rPr sz="1200" spc="5" dirty="0">
                <a:latin typeface="Calibri"/>
                <a:cs typeface="Calibri"/>
              </a:rPr>
              <a:t>professionnel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retenu,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un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accompagnement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sera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proposé</a:t>
            </a:r>
            <a:r>
              <a:rPr sz="1200" spc="10" dirty="0">
                <a:latin typeface="Calibri"/>
                <a:cs typeface="Calibri"/>
              </a:rPr>
              <a:t> par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les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paysagistes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et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parc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(conception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de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poster,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flyer</a:t>
            </a:r>
            <a:r>
              <a:rPr sz="1200" spc="10" dirty="0">
                <a:latin typeface="Calibri"/>
                <a:cs typeface="Calibri"/>
              </a:rPr>
              <a:t> à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distribuer,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blog,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questionnaire…</a:t>
            </a:r>
            <a:endParaRPr sz="1200">
              <a:latin typeface="Calibri"/>
              <a:cs typeface="Calibri"/>
            </a:endParaRPr>
          </a:p>
          <a:p>
            <a:pPr marL="716280">
              <a:lnSpc>
                <a:spcPts val="2065"/>
              </a:lnSpc>
            </a:pPr>
            <a:r>
              <a:rPr sz="1750" b="1" spc="-5" dirty="0">
                <a:solidFill>
                  <a:srgbClr val="FF0000"/>
                </a:solidFill>
                <a:latin typeface="Calibri"/>
                <a:cs typeface="Calibri"/>
              </a:rPr>
              <a:t>Accompagner</a:t>
            </a:r>
            <a:r>
              <a:rPr sz="17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le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professionnel</a:t>
            </a:r>
            <a:r>
              <a:rPr sz="175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en</a:t>
            </a:r>
            <a:r>
              <a:rPr sz="1550" b="1" spc="15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résidence</a:t>
            </a:r>
            <a:r>
              <a:rPr sz="1550" b="1" spc="-45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lors</a:t>
            </a:r>
            <a:r>
              <a:rPr sz="1550" b="1" dirty="0">
                <a:latin typeface="Calibri"/>
                <a:cs typeface="Calibri"/>
              </a:rPr>
              <a:t> </a:t>
            </a:r>
            <a:r>
              <a:rPr sz="1550" b="1" spc="10" dirty="0">
                <a:latin typeface="Calibri"/>
                <a:cs typeface="Calibri"/>
              </a:rPr>
              <a:t>des</a:t>
            </a:r>
            <a:r>
              <a:rPr sz="1550" b="1" spc="-5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différents</a:t>
            </a:r>
            <a:r>
              <a:rPr sz="1550" b="1" spc="-35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temps</a:t>
            </a:r>
            <a:r>
              <a:rPr sz="1550" b="1" spc="-10" dirty="0">
                <a:latin typeface="Calibri"/>
                <a:cs typeface="Calibri"/>
              </a:rPr>
              <a:t> </a:t>
            </a:r>
            <a:r>
              <a:rPr sz="1550" b="1" spc="5" dirty="0">
                <a:latin typeface="Calibri"/>
                <a:cs typeface="Calibri"/>
              </a:rPr>
              <a:t>forts</a:t>
            </a:r>
            <a:endParaRPr sz="1550">
              <a:latin typeface="Calibri"/>
              <a:cs typeface="Calibri"/>
            </a:endParaRPr>
          </a:p>
          <a:p>
            <a:pPr marL="716280" marR="307975">
              <a:lnSpc>
                <a:spcPct val="102499"/>
              </a:lnSpc>
              <a:spcBef>
                <a:spcPts val="35"/>
              </a:spcBef>
            </a:pPr>
            <a:r>
              <a:rPr sz="1200" spc="10" dirty="0">
                <a:latin typeface="Calibri"/>
                <a:cs typeface="Calibri"/>
              </a:rPr>
              <a:t>de</a:t>
            </a:r>
            <a:r>
              <a:rPr sz="1200" spc="5" dirty="0">
                <a:latin typeface="Calibri"/>
                <a:cs typeface="Calibri"/>
              </a:rPr>
              <a:t> la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résidence : </a:t>
            </a:r>
            <a:r>
              <a:rPr sz="1200" spc="10" dirty="0">
                <a:latin typeface="Calibri"/>
                <a:cs typeface="Calibri"/>
              </a:rPr>
              <a:t>balade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villageoise,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atelier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de</a:t>
            </a:r>
            <a:r>
              <a:rPr sz="1200" spc="5" dirty="0">
                <a:latin typeface="Calibri"/>
                <a:cs typeface="Calibri"/>
              </a:rPr>
              <a:t> co-construction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du </a:t>
            </a:r>
            <a:r>
              <a:rPr sz="1200" dirty="0">
                <a:latin typeface="Calibri"/>
                <a:cs typeface="Calibri"/>
              </a:rPr>
              <a:t>projet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communal,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autres temps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forts </a:t>
            </a:r>
            <a:r>
              <a:rPr sz="1200" spc="10" dirty="0">
                <a:latin typeface="Calibri"/>
                <a:cs typeface="Calibri"/>
              </a:rPr>
              <a:t>de</a:t>
            </a:r>
            <a:r>
              <a:rPr sz="1200" spc="5" dirty="0">
                <a:latin typeface="Calibri"/>
                <a:cs typeface="Calibri"/>
              </a:rPr>
              <a:t> la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résidence…</a:t>
            </a:r>
            <a:endParaRPr sz="1200">
              <a:latin typeface="Calibri"/>
              <a:cs typeface="Calibri"/>
            </a:endParaRPr>
          </a:p>
          <a:p>
            <a:pPr marL="716280">
              <a:lnSpc>
                <a:spcPts val="2065"/>
              </a:lnSpc>
            </a:pP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Organiser</a:t>
            </a:r>
            <a:r>
              <a:rPr sz="17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5" dirty="0">
                <a:solidFill>
                  <a:srgbClr val="FF0000"/>
                </a:solidFill>
                <a:latin typeface="Calibri"/>
                <a:cs typeface="Calibri"/>
              </a:rPr>
              <a:t>un</a:t>
            </a:r>
            <a:r>
              <a:rPr sz="175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FF0000"/>
                </a:solidFill>
                <a:latin typeface="Calibri"/>
                <a:cs typeface="Calibri"/>
              </a:rPr>
              <a:t>temps</a:t>
            </a:r>
            <a:r>
              <a:rPr sz="17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-15" dirty="0">
                <a:solidFill>
                  <a:srgbClr val="FF0000"/>
                </a:solidFill>
                <a:latin typeface="Calibri"/>
                <a:cs typeface="Calibri"/>
              </a:rPr>
              <a:t>festif</a:t>
            </a:r>
            <a:r>
              <a:rPr sz="17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(verre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de </a:t>
            </a:r>
            <a:r>
              <a:rPr sz="1200" spc="-10" dirty="0">
                <a:latin typeface="Calibri"/>
                <a:cs typeface="Calibri"/>
              </a:rPr>
              <a:t>l’amitié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/ goûter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/ </a:t>
            </a:r>
            <a:r>
              <a:rPr sz="1200" spc="10" dirty="0">
                <a:latin typeface="Calibri"/>
                <a:cs typeface="Calibri"/>
              </a:rPr>
              <a:t>soupe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partie,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etc…)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ou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autre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lors</a:t>
            </a:r>
            <a:endParaRPr sz="1200">
              <a:latin typeface="Calibri"/>
              <a:cs typeface="Calibri"/>
            </a:endParaRPr>
          </a:p>
          <a:p>
            <a:pPr marL="716280">
              <a:lnSpc>
                <a:spcPct val="100000"/>
              </a:lnSpc>
              <a:spcBef>
                <a:spcPts val="70"/>
              </a:spcBef>
            </a:pPr>
            <a:r>
              <a:rPr sz="1200" spc="10" dirty="0">
                <a:latin typeface="Calibri"/>
                <a:cs typeface="Calibri"/>
              </a:rPr>
              <a:t>des</a:t>
            </a:r>
            <a:r>
              <a:rPr sz="1200" spc="5" dirty="0">
                <a:latin typeface="Calibri"/>
                <a:cs typeface="Calibri"/>
              </a:rPr>
              <a:t> temps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forts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marquants </a:t>
            </a:r>
            <a:r>
              <a:rPr sz="1200" spc="10" dirty="0">
                <a:latin typeface="Calibri"/>
                <a:cs typeface="Calibri"/>
              </a:rPr>
              <a:t>ou pour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la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phase</a:t>
            </a:r>
            <a:r>
              <a:rPr sz="1200" spc="5" dirty="0">
                <a:latin typeface="Calibri"/>
                <a:cs typeface="Calibri"/>
              </a:rPr>
              <a:t> chantier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participatif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qui </a:t>
            </a:r>
            <a:r>
              <a:rPr sz="1200" spc="5" dirty="0">
                <a:latin typeface="Calibri"/>
                <a:cs typeface="Calibri"/>
              </a:rPr>
              <a:t>clôt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la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résidence.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4111" y="1990344"/>
            <a:ext cx="4299585" cy="4691380"/>
            <a:chOff x="1094111" y="1990344"/>
            <a:chExt cx="4299585" cy="469138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111" y="1990344"/>
              <a:ext cx="4290058" cy="46817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25018" y="3563112"/>
              <a:ext cx="2368550" cy="3118485"/>
            </a:xfrm>
            <a:custGeom>
              <a:avLst/>
              <a:gdLst/>
              <a:ahLst/>
              <a:cxnLst/>
              <a:rect l="l" t="t" r="r" b="b"/>
              <a:pathLst>
                <a:path w="2368550" h="3118484">
                  <a:moveTo>
                    <a:pt x="2368296" y="224028"/>
                  </a:moveTo>
                  <a:lnTo>
                    <a:pt x="2366772" y="222504"/>
                  </a:lnTo>
                  <a:lnTo>
                    <a:pt x="2363724" y="222504"/>
                  </a:lnTo>
                  <a:lnTo>
                    <a:pt x="320040" y="0"/>
                  </a:lnTo>
                  <a:lnTo>
                    <a:pt x="316992" y="0"/>
                  </a:lnTo>
                  <a:lnTo>
                    <a:pt x="315468" y="1524"/>
                  </a:lnTo>
                  <a:lnTo>
                    <a:pt x="315468" y="3048"/>
                  </a:lnTo>
                  <a:lnTo>
                    <a:pt x="0" y="2891028"/>
                  </a:lnTo>
                  <a:lnTo>
                    <a:pt x="0" y="2892552"/>
                  </a:lnTo>
                  <a:lnTo>
                    <a:pt x="1524" y="2894076"/>
                  </a:lnTo>
                  <a:lnTo>
                    <a:pt x="4572" y="2895600"/>
                  </a:lnTo>
                  <a:lnTo>
                    <a:pt x="4572" y="2886456"/>
                  </a:lnTo>
                  <a:lnTo>
                    <a:pt x="9581" y="2887001"/>
                  </a:lnTo>
                  <a:lnTo>
                    <a:pt x="318516" y="46607"/>
                  </a:lnTo>
                  <a:lnTo>
                    <a:pt x="318516" y="7620"/>
                  </a:lnTo>
                  <a:lnTo>
                    <a:pt x="323088" y="4572"/>
                  </a:lnTo>
                  <a:lnTo>
                    <a:pt x="323088" y="8117"/>
                  </a:lnTo>
                  <a:lnTo>
                    <a:pt x="2358694" y="229742"/>
                  </a:lnTo>
                  <a:lnTo>
                    <a:pt x="2359152" y="225552"/>
                  </a:lnTo>
                  <a:lnTo>
                    <a:pt x="2362200" y="230124"/>
                  </a:lnTo>
                  <a:lnTo>
                    <a:pt x="2362200" y="269111"/>
                  </a:lnTo>
                  <a:lnTo>
                    <a:pt x="2366772" y="227076"/>
                  </a:lnTo>
                  <a:lnTo>
                    <a:pt x="2368296" y="224028"/>
                  </a:lnTo>
                  <a:close/>
                </a:path>
                <a:path w="2368550" h="3118484">
                  <a:moveTo>
                    <a:pt x="9581" y="2887001"/>
                  </a:moveTo>
                  <a:lnTo>
                    <a:pt x="4572" y="2886456"/>
                  </a:lnTo>
                  <a:lnTo>
                    <a:pt x="9144" y="2891028"/>
                  </a:lnTo>
                  <a:lnTo>
                    <a:pt x="9581" y="2887001"/>
                  </a:lnTo>
                  <a:close/>
                </a:path>
                <a:path w="2368550" h="3118484">
                  <a:moveTo>
                    <a:pt x="2049780" y="3118104"/>
                  </a:moveTo>
                  <a:lnTo>
                    <a:pt x="2049780" y="3108960"/>
                  </a:lnTo>
                  <a:lnTo>
                    <a:pt x="2043684" y="3113532"/>
                  </a:lnTo>
                  <a:lnTo>
                    <a:pt x="2043684" y="3108296"/>
                  </a:lnTo>
                  <a:lnTo>
                    <a:pt x="9581" y="2887001"/>
                  </a:lnTo>
                  <a:lnTo>
                    <a:pt x="9144" y="2891028"/>
                  </a:lnTo>
                  <a:lnTo>
                    <a:pt x="4572" y="2886456"/>
                  </a:lnTo>
                  <a:lnTo>
                    <a:pt x="4572" y="2895600"/>
                  </a:lnTo>
                  <a:lnTo>
                    <a:pt x="2043684" y="3117606"/>
                  </a:lnTo>
                  <a:lnTo>
                    <a:pt x="2043684" y="3113532"/>
                  </a:lnTo>
                  <a:lnTo>
                    <a:pt x="2044249" y="3108358"/>
                  </a:lnTo>
                  <a:lnTo>
                    <a:pt x="2044249" y="3117667"/>
                  </a:lnTo>
                  <a:lnTo>
                    <a:pt x="2048256" y="3118104"/>
                  </a:lnTo>
                  <a:lnTo>
                    <a:pt x="2049780" y="3118104"/>
                  </a:lnTo>
                  <a:close/>
                </a:path>
                <a:path w="2368550" h="3118484">
                  <a:moveTo>
                    <a:pt x="323088" y="4572"/>
                  </a:moveTo>
                  <a:lnTo>
                    <a:pt x="318516" y="7620"/>
                  </a:lnTo>
                  <a:lnTo>
                    <a:pt x="322706" y="8076"/>
                  </a:lnTo>
                  <a:lnTo>
                    <a:pt x="323088" y="4572"/>
                  </a:lnTo>
                  <a:close/>
                </a:path>
                <a:path w="2368550" h="3118484">
                  <a:moveTo>
                    <a:pt x="322706" y="8076"/>
                  </a:moveTo>
                  <a:lnTo>
                    <a:pt x="318516" y="7620"/>
                  </a:lnTo>
                  <a:lnTo>
                    <a:pt x="318516" y="46607"/>
                  </a:lnTo>
                  <a:lnTo>
                    <a:pt x="322706" y="8076"/>
                  </a:lnTo>
                  <a:close/>
                </a:path>
                <a:path w="2368550" h="3118484">
                  <a:moveTo>
                    <a:pt x="323088" y="8117"/>
                  </a:moveTo>
                  <a:lnTo>
                    <a:pt x="323088" y="4572"/>
                  </a:lnTo>
                  <a:lnTo>
                    <a:pt x="322706" y="8076"/>
                  </a:lnTo>
                  <a:lnTo>
                    <a:pt x="323088" y="8117"/>
                  </a:lnTo>
                  <a:close/>
                </a:path>
                <a:path w="2368550" h="3118484">
                  <a:moveTo>
                    <a:pt x="2049780" y="3108960"/>
                  </a:moveTo>
                  <a:lnTo>
                    <a:pt x="2044249" y="3108358"/>
                  </a:lnTo>
                  <a:lnTo>
                    <a:pt x="2043684" y="3113532"/>
                  </a:lnTo>
                  <a:lnTo>
                    <a:pt x="2049780" y="3108960"/>
                  </a:lnTo>
                  <a:close/>
                </a:path>
                <a:path w="2368550" h="3118484">
                  <a:moveTo>
                    <a:pt x="2362200" y="269111"/>
                  </a:moveTo>
                  <a:lnTo>
                    <a:pt x="2362200" y="230124"/>
                  </a:lnTo>
                  <a:lnTo>
                    <a:pt x="2358694" y="229742"/>
                  </a:lnTo>
                  <a:lnTo>
                    <a:pt x="2044249" y="3108358"/>
                  </a:lnTo>
                  <a:lnTo>
                    <a:pt x="2049780" y="3108960"/>
                  </a:lnTo>
                  <a:lnTo>
                    <a:pt x="2049780" y="3118104"/>
                  </a:lnTo>
                  <a:lnTo>
                    <a:pt x="2052828" y="3116580"/>
                  </a:lnTo>
                  <a:lnTo>
                    <a:pt x="2052828" y="3113532"/>
                  </a:lnTo>
                  <a:lnTo>
                    <a:pt x="2362200" y="269111"/>
                  </a:lnTo>
                  <a:close/>
                </a:path>
                <a:path w="2368550" h="3118484">
                  <a:moveTo>
                    <a:pt x="2362200" y="230124"/>
                  </a:moveTo>
                  <a:lnTo>
                    <a:pt x="2359152" y="225552"/>
                  </a:lnTo>
                  <a:lnTo>
                    <a:pt x="2358694" y="229742"/>
                  </a:lnTo>
                  <a:lnTo>
                    <a:pt x="2362200" y="23012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650869" y="4459223"/>
            <a:ext cx="4447540" cy="1163320"/>
          </a:xfrm>
          <a:custGeom>
            <a:avLst/>
            <a:gdLst/>
            <a:ahLst/>
            <a:cxnLst/>
            <a:rect l="l" t="t" r="r" b="b"/>
            <a:pathLst>
              <a:path w="4447540" h="1163320">
                <a:moveTo>
                  <a:pt x="4447031" y="967739"/>
                </a:moveTo>
                <a:lnTo>
                  <a:pt x="4447031" y="193547"/>
                </a:lnTo>
                <a:lnTo>
                  <a:pt x="4441904" y="149236"/>
                </a:lnTo>
                <a:lnTo>
                  <a:pt x="4427286" y="108523"/>
                </a:lnTo>
                <a:lnTo>
                  <a:pt x="4404324" y="72583"/>
                </a:lnTo>
                <a:lnTo>
                  <a:pt x="4374164" y="42587"/>
                </a:lnTo>
                <a:lnTo>
                  <a:pt x="4337952" y="19709"/>
                </a:lnTo>
                <a:lnTo>
                  <a:pt x="4296835" y="5122"/>
                </a:lnTo>
                <a:lnTo>
                  <a:pt x="4251959" y="0"/>
                </a:lnTo>
                <a:lnTo>
                  <a:pt x="193547" y="0"/>
                </a:lnTo>
                <a:lnTo>
                  <a:pt x="149236" y="5122"/>
                </a:lnTo>
                <a:lnTo>
                  <a:pt x="108523" y="19709"/>
                </a:lnTo>
                <a:lnTo>
                  <a:pt x="72583" y="42587"/>
                </a:lnTo>
                <a:lnTo>
                  <a:pt x="42587" y="72583"/>
                </a:lnTo>
                <a:lnTo>
                  <a:pt x="19709" y="108523"/>
                </a:lnTo>
                <a:lnTo>
                  <a:pt x="5122" y="149236"/>
                </a:lnTo>
                <a:lnTo>
                  <a:pt x="0" y="193547"/>
                </a:lnTo>
                <a:lnTo>
                  <a:pt x="0" y="967739"/>
                </a:lnTo>
                <a:lnTo>
                  <a:pt x="5122" y="1012615"/>
                </a:lnTo>
                <a:lnTo>
                  <a:pt x="19709" y="1053732"/>
                </a:lnTo>
                <a:lnTo>
                  <a:pt x="42587" y="1089944"/>
                </a:lnTo>
                <a:lnTo>
                  <a:pt x="72583" y="1120104"/>
                </a:lnTo>
                <a:lnTo>
                  <a:pt x="108523" y="1143066"/>
                </a:lnTo>
                <a:lnTo>
                  <a:pt x="149236" y="1157684"/>
                </a:lnTo>
                <a:lnTo>
                  <a:pt x="193547" y="1162811"/>
                </a:lnTo>
                <a:lnTo>
                  <a:pt x="4251959" y="1162811"/>
                </a:lnTo>
                <a:lnTo>
                  <a:pt x="4296835" y="1157684"/>
                </a:lnTo>
                <a:lnTo>
                  <a:pt x="4337952" y="1143066"/>
                </a:lnTo>
                <a:lnTo>
                  <a:pt x="4374164" y="1120104"/>
                </a:lnTo>
                <a:lnTo>
                  <a:pt x="4404324" y="1089944"/>
                </a:lnTo>
                <a:lnTo>
                  <a:pt x="4427286" y="1053732"/>
                </a:lnTo>
                <a:lnTo>
                  <a:pt x="4441904" y="1012615"/>
                </a:lnTo>
                <a:lnTo>
                  <a:pt x="4447031" y="967739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5" y="871728"/>
            <a:ext cx="643686" cy="92506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893698" y="1228344"/>
            <a:ext cx="6800215" cy="419100"/>
          </a:xfrm>
          <a:custGeom>
            <a:avLst/>
            <a:gdLst/>
            <a:ahLst/>
            <a:cxnLst/>
            <a:rect l="l" t="t" r="r" b="b"/>
            <a:pathLst>
              <a:path w="6800215" h="419100">
                <a:moveTo>
                  <a:pt x="0" y="0"/>
                </a:moveTo>
                <a:lnTo>
                  <a:pt x="0" y="419100"/>
                </a:lnTo>
                <a:lnTo>
                  <a:pt x="6799701" y="419100"/>
                </a:lnTo>
                <a:lnTo>
                  <a:pt x="67997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21211" y="1221739"/>
            <a:ext cx="647509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35" dirty="0"/>
              <a:t>Quel</a:t>
            </a:r>
            <a:r>
              <a:rPr spc="-120" dirty="0"/>
              <a:t> </a:t>
            </a:r>
            <a:r>
              <a:rPr spc="-200" dirty="0"/>
              <a:t>est</a:t>
            </a:r>
            <a:r>
              <a:rPr spc="-125" dirty="0"/>
              <a:t> </a:t>
            </a:r>
            <a:r>
              <a:rPr spc="-175" dirty="0"/>
              <a:t>le</a:t>
            </a:r>
            <a:r>
              <a:rPr spc="-120" dirty="0"/>
              <a:t> </a:t>
            </a:r>
            <a:r>
              <a:rPr spc="-229" dirty="0"/>
              <a:t>processus</a:t>
            </a:r>
            <a:r>
              <a:rPr spc="-114" dirty="0"/>
              <a:t> </a:t>
            </a:r>
            <a:r>
              <a:rPr spc="-250" dirty="0"/>
              <a:t>de</a:t>
            </a:r>
            <a:r>
              <a:rPr spc="-114" dirty="0"/>
              <a:t> </a:t>
            </a:r>
            <a:r>
              <a:rPr spc="-200" dirty="0"/>
              <a:t>construction</a:t>
            </a:r>
            <a:r>
              <a:rPr spc="-120" dirty="0"/>
              <a:t> </a:t>
            </a:r>
            <a:r>
              <a:rPr spc="-185" dirty="0"/>
              <a:t>collective</a:t>
            </a:r>
            <a:r>
              <a:rPr spc="-110" dirty="0"/>
              <a:t> </a:t>
            </a:r>
            <a:r>
              <a:rPr spc="-250" dirty="0"/>
              <a:t>du</a:t>
            </a:r>
            <a:r>
              <a:rPr spc="-120" dirty="0"/>
              <a:t> </a:t>
            </a:r>
            <a:r>
              <a:rPr spc="-190" dirty="0"/>
              <a:t>projet</a:t>
            </a:r>
          </a:p>
        </p:txBody>
      </p:sp>
      <p:sp>
        <p:nvSpPr>
          <p:cNvPr id="9" name="object 9"/>
          <p:cNvSpPr/>
          <p:nvPr/>
        </p:nvSpPr>
        <p:spPr>
          <a:xfrm>
            <a:off x="5629533" y="2391155"/>
            <a:ext cx="4445635" cy="1775460"/>
          </a:xfrm>
          <a:custGeom>
            <a:avLst/>
            <a:gdLst/>
            <a:ahLst/>
            <a:cxnLst/>
            <a:rect l="l" t="t" r="r" b="b"/>
            <a:pathLst>
              <a:path w="4445634" h="1775460">
                <a:moveTo>
                  <a:pt x="4445507" y="1479803"/>
                </a:moveTo>
                <a:lnTo>
                  <a:pt x="4445507" y="295655"/>
                </a:lnTo>
                <a:lnTo>
                  <a:pt x="4441632" y="247752"/>
                </a:lnTo>
                <a:lnTo>
                  <a:pt x="4430414" y="202289"/>
                </a:lnTo>
                <a:lnTo>
                  <a:pt x="4412466" y="159881"/>
                </a:lnTo>
                <a:lnTo>
                  <a:pt x="4388400" y="121139"/>
                </a:lnTo>
                <a:lnTo>
                  <a:pt x="4358830" y="86677"/>
                </a:lnTo>
                <a:lnTo>
                  <a:pt x="4324368" y="57107"/>
                </a:lnTo>
                <a:lnTo>
                  <a:pt x="4285626" y="33041"/>
                </a:lnTo>
                <a:lnTo>
                  <a:pt x="4243218" y="15093"/>
                </a:lnTo>
                <a:lnTo>
                  <a:pt x="4197755" y="3875"/>
                </a:lnTo>
                <a:lnTo>
                  <a:pt x="4149851" y="0"/>
                </a:lnTo>
                <a:lnTo>
                  <a:pt x="295655" y="0"/>
                </a:lnTo>
                <a:lnTo>
                  <a:pt x="247381" y="3875"/>
                </a:lnTo>
                <a:lnTo>
                  <a:pt x="201704" y="15093"/>
                </a:lnTo>
                <a:lnTo>
                  <a:pt x="159209" y="33041"/>
                </a:lnTo>
                <a:lnTo>
                  <a:pt x="120481" y="57107"/>
                </a:lnTo>
                <a:lnTo>
                  <a:pt x="86105" y="86677"/>
                </a:lnTo>
                <a:lnTo>
                  <a:pt x="56668" y="121139"/>
                </a:lnTo>
                <a:lnTo>
                  <a:pt x="32753" y="159881"/>
                </a:lnTo>
                <a:lnTo>
                  <a:pt x="14947" y="202289"/>
                </a:lnTo>
                <a:lnTo>
                  <a:pt x="3834" y="247752"/>
                </a:lnTo>
                <a:lnTo>
                  <a:pt x="0" y="295655"/>
                </a:lnTo>
                <a:lnTo>
                  <a:pt x="0" y="1479803"/>
                </a:lnTo>
                <a:lnTo>
                  <a:pt x="3834" y="1527707"/>
                </a:lnTo>
                <a:lnTo>
                  <a:pt x="14947" y="1573170"/>
                </a:lnTo>
                <a:lnTo>
                  <a:pt x="32753" y="1615578"/>
                </a:lnTo>
                <a:lnTo>
                  <a:pt x="56668" y="1654320"/>
                </a:lnTo>
                <a:lnTo>
                  <a:pt x="86105" y="1688782"/>
                </a:lnTo>
                <a:lnTo>
                  <a:pt x="120481" y="1718352"/>
                </a:lnTo>
                <a:lnTo>
                  <a:pt x="159209" y="1742418"/>
                </a:lnTo>
                <a:lnTo>
                  <a:pt x="201704" y="1760366"/>
                </a:lnTo>
                <a:lnTo>
                  <a:pt x="247381" y="1771584"/>
                </a:lnTo>
                <a:lnTo>
                  <a:pt x="295655" y="1775459"/>
                </a:lnTo>
                <a:lnTo>
                  <a:pt x="4149851" y="1775459"/>
                </a:lnTo>
                <a:lnTo>
                  <a:pt x="4197755" y="1771584"/>
                </a:lnTo>
                <a:lnTo>
                  <a:pt x="4243218" y="1760366"/>
                </a:lnTo>
                <a:lnTo>
                  <a:pt x="4285626" y="1742418"/>
                </a:lnTo>
                <a:lnTo>
                  <a:pt x="4324368" y="1718352"/>
                </a:lnTo>
                <a:lnTo>
                  <a:pt x="4358830" y="1688782"/>
                </a:lnTo>
                <a:lnTo>
                  <a:pt x="4388400" y="1654320"/>
                </a:lnTo>
                <a:lnTo>
                  <a:pt x="4412466" y="1615578"/>
                </a:lnTo>
                <a:lnTo>
                  <a:pt x="4430414" y="1573170"/>
                </a:lnTo>
                <a:lnTo>
                  <a:pt x="4441632" y="1527707"/>
                </a:lnTo>
                <a:lnTo>
                  <a:pt x="4445507" y="1479803"/>
                </a:lnTo>
                <a:close/>
              </a:path>
            </a:pathLst>
          </a:custGeom>
          <a:solidFill>
            <a:srgbClr val="FF4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789051" y="2460751"/>
            <a:ext cx="4088129" cy="3013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7320">
              <a:lnSpc>
                <a:spcPct val="100899"/>
              </a:lnSpc>
              <a:spcBef>
                <a:spcPts val="95"/>
              </a:spcBef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Préparer la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venue des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prestataires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Réunion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préalable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avec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commune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/ calage organisation,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logistique,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enquête auprès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des 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habitants (papier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web)…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00699"/>
              </a:lnSpc>
            </a:pP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Document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communication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flyer,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poster,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article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gazette communale, 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mise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place d’un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blog,…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56153" y="2601467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6011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6011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6153" y="4579620"/>
            <a:ext cx="251460" cy="190500"/>
          </a:xfrm>
          <a:custGeom>
            <a:avLst/>
            <a:gdLst/>
            <a:ahLst/>
            <a:cxnLst/>
            <a:rect l="l" t="t" r="r" b="b"/>
            <a:pathLst>
              <a:path w="251460" h="190500">
                <a:moveTo>
                  <a:pt x="251459" y="96011"/>
                </a:moveTo>
                <a:lnTo>
                  <a:pt x="137159" y="0"/>
                </a:lnTo>
                <a:lnTo>
                  <a:pt x="0" y="0"/>
                </a:lnTo>
                <a:lnTo>
                  <a:pt x="0" y="190499"/>
                </a:lnTo>
                <a:lnTo>
                  <a:pt x="137159" y="190499"/>
                </a:lnTo>
                <a:lnTo>
                  <a:pt x="251459" y="96011"/>
                </a:lnTo>
                <a:close/>
              </a:path>
            </a:pathLst>
          </a:custGeom>
          <a:solidFill>
            <a:srgbClr val="00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30005" y="4221480"/>
            <a:ext cx="2745105" cy="2272665"/>
            <a:chOff x="230005" y="4221480"/>
            <a:chExt cx="2745105" cy="2272665"/>
          </a:xfrm>
        </p:grpSpPr>
        <p:pic>
          <p:nvPicPr>
            <p:cNvPr id="14" name="object 14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945" y="4230624"/>
              <a:ext cx="1690112" cy="210464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64801" y="4221480"/>
              <a:ext cx="1710055" cy="2124710"/>
            </a:xfrm>
            <a:custGeom>
              <a:avLst/>
              <a:gdLst/>
              <a:ahLst/>
              <a:cxnLst/>
              <a:rect l="l" t="t" r="r" b="b"/>
              <a:pathLst>
                <a:path w="1710055" h="2124710">
                  <a:moveTo>
                    <a:pt x="1709925" y="1831848"/>
                  </a:moveTo>
                  <a:lnTo>
                    <a:pt x="1708401" y="1830324"/>
                  </a:lnTo>
                  <a:lnTo>
                    <a:pt x="1301492" y="3048"/>
                  </a:lnTo>
                  <a:lnTo>
                    <a:pt x="1301492" y="1524"/>
                  </a:lnTo>
                  <a:lnTo>
                    <a:pt x="1298444" y="0"/>
                  </a:lnTo>
                  <a:lnTo>
                    <a:pt x="1296920" y="0"/>
                  </a:lnTo>
                  <a:lnTo>
                    <a:pt x="3048" y="288036"/>
                  </a:lnTo>
                  <a:lnTo>
                    <a:pt x="1524" y="288036"/>
                  </a:lnTo>
                  <a:lnTo>
                    <a:pt x="0" y="291084"/>
                  </a:lnTo>
                  <a:lnTo>
                    <a:pt x="0" y="292608"/>
                  </a:lnTo>
                  <a:lnTo>
                    <a:pt x="4572" y="313139"/>
                  </a:lnTo>
                  <a:lnTo>
                    <a:pt x="4572" y="297180"/>
                  </a:lnTo>
                  <a:lnTo>
                    <a:pt x="7620" y="291084"/>
                  </a:lnTo>
                  <a:lnTo>
                    <a:pt x="8772" y="296239"/>
                  </a:lnTo>
                  <a:lnTo>
                    <a:pt x="1293872" y="8643"/>
                  </a:lnTo>
                  <a:lnTo>
                    <a:pt x="1293872" y="4572"/>
                  </a:lnTo>
                  <a:lnTo>
                    <a:pt x="1298444" y="7620"/>
                  </a:lnTo>
                  <a:lnTo>
                    <a:pt x="1298444" y="25103"/>
                  </a:lnTo>
                  <a:lnTo>
                    <a:pt x="1699954" y="1828138"/>
                  </a:lnTo>
                  <a:lnTo>
                    <a:pt x="1703829" y="1827276"/>
                  </a:lnTo>
                  <a:lnTo>
                    <a:pt x="1703829" y="1835235"/>
                  </a:lnTo>
                  <a:lnTo>
                    <a:pt x="1705353" y="1834896"/>
                  </a:lnTo>
                  <a:lnTo>
                    <a:pt x="1708401" y="1834896"/>
                  </a:lnTo>
                  <a:lnTo>
                    <a:pt x="1709925" y="1831848"/>
                  </a:lnTo>
                  <a:close/>
                </a:path>
                <a:path w="1710055" h="2124710">
                  <a:moveTo>
                    <a:pt x="8772" y="296239"/>
                  </a:moveTo>
                  <a:lnTo>
                    <a:pt x="7620" y="291084"/>
                  </a:lnTo>
                  <a:lnTo>
                    <a:pt x="4572" y="297180"/>
                  </a:lnTo>
                  <a:lnTo>
                    <a:pt x="8772" y="296239"/>
                  </a:lnTo>
                  <a:close/>
                </a:path>
                <a:path w="1710055" h="2124710">
                  <a:moveTo>
                    <a:pt x="415111" y="2114163"/>
                  </a:moveTo>
                  <a:lnTo>
                    <a:pt x="8772" y="296239"/>
                  </a:lnTo>
                  <a:lnTo>
                    <a:pt x="4572" y="297180"/>
                  </a:lnTo>
                  <a:lnTo>
                    <a:pt x="4572" y="313139"/>
                  </a:lnTo>
                  <a:lnTo>
                    <a:pt x="406904" y="2119884"/>
                  </a:lnTo>
                  <a:lnTo>
                    <a:pt x="408428" y="2122932"/>
                  </a:lnTo>
                  <a:lnTo>
                    <a:pt x="409952" y="2124456"/>
                  </a:lnTo>
                  <a:lnTo>
                    <a:pt x="409952" y="2115312"/>
                  </a:lnTo>
                  <a:lnTo>
                    <a:pt x="415111" y="2114163"/>
                  </a:lnTo>
                  <a:close/>
                </a:path>
                <a:path w="1710055" h="2124710">
                  <a:moveTo>
                    <a:pt x="416048" y="2118360"/>
                  </a:moveTo>
                  <a:lnTo>
                    <a:pt x="415111" y="2114163"/>
                  </a:lnTo>
                  <a:lnTo>
                    <a:pt x="409952" y="2115312"/>
                  </a:lnTo>
                  <a:lnTo>
                    <a:pt x="416048" y="2118360"/>
                  </a:lnTo>
                  <a:close/>
                </a:path>
                <a:path w="1710055" h="2124710">
                  <a:moveTo>
                    <a:pt x="416048" y="2122252"/>
                  </a:moveTo>
                  <a:lnTo>
                    <a:pt x="416048" y="2118360"/>
                  </a:lnTo>
                  <a:lnTo>
                    <a:pt x="409952" y="2115312"/>
                  </a:lnTo>
                  <a:lnTo>
                    <a:pt x="409952" y="2124456"/>
                  </a:lnTo>
                  <a:lnTo>
                    <a:pt x="413000" y="2122932"/>
                  </a:lnTo>
                  <a:lnTo>
                    <a:pt x="416048" y="2122252"/>
                  </a:lnTo>
                  <a:close/>
                </a:path>
                <a:path w="1710055" h="2124710">
                  <a:moveTo>
                    <a:pt x="1703829" y="1835235"/>
                  </a:moveTo>
                  <a:lnTo>
                    <a:pt x="1703829" y="1827276"/>
                  </a:lnTo>
                  <a:lnTo>
                    <a:pt x="1700781" y="1831848"/>
                  </a:lnTo>
                  <a:lnTo>
                    <a:pt x="1699954" y="1828138"/>
                  </a:lnTo>
                  <a:lnTo>
                    <a:pt x="415111" y="2114163"/>
                  </a:lnTo>
                  <a:lnTo>
                    <a:pt x="416048" y="2118360"/>
                  </a:lnTo>
                  <a:lnTo>
                    <a:pt x="416048" y="2122252"/>
                  </a:lnTo>
                  <a:lnTo>
                    <a:pt x="1703829" y="1835235"/>
                  </a:lnTo>
                  <a:close/>
                </a:path>
                <a:path w="1710055" h="2124710">
                  <a:moveTo>
                    <a:pt x="1298444" y="7620"/>
                  </a:moveTo>
                  <a:lnTo>
                    <a:pt x="1293872" y="4572"/>
                  </a:lnTo>
                  <a:lnTo>
                    <a:pt x="1294736" y="8449"/>
                  </a:lnTo>
                  <a:lnTo>
                    <a:pt x="1298444" y="7620"/>
                  </a:lnTo>
                  <a:close/>
                </a:path>
                <a:path w="1710055" h="2124710">
                  <a:moveTo>
                    <a:pt x="1294736" y="8449"/>
                  </a:moveTo>
                  <a:lnTo>
                    <a:pt x="1293872" y="4572"/>
                  </a:lnTo>
                  <a:lnTo>
                    <a:pt x="1293872" y="8643"/>
                  </a:lnTo>
                  <a:lnTo>
                    <a:pt x="1294736" y="8449"/>
                  </a:lnTo>
                  <a:close/>
                </a:path>
                <a:path w="1710055" h="2124710">
                  <a:moveTo>
                    <a:pt x="1298444" y="25103"/>
                  </a:moveTo>
                  <a:lnTo>
                    <a:pt x="1298444" y="7620"/>
                  </a:lnTo>
                  <a:lnTo>
                    <a:pt x="1294736" y="8449"/>
                  </a:lnTo>
                  <a:lnTo>
                    <a:pt x="1298444" y="25103"/>
                  </a:lnTo>
                  <a:close/>
                </a:path>
                <a:path w="1710055" h="2124710">
                  <a:moveTo>
                    <a:pt x="1703829" y="1827276"/>
                  </a:moveTo>
                  <a:lnTo>
                    <a:pt x="1699954" y="1828138"/>
                  </a:lnTo>
                  <a:lnTo>
                    <a:pt x="1700781" y="1831848"/>
                  </a:lnTo>
                  <a:lnTo>
                    <a:pt x="1703829" y="182727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101" y="4770120"/>
              <a:ext cx="1379216" cy="17175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30005" y="4764024"/>
              <a:ext cx="1391920" cy="1729739"/>
            </a:xfrm>
            <a:custGeom>
              <a:avLst/>
              <a:gdLst/>
              <a:ahLst/>
              <a:cxnLst/>
              <a:rect l="l" t="t" r="r" b="b"/>
              <a:pathLst>
                <a:path w="1391920" h="1729739">
                  <a:moveTo>
                    <a:pt x="1391408" y="172212"/>
                  </a:moveTo>
                  <a:lnTo>
                    <a:pt x="1391408" y="170688"/>
                  </a:lnTo>
                  <a:lnTo>
                    <a:pt x="1389884" y="169164"/>
                  </a:lnTo>
                  <a:lnTo>
                    <a:pt x="1388360" y="169164"/>
                  </a:lnTo>
                  <a:lnTo>
                    <a:pt x="230124" y="0"/>
                  </a:lnTo>
                  <a:lnTo>
                    <a:pt x="227076" y="0"/>
                  </a:lnTo>
                  <a:lnTo>
                    <a:pt x="227076" y="1524"/>
                  </a:lnTo>
                  <a:lnTo>
                    <a:pt x="0" y="1556004"/>
                  </a:lnTo>
                  <a:lnTo>
                    <a:pt x="0" y="1559052"/>
                  </a:lnTo>
                  <a:lnTo>
                    <a:pt x="1524" y="1560576"/>
                  </a:lnTo>
                  <a:lnTo>
                    <a:pt x="3048" y="1560798"/>
                  </a:lnTo>
                  <a:lnTo>
                    <a:pt x="3048" y="1554480"/>
                  </a:lnTo>
                  <a:lnTo>
                    <a:pt x="4978" y="1554762"/>
                  </a:lnTo>
                  <a:lnTo>
                    <a:pt x="228600" y="34137"/>
                  </a:lnTo>
                  <a:lnTo>
                    <a:pt x="228600" y="6096"/>
                  </a:lnTo>
                  <a:lnTo>
                    <a:pt x="233172" y="3048"/>
                  </a:lnTo>
                  <a:lnTo>
                    <a:pt x="233172" y="6762"/>
                  </a:lnTo>
                  <a:lnTo>
                    <a:pt x="1384940" y="174761"/>
                  </a:lnTo>
                  <a:lnTo>
                    <a:pt x="1385312" y="172212"/>
                  </a:lnTo>
                  <a:lnTo>
                    <a:pt x="1388360" y="175260"/>
                  </a:lnTo>
                  <a:lnTo>
                    <a:pt x="1388360" y="193077"/>
                  </a:lnTo>
                  <a:lnTo>
                    <a:pt x="1391408" y="172212"/>
                  </a:lnTo>
                  <a:close/>
                </a:path>
                <a:path w="1391920" h="1729739">
                  <a:moveTo>
                    <a:pt x="4978" y="1554762"/>
                  </a:moveTo>
                  <a:lnTo>
                    <a:pt x="3048" y="1554480"/>
                  </a:lnTo>
                  <a:lnTo>
                    <a:pt x="4572" y="1557528"/>
                  </a:lnTo>
                  <a:lnTo>
                    <a:pt x="4978" y="1554762"/>
                  </a:lnTo>
                  <a:close/>
                </a:path>
                <a:path w="1391920" h="1729739">
                  <a:moveTo>
                    <a:pt x="1161288" y="1729740"/>
                  </a:moveTo>
                  <a:lnTo>
                    <a:pt x="1161288" y="1723644"/>
                  </a:lnTo>
                  <a:lnTo>
                    <a:pt x="1158240" y="1726692"/>
                  </a:lnTo>
                  <a:lnTo>
                    <a:pt x="1158240" y="1723198"/>
                  </a:lnTo>
                  <a:lnTo>
                    <a:pt x="4978" y="1554762"/>
                  </a:lnTo>
                  <a:lnTo>
                    <a:pt x="4572" y="1557528"/>
                  </a:lnTo>
                  <a:lnTo>
                    <a:pt x="3048" y="1554480"/>
                  </a:lnTo>
                  <a:lnTo>
                    <a:pt x="3048" y="1560798"/>
                  </a:lnTo>
                  <a:lnTo>
                    <a:pt x="1158240" y="1729517"/>
                  </a:lnTo>
                  <a:lnTo>
                    <a:pt x="1158240" y="1726692"/>
                  </a:lnTo>
                  <a:lnTo>
                    <a:pt x="1158739" y="1723271"/>
                  </a:lnTo>
                  <a:lnTo>
                    <a:pt x="1158739" y="1729590"/>
                  </a:lnTo>
                  <a:lnTo>
                    <a:pt x="1159764" y="1729740"/>
                  </a:lnTo>
                  <a:lnTo>
                    <a:pt x="1161288" y="1729740"/>
                  </a:lnTo>
                  <a:close/>
                </a:path>
                <a:path w="1391920" h="1729739">
                  <a:moveTo>
                    <a:pt x="233172" y="3048"/>
                  </a:moveTo>
                  <a:lnTo>
                    <a:pt x="228600" y="6096"/>
                  </a:lnTo>
                  <a:lnTo>
                    <a:pt x="232637" y="6684"/>
                  </a:lnTo>
                  <a:lnTo>
                    <a:pt x="233172" y="3048"/>
                  </a:lnTo>
                  <a:close/>
                </a:path>
                <a:path w="1391920" h="1729739">
                  <a:moveTo>
                    <a:pt x="232637" y="6684"/>
                  </a:moveTo>
                  <a:lnTo>
                    <a:pt x="228600" y="6096"/>
                  </a:lnTo>
                  <a:lnTo>
                    <a:pt x="228600" y="34137"/>
                  </a:lnTo>
                  <a:lnTo>
                    <a:pt x="232637" y="6684"/>
                  </a:lnTo>
                  <a:close/>
                </a:path>
                <a:path w="1391920" h="1729739">
                  <a:moveTo>
                    <a:pt x="233172" y="6762"/>
                  </a:moveTo>
                  <a:lnTo>
                    <a:pt x="233172" y="3048"/>
                  </a:lnTo>
                  <a:lnTo>
                    <a:pt x="232637" y="6684"/>
                  </a:lnTo>
                  <a:lnTo>
                    <a:pt x="233172" y="6762"/>
                  </a:lnTo>
                  <a:close/>
                </a:path>
                <a:path w="1391920" h="1729739">
                  <a:moveTo>
                    <a:pt x="1161288" y="1723644"/>
                  </a:moveTo>
                  <a:lnTo>
                    <a:pt x="1158739" y="1723271"/>
                  </a:lnTo>
                  <a:lnTo>
                    <a:pt x="1158240" y="1726692"/>
                  </a:lnTo>
                  <a:lnTo>
                    <a:pt x="1161288" y="1723644"/>
                  </a:lnTo>
                  <a:close/>
                </a:path>
                <a:path w="1391920" h="1729739">
                  <a:moveTo>
                    <a:pt x="1388360" y="193077"/>
                  </a:moveTo>
                  <a:lnTo>
                    <a:pt x="1388360" y="175260"/>
                  </a:lnTo>
                  <a:lnTo>
                    <a:pt x="1384940" y="174761"/>
                  </a:lnTo>
                  <a:lnTo>
                    <a:pt x="1158739" y="1723271"/>
                  </a:lnTo>
                  <a:lnTo>
                    <a:pt x="1161288" y="1723644"/>
                  </a:lnTo>
                  <a:lnTo>
                    <a:pt x="1161288" y="1729740"/>
                  </a:lnTo>
                  <a:lnTo>
                    <a:pt x="1164336" y="1726692"/>
                  </a:lnTo>
                  <a:lnTo>
                    <a:pt x="1388360" y="193077"/>
                  </a:lnTo>
                  <a:close/>
                </a:path>
                <a:path w="1391920" h="1729739">
                  <a:moveTo>
                    <a:pt x="1388360" y="175260"/>
                  </a:moveTo>
                  <a:lnTo>
                    <a:pt x="1385312" y="172212"/>
                  </a:lnTo>
                  <a:lnTo>
                    <a:pt x="1384940" y="174761"/>
                  </a:lnTo>
                  <a:lnTo>
                    <a:pt x="1388360" y="17526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2109</Words>
  <Application>Microsoft Macintosh PowerPoint</Application>
  <PresentationFormat>Personnalisé</PresentationFormat>
  <Paragraphs>226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Arial MT</vt:lpstr>
      <vt:lpstr>Calibri</vt:lpstr>
      <vt:lpstr>Calibri Light</vt:lpstr>
      <vt:lpstr>Times New Roman</vt:lpstr>
      <vt:lpstr>Trebuchet MS</vt:lpstr>
      <vt:lpstr>Office Theme</vt:lpstr>
      <vt:lpstr>Présentation PowerPoint</vt:lpstr>
      <vt:lpstr>1.</vt:lpstr>
      <vt:lpstr>OBSERVATOIRE PHOTOGRAPHIQUE DES PAYSAGES</vt:lpstr>
      <vt:lpstr>2.</vt:lpstr>
      <vt:lpstr>Pourquoi le paysage comme clefs d’entrée ?</vt:lpstr>
      <vt:lpstr>Quels sont les attentes et les objectifs</vt:lpstr>
      <vt:lpstr>Comment mettre en place la résidence</vt:lpstr>
      <vt:lpstr>Quels sont les engagements de la commune ?</vt:lpstr>
      <vt:lpstr>Quel est le processus de construction collective du projet</vt:lpstr>
      <vt:lpstr>Quel est le processus de construction collective du projet</vt:lpstr>
      <vt:lpstr>Quel est le processus de construction collective du projet</vt:lpstr>
      <vt:lpstr>Quel est le processus de construction collective du projet</vt:lpstr>
      <vt:lpstr>Exemple de calendrier</vt:lpstr>
      <vt:lpstr>Présentation PowerPoint</vt:lpstr>
      <vt:lpstr>LENGELSHEIM 2017</vt:lpstr>
      <vt:lpstr>ROSTEIG 2017</vt:lpstr>
      <vt:lpstr>WALDHOUSE 2020</vt:lpstr>
      <vt:lpstr>WALDHOUSE 2020</vt:lpstr>
      <vt:lpstr>WALDHOUSE 2020</vt:lpstr>
      <vt:lpstr>LOUTZVILLER 2020</vt:lpstr>
      <vt:lpstr>LOUTZVILLER 2020</vt:lpstr>
      <vt:lpstr>LOUTZVILLER 2020</vt:lpstr>
      <vt:lpstr>LOUTZVILLER 2020</vt:lpstr>
      <vt:lpstr>Quel est le processus de construction collective du projet</vt:lpstr>
      <vt:lpstr>Quel est le processus de construction collective du projet</vt:lpstr>
      <vt:lpstr>Des ateliers techniques  complémentaires avec les élus</vt:lpstr>
      <vt:lpstr>4.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PPT_CHANGE TON PAYSAGE_FEDE_2805</dc:title>
  <dc:creator>r.baghdadi</dc:creator>
  <cp:lastModifiedBy>Fabien Hugault</cp:lastModifiedBy>
  <cp:revision>1</cp:revision>
  <dcterms:created xsi:type="dcterms:W3CDTF">2021-10-07T10:57:30Z</dcterms:created>
  <dcterms:modified xsi:type="dcterms:W3CDTF">2021-10-07T11:08:27Z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2021-05-28T00:00:00Z</vt:filetime>
  </property>
  <property fmtid="{D5CDD505-2E9C-101B-9397-08002B2CF9AE}" pid="3" name="Creator">
    <vt:lpwstr>PDFCreator 2.4.1.13</vt:lpwstr>
  </property>
  <property fmtid="{D5CDD505-2E9C-101B-9397-08002B2CF9AE}" pid="4" name="LastSaved">
    <vt:filetime>2021-10-07T00:00:00Z</vt:filetime>
  </property>
</Properties>
</file>