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813" r:id="rId2"/>
    <p:sldMasterId id="2147483820" r:id="rId3"/>
    <p:sldMasterId id="2147483824" r:id="rId4"/>
    <p:sldMasterId id="2147483834" r:id="rId5"/>
    <p:sldMasterId id="2147483846" r:id="rId6"/>
    <p:sldMasterId id="2147483852" r:id="rId7"/>
    <p:sldMasterId id="2147483864" r:id="rId8"/>
  </p:sldMasterIdLst>
  <p:notesMasterIdLst>
    <p:notesMasterId r:id="rId37"/>
  </p:notesMasterIdLst>
  <p:sldIdLst>
    <p:sldId id="326" r:id="rId9"/>
    <p:sldId id="336" r:id="rId10"/>
    <p:sldId id="337" r:id="rId11"/>
    <p:sldId id="357" r:id="rId12"/>
    <p:sldId id="358" r:id="rId13"/>
    <p:sldId id="360" r:id="rId14"/>
    <p:sldId id="361" r:id="rId15"/>
    <p:sldId id="389" r:id="rId16"/>
    <p:sldId id="362" r:id="rId17"/>
    <p:sldId id="351" r:id="rId18"/>
    <p:sldId id="367" r:id="rId19"/>
    <p:sldId id="369" r:id="rId20"/>
    <p:sldId id="370" r:id="rId21"/>
    <p:sldId id="390" r:id="rId22"/>
    <p:sldId id="352" r:id="rId23"/>
    <p:sldId id="372" r:id="rId24"/>
    <p:sldId id="373" r:id="rId25"/>
    <p:sldId id="355" r:id="rId26"/>
    <p:sldId id="356" r:id="rId27"/>
    <p:sldId id="379" r:id="rId28"/>
    <p:sldId id="391" r:id="rId29"/>
    <p:sldId id="392" r:id="rId30"/>
    <p:sldId id="331" r:id="rId31"/>
    <p:sldId id="327" r:id="rId32"/>
    <p:sldId id="332" r:id="rId33"/>
    <p:sldId id="333" r:id="rId34"/>
    <p:sldId id="334" r:id="rId35"/>
    <p:sldId id="335" r:id="rId3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336"/>
            <p14:sldId id="337"/>
            <p14:sldId id="357"/>
            <p14:sldId id="358"/>
            <p14:sldId id="360"/>
            <p14:sldId id="361"/>
            <p14:sldId id="389"/>
            <p14:sldId id="362"/>
            <p14:sldId id="351"/>
            <p14:sldId id="367"/>
            <p14:sldId id="369"/>
            <p14:sldId id="370"/>
            <p14:sldId id="390"/>
            <p14:sldId id="352"/>
            <p14:sldId id="372"/>
            <p14:sldId id="373"/>
            <p14:sldId id="355"/>
            <p14:sldId id="356"/>
            <p14:sldId id="379"/>
            <p14:sldId id="391"/>
            <p14:sldId id="392"/>
            <p14:sldId id="331"/>
            <p14:sldId id="327"/>
            <p14:sldId id="332"/>
            <p14:sldId id="333"/>
            <p14:sldId id="334"/>
            <p14:sldId id="335"/>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72" userDrawn="1">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E Constance" initials="BC" lastIdx="1" clrIdx="0">
    <p:extLst>
      <p:ext uri="{19B8F6BF-5375-455C-9EA6-DF929625EA0E}">
        <p15:presenceInfo xmlns:p15="http://schemas.microsoft.com/office/powerpoint/2012/main" userId="BERTE Constance" providerId="None"/>
      </p:ext>
    </p:extLst>
  </p:cmAuthor>
  <p:cmAuthor id="4" name="BONNET-DERIVIERE Emilie" initials="BE" lastIdx="2" clrIdx="1">
    <p:extLst>
      <p:ext uri="{19B8F6BF-5375-455C-9EA6-DF929625EA0E}">
        <p15:presenceInfo xmlns:p15="http://schemas.microsoft.com/office/powerpoint/2012/main" userId="BONNET-DERIVIERE Emi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89" autoAdjust="0"/>
    <p:restoredTop sz="94660"/>
  </p:normalViewPr>
  <p:slideViewPr>
    <p:cSldViewPr showGuides="1">
      <p:cViewPr varScale="1">
        <p:scale>
          <a:sx n="144" d="100"/>
          <a:sy n="144" d="100"/>
        </p:scale>
        <p:origin x="392" y="192"/>
      </p:cViewPr>
      <p:guideLst>
        <p:guide orient="horz" pos="1620"/>
        <p:guide orient="horz" pos="191"/>
        <p:guide orient="horz" pos="854"/>
        <p:guide orient="horz" pos="821"/>
        <p:guide orient="horz" pos="3072"/>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30T15:07:51.893" idx="1">
    <p:pos x="5816" y="3160"/>
    <p:text>Repartir de la dernière version de la note de consommation</p:text>
    <p:extLst>
      <p:ext uri="{C676402C-5697-4E1C-873F-D02D1690AC5C}">
        <p15:threadingInfo xmlns:p15="http://schemas.microsoft.com/office/powerpoint/2012/main" timeZoneBias="-120"/>
      </p:ext>
    </p:extLst>
  </p:cm>
  <p:cm authorId="4" dt="2022-06-07T00:04:05.769" idx="2">
    <p:pos x="7084" y="3001"/>
    <p:text>regroupement de 2 diapos en 1</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01/07/2022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96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rtl="0" eaLnBrk="1" fontAlgn="t" latinLnBrk="0" hangingPunct="1"/>
            <a:r>
              <a:rPr lang="fr-FR" sz="1200" b="1" i="0" u="none" strike="noStrike" kern="1200" dirty="0">
                <a:solidFill>
                  <a:schemeClr val="tx1"/>
                </a:solidFill>
                <a:effectLst/>
                <a:latin typeface="+mn-lt"/>
                <a:ea typeface="+mn-ea"/>
                <a:cs typeface="+mn-cs"/>
              </a:rPr>
              <a:t>1.</a:t>
            </a:r>
            <a:r>
              <a:rPr lang="fr-FR" sz="1200" b="1" i="0" u="none" strike="noStrike" kern="1200" baseline="0" dirty="0">
                <a:solidFill>
                  <a:schemeClr val="tx1"/>
                </a:solidFill>
                <a:effectLst/>
                <a:latin typeface="+mn-lt"/>
                <a:ea typeface="+mn-ea"/>
                <a:cs typeface="+mn-cs"/>
              </a:rPr>
              <a:t> </a:t>
            </a:r>
            <a:r>
              <a:rPr lang="fr-FR" sz="1200" b="1" i="0" u="none" strike="noStrike" kern="1200" dirty="0">
                <a:solidFill>
                  <a:schemeClr val="tx1"/>
                </a:solidFill>
                <a:effectLst/>
                <a:latin typeface="+mn-lt"/>
                <a:ea typeface="+mn-ea"/>
                <a:cs typeface="+mn-cs"/>
              </a:rPr>
              <a:t>Données disponibles pour le rapport</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dirty="0">
                <a:solidFill>
                  <a:schemeClr val="tx1"/>
                </a:solidFill>
                <a:effectLst/>
                <a:latin typeface="+mn-lt"/>
                <a:ea typeface="+mn-ea"/>
                <a:cs typeface="+mn-cs"/>
              </a:rPr>
              <a:t>Les données SITADEL, base des permis de construire. A noter que ces données sont disponibles en </a:t>
            </a:r>
            <a:r>
              <a:rPr lang="fr-FR" sz="1200" b="0" i="0" u="none" strike="noStrike" kern="1200" dirty="0" err="1">
                <a:solidFill>
                  <a:schemeClr val="tx1"/>
                </a:solidFill>
                <a:effectLst/>
                <a:latin typeface="+mn-lt"/>
                <a:ea typeface="+mn-ea"/>
                <a:cs typeface="+mn-cs"/>
              </a:rPr>
              <a:t>opendata</a:t>
            </a:r>
            <a:r>
              <a:rPr lang="fr-FR" sz="1200" b="0" i="0" u="none" strike="noStrike" kern="1200" dirty="0">
                <a:solidFill>
                  <a:schemeClr val="tx1"/>
                </a:solidFill>
                <a:effectLst/>
                <a:latin typeface="+mn-lt"/>
                <a:ea typeface="+mn-ea"/>
                <a:cs typeface="+mn-cs"/>
              </a:rPr>
              <a:t> actuellement pour les permis délivrés aux personnes morales. Le CITP de début 2021 a annoncé une ouverture des données des Permis des personnes physiques d’ici fin 2021. </a:t>
            </a:r>
          </a:p>
          <a:p>
            <a:pPr rtl="0" eaLnBrk="1" fontAlgn="t" latinLnBrk="0" hangingPunct="1"/>
            <a:r>
              <a:rPr lang="fr-FR" sz="1200" b="0" i="0" u="none" strike="noStrike" kern="1200" dirty="0">
                <a:solidFill>
                  <a:schemeClr val="tx1"/>
                </a:solidFill>
                <a:effectLst/>
                <a:latin typeface="+mn-lt"/>
                <a:ea typeface="+mn-ea"/>
                <a:cs typeface="+mn-cs"/>
              </a:rPr>
              <a:t>Les fichiers fonciers issues des données fiscales de la DGFIP, retraitées par les CEREMA, qui donnent des informations sur les usages des sols et la consommation d’espaces naturels agricoles et forestiers. Ils sont mis à disposition de toutes les collectivités, annuellement. </a:t>
            </a:r>
          </a:p>
          <a:p>
            <a:pPr rtl="0" eaLnBrk="1" fontAlgn="t" latinLnBrk="0" hangingPunct="1"/>
            <a:r>
              <a:rPr lang="fr-FR" sz="1200" b="0" i="0" u="none" strike="noStrike" kern="1200" dirty="0">
                <a:solidFill>
                  <a:schemeClr val="tx1"/>
                </a:solidFill>
                <a:effectLst/>
                <a:latin typeface="+mn-lt"/>
                <a:ea typeface="+mn-ea"/>
                <a:cs typeface="+mn-cs"/>
              </a:rPr>
              <a:t>Les données de l’observatoire national de l’artificialisation, dont les indicateurs d’artificialisation, à la commune. </a:t>
            </a:r>
          </a:p>
          <a:p>
            <a:pPr rtl="0" eaLnBrk="1" fontAlgn="t" latinLnBrk="0" hangingPunct="1"/>
            <a:r>
              <a:rPr lang="fr-FR" sz="1200" b="0" i="0" u="none" strike="noStrike" kern="1200" dirty="0">
                <a:solidFill>
                  <a:schemeClr val="tx1"/>
                </a:solidFill>
                <a:effectLst/>
                <a:latin typeface="+mn-lt"/>
                <a:ea typeface="+mn-ea"/>
                <a:cs typeface="+mn-cs"/>
              </a:rPr>
              <a:t>L’Occupation du Sol à grande échelle – d’ici 2024, avec une mise à jour tous les 3 ans.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arianne" panose="02000000000000000000" pitchFamily="50" charset="0"/>
                <a:ea typeface="Calibri" panose="020F0502020204030204" pitchFamily="34" charset="0"/>
                <a:cs typeface="Times New Roman" panose="02020603050405020304" pitchFamily="18" charset="0"/>
              </a:rPr>
              <a:t>Les fichiers fonciers issues des données fiscales de la DGFIP, retraitées par les CEREMA, qui donnent des informations sur les usages des sols et la consommation d’espaces naturels agricoles et forestiers. Ils sont mis à disposition de toutes les collectivités, annuellement.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Marianne" panose="02000000000000000000" pitchFamily="50" charset="0"/>
                <a:ea typeface="Calibri" panose="020F0502020204030204" pitchFamily="34" charset="0"/>
                <a:cs typeface="Times New Roman" panose="02020603050405020304" pitchFamily="18" charset="0"/>
              </a:rPr>
              <a:t>L’Occupation du Sol à grande échelle – d’ici 2024, avec une mise à jour tous les 3 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effectLst/>
              <a:latin typeface="Marianne" panose="02000000000000000000"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50" dirty="0">
              <a:effectLst/>
              <a:latin typeface="Marianne" panose="02000000000000000000" pitchFamily="50" charset="0"/>
              <a:ea typeface="Calibri" panose="020F0502020204030204" pitchFamily="34" charset="0"/>
              <a:cs typeface="Times New Roman" panose="02020603050405020304" pitchFamily="18" charset="0"/>
            </a:endParaRPr>
          </a:p>
          <a:p>
            <a:pPr rtl="0" eaLnBrk="1" fontAlgn="ctr" latinLnBrk="0" hangingPunct="1"/>
            <a:r>
              <a:rPr lang="fr-FR" sz="1200" b="1" i="0" u="none" strike="noStrike" kern="1200" dirty="0">
                <a:solidFill>
                  <a:schemeClr val="tx1"/>
                </a:solidFill>
                <a:effectLst/>
                <a:latin typeface="+mn-lt"/>
                <a:ea typeface="+mn-ea"/>
                <a:cs typeface="+mn-cs"/>
              </a:rPr>
              <a:t>2. Thématiques observées sur</a:t>
            </a:r>
            <a:r>
              <a:rPr lang="fr-FR" sz="1200" b="1" i="0" u="none" strike="noStrike" kern="1200" baseline="0" dirty="0">
                <a:solidFill>
                  <a:schemeClr val="tx1"/>
                </a:solidFill>
                <a:effectLst/>
                <a:latin typeface="+mn-lt"/>
                <a:ea typeface="+mn-ea"/>
                <a:cs typeface="+mn-cs"/>
              </a:rPr>
              <a:t> le foncier et l’habitat au niveau local </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1" i="0" u="none" strike="noStrike" kern="1200" dirty="0">
                <a:solidFill>
                  <a:schemeClr val="tx1"/>
                </a:solidFill>
                <a:effectLst/>
                <a:latin typeface="+mn-lt"/>
                <a:ea typeface="+mn-ea"/>
                <a:cs typeface="+mn-cs"/>
              </a:rPr>
              <a:t>Proposition d’indicateurs/données à suivre</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1" i="0" u="none" strike="noStrike" kern="1200" dirty="0">
                <a:solidFill>
                  <a:schemeClr val="tx1"/>
                </a:solidFill>
                <a:effectLst/>
                <a:latin typeface="+mn-lt"/>
                <a:ea typeface="+mn-ea"/>
                <a:cs typeface="+mn-cs"/>
              </a:rPr>
              <a:t>Analyse des marchés fonciers et immobiliers</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Etude des prix du fonciers/immobiliers</a:t>
            </a:r>
          </a:p>
          <a:p>
            <a:pPr rtl="0" eaLnBrk="1" fontAlgn="ctr" latinLnBrk="0" hangingPunct="1"/>
            <a:r>
              <a:rPr lang="fr-FR" sz="1200" b="0" i="0" u="none" strike="noStrike" kern="1200" dirty="0">
                <a:solidFill>
                  <a:schemeClr val="tx1"/>
                </a:solidFill>
                <a:effectLst/>
                <a:latin typeface="+mn-lt"/>
                <a:ea typeface="+mn-ea"/>
                <a:cs typeface="+mn-cs"/>
              </a:rPr>
              <a:t>Suivi des prix de vente des opérations de logement social réalisées en VEFA, des logements intermédiaires et en accession sociale</a:t>
            </a:r>
          </a:p>
          <a:p>
            <a:pPr rtl="0" eaLnBrk="1" fontAlgn="ctr" latinLnBrk="0" hangingPunct="1"/>
            <a:r>
              <a:rPr lang="fr-FR" sz="1200" b="1" i="0" u="none" strike="noStrike" kern="1200" dirty="0">
                <a:solidFill>
                  <a:schemeClr val="tx1"/>
                </a:solidFill>
                <a:effectLst/>
                <a:latin typeface="+mn-lt"/>
                <a:ea typeface="+mn-ea"/>
                <a:cs typeface="+mn-cs"/>
              </a:rPr>
              <a:t>Analyse de l’offre foncière (gisements) disponible</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Recensement des friches constructibles</a:t>
            </a:r>
          </a:p>
          <a:p>
            <a:pPr rtl="0" eaLnBrk="1" fontAlgn="ctr" latinLnBrk="0" hangingPunct="1"/>
            <a:r>
              <a:rPr lang="fr-FR" sz="1200" b="0" i="0" u="none" strike="noStrike" kern="1200" dirty="0">
                <a:solidFill>
                  <a:schemeClr val="tx1"/>
                </a:solidFill>
                <a:effectLst/>
                <a:latin typeface="+mn-lt"/>
                <a:ea typeface="+mn-ea"/>
                <a:cs typeface="+mn-cs"/>
              </a:rPr>
              <a:t>Recensement des locaux vacants </a:t>
            </a:r>
          </a:p>
          <a:p>
            <a:pPr rtl="0" eaLnBrk="1" fontAlgn="ctr" latinLnBrk="0" hangingPunct="1"/>
            <a:r>
              <a:rPr lang="fr-FR" sz="1200" b="0" i="0" u="none" strike="noStrike" kern="1200" dirty="0">
                <a:solidFill>
                  <a:schemeClr val="tx1"/>
                </a:solidFill>
                <a:effectLst/>
                <a:latin typeface="+mn-lt"/>
                <a:ea typeface="+mn-ea"/>
                <a:cs typeface="+mn-cs"/>
              </a:rPr>
              <a:t>Identification des secteurs pouvant être densifiés car en-dessous du seuil de densité dans les règlements d’urbanisme (PLU/I)</a:t>
            </a:r>
          </a:p>
          <a:p>
            <a:pPr rtl="0" eaLnBrk="1" fontAlgn="ctr" latinLnBrk="0" hangingPunct="1"/>
            <a:r>
              <a:rPr lang="fr-FR" sz="1200" b="0" i="0" u="none" strike="noStrike" kern="1200" dirty="0">
                <a:solidFill>
                  <a:schemeClr val="tx1"/>
                </a:solidFill>
                <a:effectLst/>
                <a:latin typeface="+mn-lt"/>
                <a:ea typeface="+mn-ea"/>
                <a:cs typeface="+mn-cs"/>
              </a:rPr>
              <a:t>Etude du potentiel de densification par surélévation</a:t>
            </a:r>
          </a:p>
          <a:p>
            <a:pPr rtl="0" eaLnBrk="1" fontAlgn="ctr" latinLnBrk="0" hangingPunct="1"/>
            <a:r>
              <a:rPr lang="fr-FR" sz="1200" b="0" i="0" u="none" strike="noStrike" kern="1200" dirty="0">
                <a:solidFill>
                  <a:schemeClr val="tx1"/>
                </a:solidFill>
                <a:effectLst/>
                <a:latin typeface="+mn-lt"/>
                <a:ea typeface="+mn-ea"/>
                <a:cs typeface="+mn-cs"/>
              </a:rPr>
              <a:t>Intégration de l’inventaire des zones d’activités économiques</a:t>
            </a:r>
          </a:p>
          <a:p>
            <a:pPr rtl="0" eaLnBrk="1" fontAlgn="ctr" latinLnBrk="0" hangingPunct="1"/>
            <a:r>
              <a:rPr lang="fr-FR" sz="1200" b="1" i="0" u="none" strike="noStrike" kern="1200" dirty="0">
                <a:solidFill>
                  <a:schemeClr val="tx1"/>
                </a:solidFill>
                <a:effectLst/>
                <a:latin typeface="+mn-lt"/>
                <a:ea typeface="+mn-ea"/>
                <a:cs typeface="+mn-cs"/>
              </a:rPr>
              <a:t>Intégration d’un volet environnemental</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Identification, dans les espaces urbanisés, des surfaces non imperméabilisées, éco-aménageables, des espaces non bâtis, de nature en ville</a:t>
            </a:r>
          </a:p>
          <a:p>
            <a:pPr rtl="0" eaLnBrk="1" fontAlgn="ctr" latinLnBrk="0" hangingPunct="1"/>
            <a:r>
              <a:rPr lang="fr-FR" sz="1200" b="0" i="0" u="none" strike="noStrike" kern="1200" dirty="0">
                <a:solidFill>
                  <a:schemeClr val="tx1"/>
                </a:solidFill>
                <a:effectLst/>
                <a:latin typeface="+mn-lt"/>
                <a:ea typeface="+mn-ea"/>
                <a:cs typeface="+mn-cs"/>
              </a:rPr>
              <a:t>Préservation des continuités écologiques. </a:t>
            </a:r>
          </a:p>
          <a:p>
            <a:pPr rtl="0" eaLnBrk="1" fontAlgn="ctr" latinLnBrk="0" hangingPunct="1"/>
            <a:r>
              <a:rPr lang="fr-FR" sz="1200" b="1" i="0" u="none" strike="noStrike" kern="1200" dirty="0">
                <a:solidFill>
                  <a:schemeClr val="tx1"/>
                </a:solidFill>
                <a:effectLst/>
                <a:latin typeface="+mn-lt"/>
                <a:ea typeface="+mn-ea"/>
                <a:cs typeface="+mn-cs"/>
              </a:rPr>
              <a:t>Bilan des logements réalisés / prévision du PLH</a:t>
            </a:r>
            <a:endParaRPr lang="fr-FR"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Comparer les logements prévus dans le PLH au bilan annuel des logements construits sur des espaces déjà urbanisés et sur des zones ouvertes à l’urbanisation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latin typeface="Marianne" panose="02000000000000000000" pitchFamily="50" charset="0"/>
              <a:ea typeface="Calibri" panose="020F0502020204030204" pitchFamily="34" charset="0"/>
              <a:cs typeface="Times New Roman" panose="02020603050405020304" pitchFamily="18" charset="0"/>
            </a:endParaRPr>
          </a:p>
          <a:p>
            <a:r>
              <a:rPr lang="fr-FR" b="1" dirty="0"/>
              <a:t>3. Rapport</a:t>
            </a:r>
            <a:r>
              <a:rPr lang="fr-FR" b="1" baseline="0" dirty="0"/>
              <a:t> national :</a:t>
            </a:r>
          </a:p>
          <a:p>
            <a:r>
              <a:rPr lang="fr-FR" dirty="0"/>
              <a:t>Bilan de la loi et trajectoire vers le ZAN ; </a:t>
            </a:r>
          </a:p>
          <a:p>
            <a:r>
              <a:rPr lang="fr-FR" dirty="0"/>
              <a:t>Effectivité de la déclinaison territoriale ; </a:t>
            </a:r>
          </a:p>
          <a:p>
            <a:r>
              <a:rPr lang="fr-FR" dirty="0"/>
              <a:t>Moyens financiers mobilisés par l’Etat en faveur du recyclage foncier, de la réhabilitation du bâti en zone urbanisée et des grandes opérations d’aménagement ; </a:t>
            </a:r>
          </a:p>
          <a:p>
            <a:r>
              <a:rPr lang="fr-FR" dirty="0"/>
              <a:t>Moyens alloués aux EPF et aux SAFER.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0A1C1-C15F-498E-9C88-E3A857F068D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397">
              <a:defRPr/>
            </a:pPr>
            <a:endParaRPr lang="fr-FR" sz="1300" dirty="0">
              <a:latin typeface="Marianne" panose="02000000000000000000" pitchFamily="50" charset="0"/>
            </a:endParaRPr>
          </a:p>
          <a:p>
            <a:pPr defTabSz="990397">
              <a:defRPr/>
            </a:pPr>
            <a:r>
              <a:rPr lang="fr-FR" sz="1300" dirty="0">
                <a:latin typeface="Marianne" panose="02000000000000000000" pitchFamily="50" charset="0"/>
              </a:rPr>
              <a:t>Rappel de la logique : outils qui vont permettre de favoriser la sobriété foncière</a:t>
            </a:r>
          </a:p>
          <a:p>
            <a:pPr defTabSz="990397">
              <a:defRPr/>
            </a:pPr>
            <a:r>
              <a:rPr lang="fr-FR" sz="1300" dirty="0">
                <a:latin typeface="Marianne" panose="02000000000000000000" pitchFamily="50" charset="0"/>
              </a:rPr>
              <a:t>« On entend par "friche" tout bien ou droit immobilier, bâti ou non bâti, inutilisé et dont l'état, la configuration ou l'occupation totale ou partielle ne permet pas un réemploi sans un aménagement ou des travaux préalables »</a:t>
            </a:r>
          </a:p>
          <a:p>
            <a:pPr defTabSz="990397">
              <a:defRPr/>
            </a:pPr>
            <a:r>
              <a:rPr lang="fr-FR" sz="1300" dirty="0">
                <a:latin typeface="Marianne" panose="02000000000000000000" pitchFamily="50" charset="0"/>
              </a:rPr>
              <a:t>Dans ces secteurs qui ont une logique de projet  : avoir la possibilité de définir des dérogations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90397" rtl="0" eaLnBrk="1" fontAlgn="auto" latinLnBrk="0" hangingPunct="1">
              <a:lnSpc>
                <a:spcPct val="100000"/>
              </a:lnSpc>
              <a:spcBef>
                <a:spcPts val="0"/>
              </a:spcBef>
              <a:spcAft>
                <a:spcPts val="0"/>
              </a:spcAft>
              <a:buClrTx/>
              <a:buSzTx/>
              <a:buFontTx/>
              <a:buNone/>
              <a:tabLst/>
              <a:defRPr/>
            </a:pPr>
            <a:fld id="{A44A84C3-BDDE-47F3-A44A-79B19B5FD0C6}"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397"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80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684">
              <a:defRPr/>
            </a:pPr>
            <a:r>
              <a:rPr lang="fr-FR" b="1" dirty="0">
                <a:latin typeface="Marianne" panose="02000000000000000000" pitchFamily="50" charset="0"/>
              </a:rPr>
              <a:t>Faire </a:t>
            </a:r>
            <a:r>
              <a:rPr lang="fr-FR" b="1" dirty="0" err="1">
                <a:latin typeface="Marianne" panose="02000000000000000000" pitchFamily="50" charset="0"/>
              </a:rPr>
              <a:t>quie</a:t>
            </a:r>
            <a:r>
              <a:rPr lang="fr-FR" b="1" dirty="0">
                <a:latin typeface="Marianne" panose="02000000000000000000" pitchFamily="50" charset="0"/>
              </a:rPr>
              <a:t> densité ne rime pas avec minéralité excessive. </a:t>
            </a:r>
          </a:p>
          <a:p>
            <a:pPr defTabSz="947684">
              <a:defRPr/>
            </a:pPr>
            <a:r>
              <a:rPr lang="fr-FR" b="1" dirty="0">
                <a:latin typeface="Marianne" panose="02000000000000000000" pitchFamily="50" charset="0"/>
              </a:rPr>
              <a:t>Les zones préférentielles pour la renaturation (L. 141-10 SCOT et L. 151-7) =  OAP de secteurs PLU permettent une approche qualitative, et d’initier la réflexion sur la </a:t>
            </a:r>
            <a:r>
              <a:rPr lang="fr-FR" dirty="0">
                <a:latin typeface="Marianne" panose="02000000000000000000" pitchFamily="50" charset="0"/>
              </a:rPr>
              <a:t>compensation de sols artificialisés. Les mesures de compensation environnementales seront prioritairement développées sur ces zones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86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4.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7.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5.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srcRect/>
          <a:stretch/>
        </p:blipFill>
        <p:spPr>
          <a:xfrm>
            <a:off x="362111" y="51470"/>
            <a:ext cx="4888846" cy="4212000"/>
          </a:xfrm>
          <a:prstGeom prst="rect">
            <a:avLst/>
          </a:prstGeom>
        </p:spPr>
      </p:pic>
      <p:sp>
        <p:nvSpPr>
          <p:cNvPr id="5" name="Espace réservé du pied de page 4"/>
          <p:cNvSpPr>
            <a:spLocks noGrp="1"/>
          </p:cNvSpPr>
          <p:nvPr>
            <p:ph type="ftr" sz="quarter" idx="11"/>
          </p:nvPr>
        </p:nvSpPr>
        <p:spPr bwMode="gray">
          <a:xfrm>
            <a:off x="755936" y="3919897"/>
            <a:ext cx="3240000" cy="900000"/>
          </a:xfrm>
        </p:spPr>
        <p:txBody>
          <a:bodyPr anchor="b" anchorCtr="0"/>
          <a:lstStyle>
            <a:lvl1pPr>
              <a:defRPr sz="1150"/>
            </a:lvl1pPr>
          </a:lstStyle>
          <a:p>
            <a:r>
              <a:rPr lang="fr-FR" dirty="0"/>
              <a:t>Intitulé de la direction/service interministérielle</a:t>
            </a:r>
          </a:p>
        </p:txBody>
      </p:sp>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B-vert">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4596F92-38C7-4C57-A768-F5162ECC9E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2" y="151865"/>
            <a:ext cx="2548350" cy="170799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defTabSz="914378">
              <a:defRPr/>
            </a:pPr>
            <a:r>
              <a:rPr lang="fr-FR" cap="all">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999" y="2497118"/>
            <a:ext cx="8450138" cy="2110299"/>
          </a:xfrm>
          <a:prstGeom prst="rect">
            <a:avLst/>
          </a:prstGeom>
        </p:spPr>
      </p:pic>
      <p:sp>
        <p:nvSpPr>
          <p:cNvPr id="14" name="Espace réservé du texte 10"/>
          <p:cNvSpPr>
            <a:spLocks noGrp="1"/>
          </p:cNvSpPr>
          <p:nvPr>
            <p:ph type="body" sz="quarter" idx="13"/>
          </p:nvPr>
        </p:nvSpPr>
        <p:spPr bwMode="gray">
          <a:xfrm>
            <a:off x="2540358" y="2839792"/>
            <a:ext cx="5950040" cy="859664"/>
          </a:xfrm>
        </p:spPr>
        <p:txBody>
          <a:bodyPr/>
          <a:lstStyle>
            <a:lvl1pPr>
              <a:lnSpc>
                <a:spcPct val="90000"/>
              </a:lnSpc>
              <a:spcAft>
                <a:spcPts val="0"/>
              </a:spcAft>
              <a:defRPr sz="3250" b="1" cap="all" baseline="0">
                <a:solidFill>
                  <a:schemeClr val="bg1"/>
                </a:solidFill>
              </a:defRPr>
            </a:lvl1pPr>
            <a:lvl2pPr marL="0" indent="0">
              <a:spcBef>
                <a:spcPts val="500"/>
              </a:spcBef>
              <a:spcAft>
                <a:spcPts val="0"/>
              </a:spcAft>
              <a:buNone/>
              <a:defRPr sz="1850"/>
            </a:lvl2pPr>
          </a:lstStyle>
          <a:p>
            <a:pPr lvl="0"/>
            <a:endParaRPr lang="fr-FR" dirty="0"/>
          </a:p>
        </p:txBody>
      </p:sp>
    </p:spTree>
    <p:extLst>
      <p:ext uri="{BB962C8B-B14F-4D97-AF65-F5344CB8AC3E}">
        <p14:creationId xmlns:p14="http://schemas.microsoft.com/office/powerpoint/2010/main" val="395790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r-vert">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0430" y="127633"/>
            <a:ext cx="1685267" cy="165203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defTabSz="914378">
              <a:defRPr/>
            </a:pPr>
            <a:r>
              <a:rPr lang="fr-FR" cap="all">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999" y="2497118"/>
            <a:ext cx="8450138" cy="2110299"/>
          </a:xfrm>
          <a:prstGeom prst="rect">
            <a:avLst/>
          </a:prstGeom>
        </p:spPr>
      </p:pic>
      <p:sp>
        <p:nvSpPr>
          <p:cNvPr id="14" name="Espace réservé du texte 10"/>
          <p:cNvSpPr>
            <a:spLocks noGrp="1"/>
          </p:cNvSpPr>
          <p:nvPr>
            <p:ph type="body" sz="quarter" idx="13"/>
          </p:nvPr>
        </p:nvSpPr>
        <p:spPr bwMode="gray">
          <a:xfrm>
            <a:off x="2540358" y="2839792"/>
            <a:ext cx="5950040" cy="859664"/>
          </a:xfrm>
        </p:spPr>
        <p:txBody>
          <a:bodyPr/>
          <a:lstStyle>
            <a:lvl1pPr>
              <a:lnSpc>
                <a:spcPct val="90000"/>
              </a:lnSpc>
              <a:spcAft>
                <a:spcPts val="0"/>
              </a:spcAft>
              <a:defRPr sz="3250" b="1" cap="all" baseline="0">
                <a:solidFill>
                  <a:schemeClr val="bg1"/>
                </a:solidFill>
              </a:defRPr>
            </a:lvl1pPr>
            <a:lvl2pPr marL="0" indent="0">
              <a:spcBef>
                <a:spcPts val="500"/>
              </a:spcBef>
              <a:spcAft>
                <a:spcPts val="0"/>
              </a:spcAft>
              <a:buNone/>
              <a:defRPr sz="1850"/>
            </a:lvl2pPr>
          </a:lstStyle>
          <a:p>
            <a:pPr lvl="0"/>
            <a:endParaRPr lang="fr-FR" dirty="0"/>
          </a:p>
        </p:txBody>
      </p:sp>
    </p:spTree>
    <p:extLst>
      <p:ext uri="{BB962C8B-B14F-4D97-AF65-F5344CB8AC3E}">
        <p14:creationId xmlns:p14="http://schemas.microsoft.com/office/powerpoint/2010/main" val="285908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51816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8884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89320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83069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56984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25968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ertitre photo portra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pour une image  5"/>
          <p:cNvSpPr>
            <a:spLocks noGrp="1"/>
          </p:cNvSpPr>
          <p:nvPr>
            <p:ph type="pic" sz="quarter" idx="10"/>
          </p:nvPr>
        </p:nvSpPr>
        <p:spPr>
          <a:xfrm>
            <a:off x="539354" y="483394"/>
            <a:ext cx="2812256" cy="3519488"/>
          </a:xfrm>
          <a:prstGeom prst="rect">
            <a:avLst/>
          </a:prstGeom>
        </p:spPr>
        <p:txBody>
          <a:bodyPr/>
          <a:lstStyle/>
          <a:p>
            <a:endParaRPr lang="fr-FR"/>
          </a:p>
        </p:txBody>
      </p:sp>
      <p:sp>
        <p:nvSpPr>
          <p:cNvPr id="4" name="Titre 1"/>
          <p:cNvSpPr>
            <a:spLocks noGrp="1"/>
          </p:cNvSpPr>
          <p:nvPr>
            <p:ph type="title"/>
          </p:nvPr>
        </p:nvSpPr>
        <p:spPr>
          <a:xfrm>
            <a:off x="3673929" y="1964099"/>
            <a:ext cx="4812847" cy="994172"/>
          </a:xfrm>
        </p:spPr>
        <p:txBody>
          <a:bodyPr>
            <a:normAutofit/>
          </a:bodyPr>
          <a:lstStyle>
            <a:lvl1pPr>
              <a:defRPr sz="3000">
                <a:latin typeface="Marianne" panose="02000000000000000000" pitchFamily="50" charset="0"/>
              </a:defRPr>
            </a:lvl1pPr>
          </a:lstStyle>
          <a:p>
            <a:r>
              <a:rPr lang="fr-FR" dirty="0"/>
              <a:t>Modifiez le style du titre</a:t>
            </a:r>
          </a:p>
        </p:txBody>
      </p:sp>
    </p:spTree>
    <p:extLst>
      <p:ext uri="{BB962C8B-B14F-4D97-AF65-F5344CB8AC3E}">
        <p14:creationId xmlns:p14="http://schemas.microsoft.com/office/powerpoint/2010/main" val="351592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08879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47353" y="151865"/>
            <a:ext cx="2725168" cy="234787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499742"/>
            <a:ext cx="8424000" cy="1923504"/>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Intitulé de la direction/service interministérielle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018" y="143674"/>
            <a:ext cx="4644023" cy="3327854"/>
          </a:xfrm>
          <a:prstGeom prst="rect">
            <a:avLst/>
          </a:prstGeom>
        </p:spPr>
      </p:pic>
    </p:spTree>
    <p:extLst>
      <p:ext uri="{BB962C8B-B14F-4D97-AF65-F5344CB8AC3E}">
        <p14:creationId xmlns:p14="http://schemas.microsoft.com/office/powerpoint/2010/main" val="2989311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3" y="151865"/>
            <a:ext cx="2383510" cy="1707996"/>
          </a:xfrm>
          <a:prstGeom prst="rect">
            <a:avLst/>
          </a:prstGeom>
        </p:spPr>
      </p:pic>
    </p:spTree>
    <p:extLst>
      <p:ext uri="{BB962C8B-B14F-4D97-AF65-F5344CB8AC3E}">
        <p14:creationId xmlns:p14="http://schemas.microsoft.com/office/powerpoint/2010/main" val="200605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028415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563008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914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a:t>Intitulé de la direction/service interministérielle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3330417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a:prstGeom prst="rect">
            <a:avLst/>
          </a:prstGeom>
        </p:spPr>
        <p:txBody>
          <a:bodyPr>
            <a:normAutofit/>
          </a:bodyPr>
          <a:lstStyle>
            <a:lvl1pPr>
              <a:defRPr sz="2194"/>
            </a:lvl1pPr>
          </a:lstStyle>
          <a:p>
            <a:r>
              <a:rPr lang="fr-FR"/>
              <a:t>Modifiez le style du titre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71466" indent="0" algn="ctr">
              <a:buNone/>
              <a:defRPr>
                <a:solidFill>
                  <a:schemeClr val="tx1">
                    <a:tint val="75000"/>
                  </a:schemeClr>
                </a:solidFill>
              </a:defRPr>
            </a:lvl2pPr>
            <a:lvl3pPr marL="742933" indent="0" algn="ctr">
              <a:buNone/>
              <a:defRPr>
                <a:solidFill>
                  <a:schemeClr val="tx1">
                    <a:tint val="75000"/>
                  </a:schemeClr>
                </a:solidFill>
              </a:defRPr>
            </a:lvl3pPr>
            <a:lvl4pPr marL="1114397" indent="0" algn="ctr">
              <a:buNone/>
              <a:defRPr>
                <a:solidFill>
                  <a:schemeClr val="tx1">
                    <a:tint val="75000"/>
                  </a:schemeClr>
                </a:solidFill>
              </a:defRPr>
            </a:lvl4pPr>
            <a:lvl5pPr marL="1485862" indent="0" algn="ctr">
              <a:buNone/>
              <a:defRPr>
                <a:solidFill>
                  <a:schemeClr val="tx1">
                    <a:tint val="75000"/>
                  </a:schemeClr>
                </a:solidFill>
              </a:defRPr>
            </a:lvl5pPr>
            <a:lvl6pPr marL="1857329" indent="0" algn="ctr">
              <a:buNone/>
              <a:defRPr>
                <a:solidFill>
                  <a:schemeClr val="tx1">
                    <a:tint val="75000"/>
                  </a:schemeClr>
                </a:solidFill>
              </a:defRPr>
            </a:lvl6pPr>
            <a:lvl7pPr marL="2228795" indent="0" algn="ctr">
              <a:buNone/>
              <a:defRPr>
                <a:solidFill>
                  <a:schemeClr val="tx1">
                    <a:tint val="75000"/>
                  </a:schemeClr>
                </a:solidFill>
              </a:defRPr>
            </a:lvl7pPr>
            <a:lvl8pPr marL="2600260" indent="0" algn="ctr">
              <a:buNone/>
              <a:defRPr>
                <a:solidFill>
                  <a:schemeClr val="tx1">
                    <a:tint val="75000"/>
                  </a:schemeClr>
                </a:solidFill>
              </a:defRPr>
            </a:lvl8pPr>
            <a:lvl9pPr marL="2971726" indent="0" algn="ctr">
              <a:buNone/>
              <a:defRPr>
                <a:solidFill>
                  <a:schemeClr val="tx1">
                    <a:tint val="75000"/>
                  </a:schemeClr>
                </a:solidFill>
              </a:defRPr>
            </a:lvl9pPr>
          </a:lstStyle>
          <a:p>
            <a:r>
              <a:rPr lang="fr-FR"/>
              <a:t>Modifiez le style des sous-titres du masque</a:t>
            </a:r>
            <a:endParaRPr lang="en-US"/>
          </a:p>
        </p:txBody>
      </p:sp>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685800" y="525537"/>
            <a:ext cx="7772400" cy="304800"/>
          </a:xfrm>
          <a:prstGeom prst="rect">
            <a:avLst/>
          </a:prstGeom>
        </p:spPr>
        <p:txBody>
          <a:bodyPr>
            <a:normAutofit/>
          </a:bodyPr>
          <a:lstStyle>
            <a:lvl1pPr marL="0" indent="0" algn="l">
              <a:lnSpc>
                <a:spcPct val="86000"/>
              </a:lnSpc>
              <a:spcBef>
                <a:spcPts val="0"/>
              </a:spcBef>
              <a:buNone/>
              <a:defRPr sz="1097" baseline="0"/>
            </a:lvl1pPr>
          </a:lstStyle>
          <a:p>
            <a:pPr lvl="0"/>
            <a:r>
              <a:rPr lang="en-US" dirty="0"/>
              <a:t>Click here to edit subtitle</a:t>
            </a:r>
          </a:p>
        </p:txBody>
      </p:sp>
      <p:sp>
        <p:nvSpPr>
          <p:cNvPr id="7" name="Espace réservé de la date 2"/>
          <p:cNvSpPr>
            <a:spLocks noGrp="1"/>
          </p:cNvSpPr>
          <p:nvPr>
            <p:ph type="dt" sz="half" idx="11"/>
          </p:nvPr>
        </p:nvSpPr>
        <p:spPr bwMode="gray">
          <a:xfrm>
            <a:off x="7614000" y="4783500"/>
            <a:ext cx="1170000" cy="360000"/>
          </a:xfrm>
        </p:spPr>
        <p:txBody>
          <a:bodyPr/>
          <a:lstStyle/>
          <a:p>
            <a:pPr algn="r"/>
            <a:r>
              <a:rPr lang="fr-FR" cap="all"/>
              <a:t>XX/XX/XXXX</a:t>
            </a:r>
            <a:endParaRPr lang="fr-FR" cap="all" dirty="0"/>
          </a:p>
        </p:txBody>
      </p:sp>
      <p:sp>
        <p:nvSpPr>
          <p:cNvPr id="8" name="Espace réservé du pied de page 3"/>
          <p:cNvSpPr>
            <a:spLocks noGrp="1"/>
          </p:cNvSpPr>
          <p:nvPr>
            <p:ph type="ftr" sz="quarter" idx="12"/>
          </p:nvPr>
        </p:nvSpPr>
        <p:spPr bwMode="gray">
          <a:xfrm>
            <a:off x="360000" y="4783500"/>
            <a:ext cx="5904000" cy="360000"/>
          </a:xfrm>
        </p:spPr>
        <p:txBody>
          <a:bodyPr/>
          <a:lstStyle/>
          <a:p>
            <a:r>
              <a:rPr lang="fr-FR"/>
              <a:t>Intitulé de la direction/service interministérielle</a:t>
            </a:r>
            <a:endParaRPr lang="fr-FR" dirty="0"/>
          </a:p>
        </p:txBody>
      </p:sp>
      <p:sp>
        <p:nvSpPr>
          <p:cNvPr id="10" name="Espace réservé du numéro de diapositive 4"/>
          <p:cNvSpPr>
            <a:spLocks noGrp="1"/>
          </p:cNvSpPr>
          <p:nvPr>
            <p:ph type="sldNum" sz="quarter" idx="13"/>
          </p:nvPr>
        </p:nvSpPr>
        <p:spPr bwMode="gray">
          <a:xfrm>
            <a:off x="6264000" y="4783500"/>
            <a:ext cx="1350000" cy="360000"/>
          </a:xfr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7105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350"/>
            </a:lvl1pPr>
            <a:lvl2pPr marL="257194" indent="0" algn="ctr">
              <a:buNone/>
              <a:defRPr sz="1125"/>
            </a:lvl2pPr>
            <a:lvl3pPr marL="514388" indent="0" algn="ctr">
              <a:buNone/>
              <a:defRPr sz="1012"/>
            </a:lvl3pPr>
            <a:lvl4pPr marL="771581" indent="0" algn="ctr">
              <a:buNone/>
              <a:defRPr sz="900"/>
            </a:lvl4pPr>
            <a:lvl5pPr marL="1028774" indent="0" algn="ctr">
              <a:buNone/>
              <a:defRPr sz="900"/>
            </a:lvl5pPr>
            <a:lvl6pPr marL="1285968" indent="0" algn="ctr">
              <a:buNone/>
              <a:defRPr sz="900"/>
            </a:lvl6pPr>
            <a:lvl7pPr marL="1543162" indent="0" algn="ctr">
              <a:buNone/>
              <a:defRPr sz="900"/>
            </a:lvl7pPr>
            <a:lvl8pPr marL="1800355" indent="0" algn="ctr">
              <a:buNone/>
              <a:defRPr sz="900"/>
            </a:lvl8pPr>
            <a:lvl9pPr marL="2057549" indent="0" algn="ctr">
              <a:buNone/>
              <a:defRPr sz="900"/>
            </a:lvl9pPr>
          </a:lstStyle>
          <a:p>
            <a:r>
              <a:rPr lang="fr-FR"/>
              <a:t>Modifier le style des sous-titres du masque</a:t>
            </a:r>
          </a:p>
        </p:txBody>
      </p:sp>
      <p:sp>
        <p:nvSpPr>
          <p:cNvPr id="4" name="Espace réservé de la date 3"/>
          <p:cNvSpPr>
            <a:spLocks noGrp="1"/>
          </p:cNvSpPr>
          <p:nvPr>
            <p:ph type="dt" sz="half" idx="10"/>
          </p:nvPr>
        </p:nvSpPr>
        <p:spPr>
          <a:xfrm>
            <a:off x="0" y="0"/>
            <a:ext cx="0" cy="0"/>
          </a:xfrm>
        </p:spPr>
        <p:txBody>
          <a:bodyPr/>
          <a:lstStyle>
            <a:lvl1pPr>
              <a:defRPr/>
            </a:lvl1pPr>
          </a:lstStyle>
          <a:p>
            <a:pPr>
              <a:defRPr/>
            </a:pPr>
            <a:fld id="{06EB3EB9-958C-4E57-A1CE-111822F77FC6}" type="datetime1">
              <a:rPr lang="fr-FR" smtClean="0"/>
              <a:pPr>
                <a:defRPr/>
              </a:pPr>
              <a:t>01/07/2022</a:t>
            </a:fld>
            <a:endParaRPr lang="fr-FR"/>
          </a:p>
        </p:txBody>
      </p:sp>
      <p:sp>
        <p:nvSpPr>
          <p:cNvPr id="5" name="Espace réservé du pied de page 4"/>
          <p:cNvSpPr>
            <a:spLocks noGrp="1"/>
          </p:cNvSpPr>
          <p:nvPr>
            <p:ph type="ftr" sz="quarter" idx="11"/>
          </p:nvPr>
        </p:nvSpPr>
        <p:spPr>
          <a:xfrm>
            <a:off x="0" y="0"/>
            <a:ext cx="0" cy="0"/>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0" y="0"/>
            <a:ext cx="0" cy="0"/>
          </a:xfrm>
        </p:spPr>
        <p:txBody>
          <a:bodyPr/>
          <a:lstStyle>
            <a:lvl1pPr>
              <a:defRPr/>
            </a:lvl1pPr>
          </a:lstStyle>
          <a:p>
            <a:pPr>
              <a:defRPr/>
            </a:pPr>
            <a:fld id="{48A86DEF-17F5-40C4-B04F-C093203EE131}" type="slidenum">
              <a:rPr lang="fr-FR"/>
              <a:pPr>
                <a:defRPr/>
              </a:pPr>
              <a:t>‹N°›</a:t>
            </a:fld>
            <a:endParaRPr lang="fr-FR"/>
          </a:p>
        </p:txBody>
      </p:sp>
    </p:spTree>
    <p:extLst>
      <p:ext uri="{BB962C8B-B14F-4D97-AF65-F5344CB8AC3E}">
        <p14:creationId xmlns:p14="http://schemas.microsoft.com/office/powerpoint/2010/main" val="1739940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172" y="205015"/>
            <a:ext cx="8229090" cy="858512"/>
          </a:xfrm>
          <a:prstGeom prst="rect">
            <a:avLst/>
          </a:prstGeom>
        </p:spPr>
        <p:txBody>
          <a:bodyPr anchor="ctr"/>
          <a:lstStyle/>
          <a:p>
            <a:endParaRPr lang="fr-FR"/>
          </a:p>
        </p:txBody>
      </p:sp>
      <p:sp>
        <p:nvSpPr>
          <p:cNvPr id="15" name="PlaceHolder 2"/>
          <p:cNvSpPr>
            <a:spLocks noGrp="1"/>
          </p:cNvSpPr>
          <p:nvPr>
            <p:ph type="body"/>
          </p:nvPr>
        </p:nvSpPr>
        <p:spPr>
          <a:xfrm>
            <a:off x="457172" y="1203387"/>
            <a:ext cx="8229090" cy="2982868"/>
          </a:xfrm>
          <a:prstGeom prst="rect">
            <a:avLst/>
          </a:prstGeom>
        </p:spPr>
        <p:txBody>
          <a:bodyPr/>
          <a:lstStyle/>
          <a:p>
            <a:endParaRPr lang="fr-FR"/>
          </a:p>
        </p:txBody>
      </p:sp>
    </p:spTree>
    <p:extLst>
      <p:ext uri="{BB962C8B-B14F-4D97-AF65-F5344CB8AC3E}">
        <p14:creationId xmlns:p14="http://schemas.microsoft.com/office/powerpoint/2010/main" val="2559365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55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360000" y="900000"/>
            <a:ext cx="8423640" cy="719640"/>
          </a:xfrm>
          <a:prstGeom prst="rect">
            <a:avLst/>
          </a:prstGeom>
        </p:spPr>
        <p:txBody>
          <a:bodyPr lIns="0" tIns="0" rIns="0" bIns="0" anchor="ctr"/>
          <a:lstStyle/>
          <a:p>
            <a:endParaRPr lang="fr-FR" sz="1800" strike="noStrike" spc="-1">
              <a:solidFill>
                <a:srgbClr val="000000"/>
              </a:solidFill>
              <a:uFill>
                <a:solidFill>
                  <a:srgbClr val="FFFFFF"/>
                </a:solidFill>
              </a:uFill>
              <a:latin typeface="Arial"/>
            </a:endParaRPr>
          </a:p>
        </p:txBody>
      </p:sp>
      <p:sp>
        <p:nvSpPr>
          <p:cNvPr id="95" name="PlaceHolder 2"/>
          <p:cNvSpPr>
            <a:spLocks noGrp="1"/>
          </p:cNvSpPr>
          <p:nvPr>
            <p:ph type="subTitle"/>
          </p:nvPr>
        </p:nvSpPr>
        <p:spPr>
          <a:xfrm>
            <a:off x="360000" y="1836000"/>
            <a:ext cx="8423640" cy="257364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63051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texte 4"/>
          <p:cNvSpPr>
            <a:spLocks noGrp="1"/>
          </p:cNvSpPr>
          <p:nvPr>
            <p:ph type="body" sz="quarter" idx="10"/>
          </p:nvPr>
        </p:nvSpPr>
        <p:spPr>
          <a:xfrm>
            <a:off x="628650" y="1371600"/>
            <a:ext cx="7886700" cy="304919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96558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texte 5"/>
          <p:cNvSpPr>
            <a:spLocks noGrp="1"/>
          </p:cNvSpPr>
          <p:nvPr>
            <p:ph type="body" sz="quarter" idx="10"/>
          </p:nvPr>
        </p:nvSpPr>
        <p:spPr>
          <a:xfrm>
            <a:off x="628650" y="1421096"/>
            <a:ext cx="7886700" cy="30488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45759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28560" y="274680"/>
            <a:ext cx="7886520" cy="9932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16" name="PlaceHolder 2"/>
          <p:cNvSpPr>
            <a:spLocks noGrp="1"/>
          </p:cNvSpPr>
          <p:nvPr>
            <p:ph type="body"/>
          </p:nvPr>
        </p:nvSpPr>
        <p:spPr>
          <a:xfrm>
            <a:off x="628560" y="1370160"/>
            <a:ext cx="3848400" cy="1555920"/>
          </a:xfrm>
          <a:prstGeom prst="rect">
            <a:avLst/>
          </a:prstGeom>
        </p:spPr>
        <p:txBody>
          <a:bodyPr lIns="0" tIns="0" rIns="0" bIns="0"/>
          <a:lstStyle/>
          <a:p>
            <a:endParaRPr lang="fr-FR" sz="2800" strike="noStrike" spc="-1">
              <a:solidFill>
                <a:srgbClr val="000000"/>
              </a:solidFill>
              <a:uFill>
                <a:solidFill>
                  <a:srgbClr val="FFFFFF"/>
                </a:solidFill>
              </a:uFill>
              <a:latin typeface="Calibri"/>
            </a:endParaRPr>
          </a:p>
        </p:txBody>
      </p:sp>
      <p:sp>
        <p:nvSpPr>
          <p:cNvPr id="117" name="PlaceHolder 3"/>
          <p:cNvSpPr>
            <a:spLocks noGrp="1"/>
          </p:cNvSpPr>
          <p:nvPr>
            <p:ph type="body"/>
          </p:nvPr>
        </p:nvSpPr>
        <p:spPr>
          <a:xfrm>
            <a:off x="4669920" y="1370160"/>
            <a:ext cx="3848400" cy="1555920"/>
          </a:xfrm>
          <a:prstGeom prst="rect">
            <a:avLst/>
          </a:prstGeom>
        </p:spPr>
        <p:txBody>
          <a:bodyPr lIns="0" tIns="0" rIns="0" bIns="0"/>
          <a:lstStyle/>
          <a:p>
            <a:endParaRPr lang="fr-FR" sz="2800" strike="noStrike" spc="-1">
              <a:solidFill>
                <a:srgbClr val="000000"/>
              </a:solidFill>
              <a:uFill>
                <a:solidFill>
                  <a:srgbClr val="FFFFFF"/>
                </a:solidFill>
              </a:uFill>
              <a:latin typeface="Calibri"/>
            </a:endParaRPr>
          </a:p>
        </p:txBody>
      </p:sp>
      <p:sp>
        <p:nvSpPr>
          <p:cNvPr id="118" name="PlaceHolder 4"/>
          <p:cNvSpPr>
            <a:spLocks noGrp="1"/>
          </p:cNvSpPr>
          <p:nvPr>
            <p:ph type="body"/>
          </p:nvPr>
        </p:nvSpPr>
        <p:spPr>
          <a:xfrm>
            <a:off x="4669920" y="3074400"/>
            <a:ext cx="3848400" cy="1555920"/>
          </a:xfrm>
          <a:prstGeom prst="rect">
            <a:avLst/>
          </a:prstGeom>
        </p:spPr>
        <p:txBody>
          <a:bodyPr lIns="0" tIns="0" rIns="0" bIns="0"/>
          <a:lstStyle/>
          <a:p>
            <a:endParaRPr lang="fr-FR" sz="2800" strike="noStrike" spc="-1">
              <a:solidFill>
                <a:srgbClr val="000000"/>
              </a:solidFill>
              <a:uFill>
                <a:solidFill>
                  <a:srgbClr val="FFFFFF"/>
                </a:solidFill>
              </a:uFill>
              <a:latin typeface="Calibri"/>
            </a:endParaRPr>
          </a:p>
        </p:txBody>
      </p:sp>
      <p:sp>
        <p:nvSpPr>
          <p:cNvPr id="119" name="PlaceHolder 5"/>
          <p:cNvSpPr>
            <a:spLocks noGrp="1"/>
          </p:cNvSpPr>
          <p:nvPr>
            <p:ph type="body"/>
          </p:nvPr>
        </p:nvSpPr>
        <p:spPr>
          <a:xfrm>
            <a:off x="628560" y="3074400"/>
            <a:ext cx="3848400" cy="1555920"/>
          </a:xfrm>
          <a:prstGeom prst="rect">
            <a:avLst/>
          </a:prstGeom>
        </p:spPr>
        <p:txBody>
          <a:bodyPr lIns="0" tIns="0" rIns="0" bIns="0"/>
          <a:lstStyle/>
          <a:p>
            <a:endParaRPr lang="fr-FR" sz="280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532792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47353" y="151865"/>
            <a:ext cx="2725168" cy="234787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499742"/>
            <a:ext cx="8424000" cy="1923504"/>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259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018" y="143674"/>
            <a:ext cx="4644023" cy="3327854"/>
          </a:xfrm>
          <a:prstGeom prst="rect">
            <a:avLst/>
          </a:prstGeom>
        </p:spPr>
      </p:pic>
    </p:spTree>
    <p:extLst>
      <p:ext uri="{BB962C8B-B14F-4D97-AF65-F5344CB8AC3E}">
        <p14:creationId xmlns:p14="http://schemas.microsoft.com/office/powerpoint/2010/main" val="380577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3" y="151865"/>
            <a:ext cx="2383510" cy="1707996"/>
          </a:xfrm>
          <a:prstGeom prst="rect">
            <a:avLst/>
          </a:prstGeom>
        </p:spPr>
      </p:pic>
    </p:spTree>
    <p:extLst>
      <p:ext uri="{BB962C8B-B14F-4D97-AF65-F5344CB8AC3E}">
        <p14:creationId xmlns:p14="http://schemas.microsoft.com/office/powerpoint/2010/main" val="3856934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962417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97635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63151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843558"/>
            <a:ext cx="9144000" cy="4300842"/>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dirty="0"/>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860778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955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nvPr>
        </p:nvGraphicFramePr>
        <p:xfrm>
          <a:off x="1192" y="1192"/>
          <a:ext cx="1190" cy="1191"/>
        </p:xfrm>
        <a:graphic>
          <a:graphicData uri="http://schemas.openxmlformats.org/presentationml/2006/ole">
            <mc:AlternateContent xmlns:mc="http://schemas.openxmlformats.org/markup-compatibility/2006">
              <mc:Choice xmlns:v="urn:schemas-microsoft-com:vml" Requires="v">
                <p:oleObj spid="_x0000_s1029"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192" y="1192"/>
                        <a:ext cx="1190"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1" y="1"/>
            <a:ext cx="119000" cy="11906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fr-FR" sz="164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78E84FEE-5C5A-44EB-A8F3-22106BBA4E92}"/>
              </a:ext>
            </a:extLst>
          </p:cNvPr>
          <p:cNvSpPr/>
          <p:nvPr userDrawn="1"/>
        </p:nvSpPr>
        <p:spPr>
          <a:xfrm>
            <a:off x="7893170" y="4684145"/>
            <a:ext cx="996351" cy="39465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lstStyle/>
          <a:p>
            <a:pPr algn="l"/>
            <a:endParaRPr lang="fr-FR" sz="900" dirty="0" err="1">
              <a:solidFill>
                <a:schemeClr val="bg1"/>
              </a:solidFill>
            </a:endParaRPr>
          </a:p>
        </p:txBody>
      </p:sp>
      <p:pic>
        <p:nvPicPr>
          <p:cNvPr id="7" name="Image 9">
            <a:extLst>
              <a:ext uri="{FF2B5EF4-FFF2-40B4-BE49-F238E27FC236}">
                <a16:creationId xmlns:a16="http://schemas.microsoft.com/office/drawing/2014/main" id="{3223AB88-B581-4566-B45A-04172521FFA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54481" y="4561213"/>
            <a:ext cx="600614" cy="517584"/>
          </a:xfrm>
          <a:prstGeom prst="rect">
            <a:avLst/>
          </a:prstGeom>
        </p:spPr>
      </p:pic>
      <p:sp>
        <p:nvSpPr>
          <p:cNvPr id="11" name="Line 10">
            <a:extLst>
              <a:ext uri="{FF2B5EF4-FFF2-40B4-BE49-F238E27FC236}">
                <a16:creationId xmlns:a16="http://schemas.microsoft.com/office/drawing/2014/main" id="{4B1E0668-849B-457A-8F09-C658921FFED7}"/>
              </a:ext>
            </a:extLst>
          </p:cNvPr>
          <p:cNvSpPr>
            <a:spLocks noChangeShapeType="1"/>
          </p:cNvSpPr>
          <p:nvPr userDrawn="1"/>
        </p:nvSpPr>
        <p:spPr bwMode="auto">
          <a:xfrm>
            <a:off x="457202" y="680813"/>
            <a:ext cx="8230713" cy="0"/>
          </a:xfrm>
          <a:prstGeom prst="line">
            <a:avLst/>
          </a:prstGeom>
          <a:noFill/>
          <a:ln w="19050">
            <a:solidFill>
              <a:schemeClr val="accent6"/>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r-FR" sz="1349" noProof="0">
              <a:solidFill>
                <a:schemeClr val="bg1"/>
              </a:solidFill>
              <a:latin typeface="Arial" panose="020B0604020202020204" pitchFamily="34" charset="0"/>
              <a:sym typeface="Arial" panose="020B0604020202020204" pitchFamily="34" charset="0"/>
            </a:endParaRPr>
          </a:p>
        </p:txBody>
      </p:sp>
      <p:sp>
        <p:nvSpPr>
          <p:cNvPr id="12" name="Title Placeholder 1">
            <a:extLst>
              <a:ext uri="{FF2B5EF4-FFF2-40B4-BE49-F238E27FC236}">
                <a16:creationId xmlns:a16="http://schemas.microsoft.com/office/drawing/2014/main" id="{985DD867-C6BE-4E2D-9587-AFD0F6F4E1DB}"/>
              </a:ext>
            </a:extLst>
          </p:cNvPr>
          <p:cNvSpPr>
            <a:spLocks noGrp="1"/>
          </p:cNvSpPr>
          <p:nvPr>
            <p:ph type="title"/>
          </p:nvPr>
        </p:nvSpPr>
        <p:spPr>
          <a:xfrm>
            <a:off x="457201" y="202200"/>
            <a:ext cx="8230712" cy="443160"/>
          </a:xfrm>
          <a:prstGeom prst="rect">
            <a:avLst/>
          </a:prstGeom>
        </p:spPr>
        <p:txBody>
          <a:bodyPr vert="horz" lIns="0" tIns="0" rIns="0" bIns="0" rtlCol="0" anchor="t" anchorCtr="0">
            <a:noAutofit/>
          </a:bodyPr>
          <a:lstStyle>
            <a:lvl1pPr rtl="0">
              <a:defRPr/>
            </a:lvl1pPr>
          </a:lstStyle>
          <a:p>
            <a:r>
              <a:rPr lang="fr-FR"/>
              <a:t>Click to </a:t>
            </a:r>
            <a:r>
              <a:rPr lang="fr-FR" err="1"/>
              <a:t>edit</a:t>
            </a:r>
            <a:r>
              <a:rPr lang="fr-FR"/>
              <a:t> Master </a:t>
            </a:r>
            <a:r>
              <a:rPr lang="fr-FR" err="1"/>
              <a:t>title</a:t>
            </a:r>
            <a:r>
              <a:rPr lang="fr-FR"/>
              <a:t> style</a:t>
            </a:r>
          </a:p>
        </p:txBody>
      </p:sp>
    </p:spTree>
    <p:extLst>
      <p:ext uri="{BB962C8B-B14F-4D97-AF65-F5344CB8AC3E}">
        <p14:creationId xmlns:p14="http://schemas.microsoft.com/office/powerpoint/2010/main" val="79174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053" name="think-cell Slide" r:id="rId8" imgW="360" imgH="360" progId="TCLayout.ActiveDocument.1">
                  <p:embed/>
                </p:oleObj>
              </mc:Choice>
              <mc:Fallback>
                <p:oleObj name="think-cell Slide" r:id="rId8" imgW="360" imgH="360" progId="TCLayout.ActiveDocument.1">
                  <p:embed/>
                  <p:pic>
                    <p:nvPicPr>
                      <p:cNvPr id="5" name="Object 6"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p:cNvSpPr/>
          <p:nvPr userDrawn="1">
            <p:custDataLst>
              <p:tags r:id="rId3"/>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225"/>
              </a:spcBef>
              <a:spcAft>
                <a:spcPts val="225"/>
              </a:spcAft>
              <a:defRPr/>
            </a:pPr>
            <a:endParaRPr lang="fr-FR" sz="1725" b="1" err="1">
              <a:solidFill>
                <a:schemeClr val="bg1"/>
              </a:solidFill>
              <a:ea typeface="+mj-ea"/>
              <a:cs typeface="+mj-cs"/>
              <a:sym typeface="Arial" panose="020B0604020202020204" pitchFamily="34" charset="0"/>
            </a:endParaRPr>
          </a:p>
        </p:txBody>
      </p:sp>
      <p:sp>
        <p:nvSpPr>
          <p:cNvPr id="7" name="Rectangle 1" hidden="1"/>
          <p:cNvSpPr/>
          <p:nvPr userDrawn="1">
            <p:custDataLst>
              <p:tags r:id="rId4"/>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225"/>
              </a:spcBef>
              <a:spcAft>
                <a:spcPts val="225"/>
              </a:spcAft>
              <a:defRPr/>
            </a:pPr>
            <a:endParaRPr lang="fr-FR" sz="1875" b="1">
              <a:solidFill>
                <a:schemeClr val="bg1"/>
              </a:solidFill>
              <a:ea typeface="+mj-ea"/>
              <a:cs typeface="+mj-cs"/>
              <a:sym typeface="Arial" panose="020B0604020202020204" pitchFamily="34" charset="0"/>
            </a:endParaRPr>
          </a:p>
        </p:txBody>
      </p:sp>
      <p:sp>
        <p:nvSpPr>
          <p:cNvPr id="8" name="Slide Number"/>
          <p:cNvSpPr>
            <a:spLocks noChangeArrowheads="1"/>
          </p:cNvSpPr>
          <p:nvPr userDrawn="1">
            <p:custDataLst>
              <p:tags r:id="rId5"/>
            </p:custDataLst>
          </p:nvPr>
        </p:nvSpPr>
        <p:spPr bwMode="black">
          <a:xfrm>
            <a:off x="8484395" y="4874130"/>
            <a:ext cx="244079" cy="103875"/>
          </a:xfrm>
          <a:prstGeom prst="rect">
            <a:avLst/>
          </a:prstGeom>
          <a:noFill/>
          <a:ln>
            <a:noFill/>
          </a:ln>
        </p:spPr>
        <p:txBody>
          <a:bodyPr lIns="0" tIns="0" rIns="0" bIns="0" anchor="b">
            <a:spAutoFit/>
          </a:bodyPr>
          <a:lstStyle>
            <a:lvl1pPr defTabSz="609600">
              <a:defRPr>
                <a:solidFill>
                  <a:schemeClr val="tx1"/>
                </a:solidFill>
                <a:latin typeface="Arial" panose="020B0604020202020204" pitchFamily="34" charset="0"/>
              </a:defRPr>
            </a:lvl1pPr>
            <a:lvl2pPr marL="742950" indent="-285750" defTabSz="609600">
              <a:defRPr>
                <a:solidFill>
                  <a:schemeClr val="tx1"/>
                </a:solidFill>
                <a:latin typeface="Arial" panose="020B0604020202020204" pitchFamily="34" charset="0"/>
              </a:defRPr>
            </a:lvl2pPr>
            <a:lvl3pPr marL="1143000" indent="-228600" defTabSz="609600">
              <a:defRPr>
                <a:solidFill>
                  <a:schemeClr val="tx1"/>
                </a:solidFill>
                <a:latin typeface="Arial" panose="020B0604020202020204" pitchFamily="34" charset="0"/>
              </a:defRPr>
            </a:lvl3pPr>
            <a:lvl4pPr marL="1600200" indent="-228600" defTabSz="609600">
              <a:defRPr>
                <a:solidFill>
                  <a:schemeClr val="tx1"/>
                </a:solidFill>
                <a:latin typeface="Arial" panose="020B0604020202020204" pitchFamily="34" charset="0"/>
              </a:defRPr>
            </a:lvl4pPr>
            <a:lvl5pPr marL="2057400" indent="-228600" defTabSz="609600">
              <a:defRPr>
                <a:solidFill>
                  <a:schemeClr val="tx1"/>
                </a:solidFill>
                <a:latin typeface="Arial" panose="020B0604020202020204" pitchFamily="34" charset="0"/>
              </a:defRPr>
            </a:lvl5pPr>
            <a:lvl6pPr marL="2514600" indent="-228600" defTabSz="609600" eaLnBrk="0" fontAlgn="base" hangingPunct="0">
              <a:spcBef>
                <a:spcPct val="0"/>
              </a:spcBef>
              <a:spcAft>
                <a:spcPct val="0"/>
              </a:spcAft>
              <a:defRPr>
                <a:solidFill>
                  <a:schemeClr val="tx1"/>
                </a:solidFill>
                <a:latin typeface="Arial" panose="020B0604020202020204" pitchFamily="34" charset="0"/>
              </a:defRPr>
            </a:lvl6pPr>
            <a:lvl7pPr marL="2971800" indent="-228600" defTabSz="609600" eaLnBrk="0" fontAlgn="base" hangingPunct="0">
              <a:spcBef>
                <a:spcPct val="0"/>
              </a:spcBef>
              <a:spcAft>
                <a:spcPct val="0"/>
              </a:spcAft>
              <a:defRPr>
                <a:solidFill>
                  <a:schemeClr val="tx1"/>
                </a:solidFill>
                <a:latin typeface="Arial" panose="020B0604020202020204" pitchFamily="34" charset="0"/>
              </a:defRPr>
            </a:lvl7pPr>
            <a:lvl8pPr marL="3429000" indent="-228600" defTabSz="609600" eaLnBrk="0" fontAlgn="base" hangingPunct="0">
              <a:spcBef>
                <a:spcPct val="0"/>
              </a:spcBef>
              <a:spcAft>
                <a:spcPct val="0"/>
              </a:spcAft>
              <a:defRPr>
                <a:solidFill>
                  <a:schemeClr val="tx1"/>
                </a:solidFill>
                <a:latin typeface="Arial" panose="020B0604020202020204" pitchFamily="34" charset="0"/>
              </a:defRPr>
            </a:lvl8pPr>
            <a:lvl9pPr marL="3886200" indent="-228600" defTabSz="609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9004D83-7501-4E13-9766-66015982DC47}" type="slidenum">
              <a:rPr lang="fr-FR" altLang="fr-FR" sz="675" smtClean="0">
                <a:cs typeface="Arial" panose="020B0604020202020204" pitchFamily="34" charset="0"/>
              </a:rPr>
              <a:pPr algn="r" eaLnBrk="1" hangingPunct="1">
                <a:defRPr/>
              </a:pPr>
              <a:t>‹N°›</a:t>
            </a:fld>
            <a:endParaRPr lang="fr-FR" altLang="fr-FR" sz="675">
              <a:cs typeface="Arial" panose="020B0604020202020204" pitchFamily="34" charset="0"/>
            </a:endParaRPr>
          </a:p>
        </p:txBody>
      </p:sp>
      <p:sp>
        <p:nvSpPr>
          <p:cNvPr id="9" name="5. Source" hidden="1"/>
          <p:cNvSpPr txBox="1"/>
          <p:nvPr userDrawn="1">
            <p:custDataLst>
              <p:tags r:id="rId6"/>
            </p:custDataLst>
          </p:nvPr>
        </p:nvSpPr>
        <p:spPr>
          <a:xfrm>
            <a:off x="415530" y="4874420"/>
            <a:ext cx="5459015" cy="92333"/>
          </a:xfrm>
          <a:prstGeom prst="rect">
            <a:avLst/>
          </a:prstGeom>
          <a:noFill/>
          <a:ln/>
        </p:spPr>
        <p:txBody>
          <a:bodyPr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eaLnBrk="1" fontAlgn="auto" hangingPunct="1">
              <a:defRPr/>
            </a:pPr>
            <a:r>
              <a:rPr lang="fr-FR" sz="600">
                <a:latin typeface="+mn-lt"/>
              </a:rPr>
              <a:t>Source : …</a:t>
            </a:r>
          </a:p>
        </p:txBody>
      </p:sp>
      <p:sp>
        <p:nvSpPr>
          <p:cNvPr id="15" name="2. Slide Title"/>
          <p:cNvSpPr>
            <a:spLocks noGrp="1"/>
          </p:cNvSpPr>
          <p:nvPr>
            <p:ph type="title"/>
          </p:nvPr>
        </p:nvSpPr>
        <p:spPr>
          <a:xfrm>
            <a:off x="1304246" y="129161"/>
            <a:ext cx="7424274" cy="265457"/>
          </a:xfrm>
          <a:noFill/>
          <a:ln/>
        </p:spPr>
        <p:txBody>
          <a:bodyPr rtlCol="0"/>
          <a:lstStyle>
            <a:lvl1pPr>
              <a:defRPr lang="fr-FR" dirty="0"/>
            </a:lvl1pPr>
          </a:lstStyle>
          <a:p>
            <a:pPr lvl="0"/>
            <a:r>
              <a:rPr lang="fr-FR"/>
              <a:t>Click to </a:t>
            </a:r>
            <a:r>
              <a:rPr lang="fr-FR" err="1"/>
              <a:t>edit</a:t>
            </a:r>
            <a:r>
              <a:rPr lang="fr-FR"/>
              <a:t> Master </a:t>
            </a:r>
            <a:r>
              <a:rPr lang="fr-FR" err="1"/>
              <a:t>title</a:t>
            </a:r>
            <a:r>
              <a:rPr lang="fr-FR"/>
              <a:t> style</a:t>
            </a:r>
          </a:p>
        </p:txBody>
      </p:sp>
      <p:sp>
        <p:nvSpPr>
          <p:cNvPr id="14" name="3. Subtitle"/>
          <p:cNvSpPr>
            <a:spLocks noGrp="1"/>
          </p:cNvSpPr>
          <p:nvPr>
            <p:ph type="subTitle" idx="1"/>
          </p:nvPr>
        </p:nvSpPr>
        <p:spPr>
          <a:xfrm>
            <a:off x="1304245" y="663545"/>
            <a:ext cx="7424274" cy="207749"/>
          </a:xfrm>
          <a:prstGeom prst="rect">
            <a:avLst/>
          </a:prstGeom>
          <a:noFill/>
          <a:ln/>
        </p:spPr>
        <p:txBody>
          <a:bodyPr rtlCol="0"/>
          <a:lstStyle>
            <a:lvl1pPr>
              <a:defRPr lang="fr-FR" sz="1350" b="0" dirty="0"/>
            </a:lvl1pPr>
          </a:lstStyle>
          <a:p>
            <a:pPr lvl="0"/>
            <a:r>
              <a:rPr lang="fr-FR"/>
              <a:t>Click to </a:t>
            </a:r>
            <a:r>
              <a:rPr lang="fr-FR" err="1"/>
              <a:t>edit</a:t>
            </a:r>
            <a:r>
              <a:rPr lang="fr-FR"/>
              <a:t> Master </a:t>
            </a:r>
            <a:r>
              <a:rPr lang="fr-FR" err="1"/>
              <a:t>subtitle</a:t>
            </a:r>
            <a:r>
              <a:rPr lang="fr-FR"/>
              <a:t> style</a:t>
            </a:r>
          </a:p>
        </p:txBody>
      </p:sp>
      <p:sp>
        <p:nvSpPr>
          <p:cNvPr id="11" name="1. On-page tracker"/>
          <p:cNvSpPr>
            <a:spLocks noGrp="1"/>
          </p:cNvSpPr>
          <p:nvPr>
            <p:ph type="body" sz="quarter" idx="10"/>
          </p:nvPr>
        </p:nvSpPr>
        <p:spPr>
          <a:xfrm>
            <a:off x="1304245" y="31199"/>
            <a:ext cx="2882504" cy="92333"/>
          </a:xfrm>
          <a:prstGeom prst="rect">
            <a:avLst/>
          </a:prstGeom>
          <a:noFill/>
          <a:ln w="6350">
            <a:noFill/>
            <a:miter lim="800000"/>
          </a:ln>
        </p:spPr>
        <p:txBody>
          <a:bodyPr rtlCol="0"/>
          <a:lstStyle>
            <a:lvl1pPr>
              <a:defRPr lang="fr-FR" sz="600" b="0" dirty="0">
                <a:cs typeface="+mn-cs"/>
              </a:defRPr>
            </a:lvl1pPr>
          </a:lstStyle>
          <a:p>
            <a:pPr lvl="0"/>
            <a:r>
              <a:rPr lang="fr-FR"/>
              <a:t>Cliquez pour modifier les styles du texte du masque</a:t>
            </a:r>
          </a:p>
        </p:txBody>
      </p:sp>
    </p:spTree>
    <p:extLst>
      <p:ext uri="{BB962C8B-B14F-4D97-AF65-F5344CB8AC3E}">
        <p14:creationId xmlns:p14="http://schemas.microsoft.com/office/powerpoint/2010/main" val="33023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69373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ertitre photo portra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pour une image  5"/>
          <p:cNvSpPr>
            <a:spLocks noGrp="1"/>
          </p:cNvSpPr>
          <p:nvPr>
            <p:ph type="pic" sz="quarter" idx="10"/>
          </p:nvPr>
        </p:nvSpPr>
        <p:spPr>
          <a:xfrm>
            <a:off x="539354" y="483394"/>
            <a:ext cx="2812256" cy="3519488"/>
          </a:xfrm>
          <a:prstGeom prst="rect">
            <a:avLst/>
          </a:prstGeom>
        </p:spPr>
        <p:txBody>
          <a:bodyPr/>
          <a:lstStyle/>
          <a:p>
            <a:endParaRPr lang="fr-FR"/>
          </a:p>
        </p:txBody>
      </p:sp>
      <p:sp>
        <p:nvSpPr>
          <p:cNvPr id="4" name="Titre 1"/>
          <p:cNvSpPr>
            <a:spLocks noGrp="1"/>
          </p:cNvSpPr>
          <p:nvPr>
            <p:ph type="title"/>
          </p:nvPr>
        </p:nvSpPr>
        <p:spPr>
          <a:xfrm>
            <a:off x="3673929" y="1964099"/>
            <a:ext cx="4812847" cy="994172"/>
          </a:xfrm>
        </p:spPr>
        <p:txBody>
          <a:bodyPr>
            <a:normAutofit/>
          </a:bodyPr>
          <a:lstStyle>
            <a:lvl1pPr>
              <a:defRPr sz="3000">
                <a:latin typeface="Marianne" panose="02000000000000000000" pitchFamily="50" charset="0"/>
              </a:defRPr>
            </a:lvl1pPr>
          </a:lstStyle>
          <a:p>
            <a:r>
              <a:rPr lang="fr-FR" dirty="0"/>
              <a:t>Modifiez le style du titre</a:t>
            </a:r>
          </a:p>
        </p:txBody>
      </p:sp>
    </p:spTree>
    <p:extLst>
      <p:ext uri="{BB962C8B-B14F-4D97-AF65-F5344CB8AC3E}">
        <p14:creationId xmlns:p14="http://schemas.microsoft.com/office/powerpoint/2010/main" val="757444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ertitre photo pays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pour une image  5"/>
          <p:cNvSpPr>
            <a:spLocks noGrp="1"/>
          </p:cNvSpPr>
          <p:nvPr>
            <p:ph type="pic" sz="quarter" idx="10"/>
          </p:nvPr>
        </p:nvSpPr>
        <p:spPr>
          <a:xfrm>
            <a:off x="427387" y="588315"/>
            <a:ext cx="5744814" cy="3519488"/>
          </a:xfrm>
          <a:prstGeom prst="rect">
            <a:avLst/>
          </a:prstGeom>
        </p:spPr>
        <p:txBody>
          <a:bodyPr/>
          <a:lstStyle/>
          <a:p>
            <a:endParaRPr lang="fr-FR"/>
          </a:p>
        </p:txBody>
      </p:sp>
      <p:sp>
        <p:nvSpPr>
          <p:cNvPr id="4" name="Titre 1"/>
          <p:cNvSpPr>
            <a:spLocks noGrp="1"/>
          </p:cNvSpPr>
          <p:nvPr>
            <p:ph type="title"/>
          </p:nvPr>
        </p:nvSpPr>
        <p:spPr>
          <a:xfrm>
            <a:off x="6270172" y="1516229"/>
            <a:ext cx="2569028" cy="994172"/>
          </a:xfrm>
        </p:spPr>
        <p:txBody>
          <a:bodyPr>
            <a:noAutofit/>
          </a:bodyPr>
          <a:lstStyle>
            <a:lvl1pPr>
              <a:defRPr sz="2400">
                <a:latin typeface="Marianne" panose="02000000000000000000" pitchFamily="50" charset="0"/>
              </a:defRPr>
            </a:lvl1pPr>
          </a:lstStyle>
          <a:p>
            <a:r>
              <a:rPr lang="fr-FR" dirty="0"/>
              <a:t>Modifiez le style du titre</a:t>
            </a:r>
          </a:p>
        </p:txBody>
      </p:sp>
    </p:spTree>
    <p:extLst>
      <p:ext uri="{BB962C8B-B14F-4D97-AF65-F5344CB8AC3E}">
        <p14:creationId xmlns:p14="http://schemas.microsoft.com/office/powerpoint/2010/main" val="3958787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st los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941820" y="1021124"/>
            <a:ext cx="4812847" cy="994172"/>
          </a:xfrm>
        </p:spPr>
        <p:txBody>
          <a:bodyPr>
            <a:normAutofit/>
          </a:bodyPr>
          <a:lstStyle>
            <a:lvl1pPr>
              <a:defRPr sz="3000">
                <a:latin typeface="Marianne" panose="02000000000000000000" pitchFamily="50" charset="0"/>
              </a:defRPr>
            </a:lvl1pPr>
          </a:lstStyle>
          <a:p>
            <a:r>
              <a:rPr lang="fr-FR" dirty="0"/>
              <a:t>Modifiez le style du titre</a:t>
            </a:r>
          </a:p>
        </p:txBody>
      </p:sp>
      <p:sp>
        <p:nvSpPr>
          <p:cNvPr id="7" name="Espace réservé pour une image  6"/>
          <p:cNvSpPr>
            <a:spLocks noGrp="1"/>
          </p:cNvSpPr>
          <p:nvPr>
            <p:ph type="pic" sz="quarter" idx="10"/>
          </p:nvPr>
        </p:nvSpPr>
        <p:spPr>
          <a:xfrm>
            <a:off x="278606" y="333670"/>
            <a:ext cx="3780000" cy="3780000"/>
          </a:xfrm>
          <a:prstGeom prst="diamond">
            <a:avLst/>
          </a:prstGeom>
        </p:spPr>
        <p:txBody>
          <a:bodyPr/>
          <a:lstStyle/>
          <a:p>
            <a:endParaRPr lang="fr-FR" dirty="0"/>
          </a:p>
        </p:txBody>
      </p:sp>
    </p:spTree>
    <p:extLst>
      <p:ext uri="{BB962C8B-B14F-4D97-AF65-F5344CB8AC3E}">
        <p14:creationId xmlns:p14="http://schemas.microsoft.com/office/powerpoint/2010/main" val="187905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gement-ver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9999" y="2497118"/>
            <a:ext cx="8450138" cy="2110299"/>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430" y="227501"/>
            <a:ext cx="1884715" cy="1624169"/>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defTabSz="914378">
              <a:defRPr/>
            </a:pPr>
            <a:r>
              <a:rPr lang="fr-FR" cap="all">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sp>
        <p:nvSpPr>
          <p:cNvPr id="11" name="Espace réservé du texte 10"/>
          <p:cNvSpPr>
            <a:spLocks noGrp="1"/>
          </p:cNvSpPr>
          <p:nvPr>
            <p:ph type="body" sz="quarter" idx="13"/>
          </p:nvPr>
        </p:nvSpPr>
        <p:spPr bwMode="gray">
          <a:xfrm>
            <a:off x="2540358" y="2839792"/>
            <a:ext cx="5950040" cy="859664"/>
          </a:xfrm>
        </p:spPr>
        <p:txBody>
          <a:bodyPr/>
          <a:lstStyle>
            <a:lvl1pPr>
              <a:lnSpc>
                <a:spcPct val="90000"/>
              </a:lnSpc>
              <a:spcAft>
                <a:spcPts val="0"/>
              </a:spcAft>
              <a:defRPr sz="3250" b="1" cap="all" baseline="0">
                <a:solidFill>
                  <a:schemeClr val="bg1"/>
                </a:solidFill>
              </a:defRPr>
            </a:lvl1pPr>
            <a:lvl2pPr marL="0" indent="0">
              <a:spcBef>
                <a:spcPts val="500"/>
              </a:spcBef>
              <a:spcAft>
                <a:spcPts val="0"/>
              </a:spcAft>
              <a:buNone/>
              <a:defRPr sz="1850"/>
            </a:lvl2pPr>
          </a:lstStyle>
          <a:p>
            <a:pPr lvl="0"/>
            <a:endParaRPr lang="fr-FR" dirty="0"/>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82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TE-vert">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defTabSz="914378">
              <a:defRPr/>
            </a:pPr>
            <a:r>
              <a:rPr lang="fr-FR" cap="all">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3" y="151865"/>
            <a:ext cx="2383510" cy="1707996"/>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999" y="2497118"/>
            <a:ext cx="8450138" cy="2110299"/>
          </a:xfrm>
          <a:prstGeom prst="rect">
            <a:avLst/>
          </a:prstGeom>
        </p:spPr>
      </p:pic>
      <p:sp>
        <p:nvSpPr>
          <p:cNvPr id="14" name="Espace réservé du texte 10"/>
          <p:cNvSpPr>
            <a:spLocks noGrp="1"/>
          </p:cNvSpPr>
          <p:nvPr>
            <p:ph type="body" sz="quarter" idx="13"/>
          </p:nvPr>
        </p:nvSpPr>
        <p:spPr bwMode="gray">
          <a:xfrm>
            <a:off x="2540358" y="2839792"/>
            <a:ext cx="5950040" cy="859664"/>
          </a:xfrm>
        </p:spPr>
        <p:txBody>
          <a:bodyPr/>
          <a:lstStyle>
            <a:lvl1pPr>
              <a:lnSpc>
                <a:spcPct val="90000"/>
              </a:lnSpc>
              <a:spcAft>
                <a:spcPts val="0"/>
              </a:spcAft>
              <a:defRPr sz="3250" b="1" cap="all" baseline="0">
                <a:solidFill>
                  <a:schemeClr val="bg1"/>
                </a:solidFill>
              </a:defRPr>
            </a:lvl1pPr>
            <a:lvl2pPr marL="0" indent="0">
              <a:spcBef>
                <a:spcPts val="500"/>
              </a:spcBef>
              <a:spcAft>
                <a:spcPts val="0"/>
              </a:spcAft>
              <a:buNone/>
              <a:defRPr sz="1850"/>
            </a:lvl2pPr>
          </a:lstStyle>
          <a:p>
            <a:pPr lvl="0"/>
            <a:endParaRPr lang="fr-FR" dirty="0"/>
          </a:p>
        </p:txBody>
      </p:sp>
    </p:spTree>
    <p:extLst>
      <p:ext uri="{BB962C8B-B14F-4D97-AF65-F5344CB8AC3E}">
        <p14:creationId xmlns:p14="http://schemas.microsoft.com/office/powerpoint/2010/main" val="325185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CTRCT-vert">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3" y="151866"/>
            <a:ext cx="3012149" cy="2347877"/>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defTabSz="914378">
              <a:defRPr/>
            </a:pPr>
            <a:r>
              <a:rPr lang="fr-FR" cap="all">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999" y="2497118"/>
            <a:ext cx="8450138" cy="2110299"/>
          </a:xfrm>
          <a:prstGeom prst="rect">
            <a:avLst/>
          </a:prstGeom>
        </p:spPr>
      </p:pic>
      <p:sp>
        <p:nvSpPr>
          <p:cNvPr id="14" name="Espace réservé du texte 10"/>
          <p:cNvSpPr>
            <a:spLocks noGrp="1"/>
          </p:cNvSpPr>
          <p:nvPr>
            <p:ph type="body" sz="quarter" idx="13"/>
          </p:nvPr>
        </p:nvSpPr>
        <p:spPr bwMode="gray">
          <a:xfrm>
            <a:off x="2540358" y="2839792"/>
            <a:ext cx="5950040" cy="859664"/>
          </a:xfrm>
        </p:spPr>
        <p:txBody>
          <a:bodyPr/>
          <a:lstStyle>
            <a:lvl1pPr>
              <a:lnSpc>
                <a:spcPct val="90000"/>
              </a:lnSpc>
              <a:spcAft>
                <a:spcPts val="0"/>
              </a:spcAft>
              <a:defRPr sz="3250" b="1" cap="all" baseline="0">
                <a:solidFill>
                  <a:schemeClr val="bg1"/>
                </a:solidFill>
              </a:defRPr>
            </a:lvl1pPr>
            <a:lvl2pPr marL="0" indent="0">
              <a:spcBef>
                <a:spcPts val="500"/>
              </a:spcBef>
              <a:spcAft>
                <a:spcPts val="0"/>
              </a:spcAft>
              <a:buNone/>
              <a:defRPr sz="1850"/>
            </a:lvl2pPr>
          </a:lstStyle>
          <a:p>
            <a:pPr lvl="0"/>
            <a:endParaRPr lang="fr-FR" dirty="0"/>
          </a:p>
        </p:txBody>
      </p:sp>
    </p:spTree>
    <p:extLst>
      <p:ext uri="{BB962C8B-B14F-4D97-AF65-F5344CB8AC3E}">
        <p14:creationId xmlns:p14="http://schemas.microsoft.com/office/powerpoint/2010/main" val="6830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ouvernement-vert">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defTabSz="914378">
              <a:defRPr/>
            </a:pPr>
            <a:r>
              <a:rPr lang="fr-FR" cap="all">
                <a:solidFill>
                  <a:srgbClr val="000000"/>
                </a:solidFill>
              </a:rPr>
              <a:t>XX/XX/XXXX</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80000" y="179999"/>
            <a:ext cx="2163052" cy="144000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999" y="2497118"/>
            <a:ext cx="8450138" cy="2110299"/>
          </a:xfrm>
          <a:prstGeom prst="rect">
            <a:avLst/>
          </a:prstGeom>
        </p:spPr>
      </p:pic>
      <p:sp>
        <p:nvSpPr>
          <p:cNvPr id="13" name="Espace réservé du texte 10"/>
          <p:cNvSpPr>
            <a:spLocks noGrp="1"/>
          </p:cNvSpPr>
          <p:nvPr>
            <p:ph type="body" sz="quarter" idx="13"/>
          </p:nvPr>
        </p:nvSpPr>
        <p:spPr bwMode="gray">
          <a:xfrm>
            <a:off x="2540358" y="2839792"/>
            <a:ext cx="5950040" cy="859664"/>
          </a:xfrm>
        </p:spPr>
        <p:txBody>
          <a:bodyPr/>
          <a:lstStyle>
            <a:lvl1pPr>
              <a:lnSpc>
                <a:spcPct val="90000"/>
              </a:lnSpc>
              <a:spcAft>
                <a:spcPts val="0"/>
              </a:spcAft>
              <a:defRPr sz="3250" b="1" cap="all" baseline="0">
                <a:solidFill>
                  <a:schemeClr val="bg1"/>
                </a:solidFill>
              </a:defRPr>
            </a:lvl1pPr>
            <a:lvl2pPr marL="0" indent="0">
              <a:spcBef>
                <a:spcPts val="500"/>
              </a:spcBef>
              <a:spcAft>
                <a:spcPts val="0"/>
              </a:spcAft>
              <a:buNone/>
              <a:defRPr sz="1850"/>
            </a:lvl2pPr>
          </a:lstStyle>
          <a:p>
            <a:pPr lvl="0"/>
            <a:endParaRPr lang="fr-FR" dirty="0"/>
          </a:p>
        </p:txBody>
      </p:sp>
    </p:spTree>
    <p:extLst>
      <p:ext uri="{BB962C8B-B14F-4D97-AF65-F5344CB8AC3E}">
        <p14:creationId xmlns:p14="http://schemas.microsoft.com/office/powerpoint/2010/main" val="3449588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5.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9.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1.jpg"/><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9.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7.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298523" y="108088"/>
            <a:ext cx="814719" cy="701923"/>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defTabSz="914378">
              <a:defRPr/>
            </a:pPr>
            <a:r>
              <a:rPr lang="fr-FR" cap="all">
                <a:solidFill>
                  <a:srgbClr val="000000"/>
                </a:solidFill>
              </a:rPr>
              <a:t>XX/XX/XXXX</a:t>
            </a:r>
            <a:endParaRPr lang="fr-FR" cap="all" dirty="0">
              <a:solidFill>
                <a:srgbClr val="000000"/>
              </a:solidFill>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defTabSz="914378">
              <a:defRPr/>
            </a:pPr>
            <a:r>
              <a:rPr lang="fr-FR">
                <a:solidFill>
                  <a:srgbClr val="000000"/>
                </a:solidFill>
              </a:rPr>
              <a:t>Intitulé de la direction/service interministérielle</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defTabSz="914378">
              <a:defRPr/>
            </a:pPr>
            <a:fld id="{733122C9-A0B9-462F-8757-0847AD287B63}" type="slidenum">
              <a:rPr lang="fr-FR" smtClean="0">
                <a:solidFill>
                  <a:srgbClr val="000000"/>
                </a:solidFill>
              </a:rPr>
              <a:pPr defTabSz="914378">
                <a:defRPr/>
              </a:pPr>
              <a:t>‹N°›</a:t>
            </a:fld>
            <a:endParaRPr lang="fr-FR" dirty="0">
              <a:solidFill>
                <a:srgbClr val="000000"/>
              </a:solidFill>
            </a:endParaRP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12094" y="142903"/>
            <a:ext cx="731515" cy="630389"/>
          </a:xfrm>
          <a:prstGeom prst="rect">
            <a:avLst/>
          </a:prstGeom>
        </p:spPr>
      </p:pic>
    </p:spTree>
    <p:extLst>
      <p:ext uri="{BB962C8B-B14F-4D97-AF65-F5344CB8AC3E}">
        <p14:creationId xmlns:p14="http://schemas.microsoft.com/office/powerpoint/2010/main" val="8152533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2464485" y="1856460"/>
            <a:ext cx="5153171" cy="994172"/>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117739116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txStyles>
    <p:titleStyle>
      <a:lvl1pPr algn="l" defTabSz="685800" rtl="0" eaLnBrk="1" latinLnBrk="0" hangingPunct="1">
        <a:lnSpc>
          <a:spcPct val="90000"/>
        </a:lnSpc>
        <a:spcBef>
          <a:spcPct val="0"/>
        </a:spcBef>
        <a:buNone/>
        <a:defRPr sz="3300" kern="1200">
          <a:solidFill>
            <a:schemeClr val="bg1"/>
          </a:solidFill>
          <a:latin typeface="Marianne"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63832" y="1964099"/>
            <a:ext cx="6922943" cy="994172"/>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177349542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30" r:id="rId5"/>
  </p:sldLayoutIdLst>
  <p:txStyles>
    <p:titleStyle>
      <a:lvl1pPr marL="557213" indent="-557213" algn="l" defTabSz="685800" rtl="0" eaLnBrk="1" latinLnBrk="0" hangingPunct="1">
        <a:lnSpc>
          <a:spcPct val="90000"/>
        </a:lnSpc>
        <a:spcBef>
          <a:spcPct val="0"/>
        </a:spcBef>
        <a:buFont typeface="+mj-lt"/>
        <a:buAutoNum type="arabicPeriod"/>
        <a:defRPr sz="3300" kern="1200" baseline="0">
          <a:solidFill>
            <a:srgbClr val="466964"/>
          </a:solidFill>
          <a:latin typeface="Marianne"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Intitulé de la direction/service interministérielle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06000" y="108088"/>
            <a:ext cx="724888" cy="519446"/>
          </a:xfrm>
          <a:prstGeom prst="rect">
            <a:avLst/>
          </a:prstGeom>
        </p:spPr>
      </p:pic>
    </p:spTree>
    <p:extLst>
      <p:ext uri="{BB962C8B-B14F-4D97-AF65-F5344CB8AC3E}">
        <p14:creationId xmlns:p14="http://schemas.microsoft.com/office/powerpoint/2010/main" val="39445186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5966095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50" r:id="rId3"/>
    <p:sldLayoutId id="2147483868" r:id="rId4"/>
  </p:sldLayoutIdLst>
  <p:txStyles>
    <p:titleStyle>
      <a:lvl1pPr algn="l" defTabSz="685800" rtl="0" eaLnBrk="1" latinLnBrk="0" hangingPunct="1">
        <a:lnSpc>
          <a:spcPct val="90000"/>
        </a:lnSpc>
        <a:spcBef>
          <a:spcPct val="0"/>
        </a:spcBef>
        <a:buNone/>
        <a:defRPr sz="3300" kern="1200">
          <a:solidFill>
            <a:srgbClr val="005C57"/>
          </a:solidFill>
          <a:latin typeface="Marianne"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Tx/>
        <a:buBlip>
          <a:blip r:embed="rId6"/>
        </a:buBlip>
        <a:defRPr sz="2100" kern="1200">
          <a:solidFill>
            <a:srgbClr val="005C57"/>
          </a:solidFill>
          <a:latin typeface="Marianne" panose="020000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arianne" panose="020000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arianne" panose="020000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arianne" panose="020000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arianne" panose="020000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06000" y="108088"/>
            <a:ext cx="724888" cy="519446"/>
          </a:xfrm>
          <a:prstGeom prst="rect">
            <a:avLst/>
          </a:prstGeom>
        </p:spPr>
      </p:pic>
    </p:spTree>
    <p:extLst>
      <p:ext uri="{BB962C8B-B14F-4D97-AF65-F5344CB8AC3E}">
        <p14:creationId xmlns:p14="http://schemas.microsoft.com/office/powerpoint/2010/main" val="161165493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1" r:id="rId8"/>
    <p:sldLayoutId id="2147483862" r:id="rId9"/>
    <p:sldLayoutId id="2147483863" r:id="rId10"/>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0E49A7-A9B2-432B-9B4C-A7564CAA5F46}" type="datetimeFigureOut">
              <a:rPr lang="fr-FR" smtClean="0"/>
              <a:t>01/07/2022</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70B9D8-DABC-4FC2-855B-59799EE48517}" type="slidenum">
              <a:rPr lang="fr-FR" smtClean="0"/>
              <a:t>‹N°›</a:t>
            </a:fld>
            <a:endParaRPr lang="fr-FR"/>
          </a:p>
        </p:txBody>
      </p:sp>
    </p:spTree>
    <p:extLst>
      <p:ext uri="{BB962C8B-B14F-4D97-AF65-F5344CB8AC3E}">
        <p14:creationId xmlns:p14="http://schemas.microsoft.com/office/powerpoint/2010/main" val="33915442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39.emf"/><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hyperlink" Target="https://artificialisation.developpement-durable.gouv.fr/"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radioterritoria.fr/broadcast/4662-L-observatoire-national-de-l-artificialisation-des-sols" TargetMode="External"/><Relationship Id="rId1" Type="http://schemas.openxmlformats.org/officeDocument/2006/relationships/slideLayout" Target="../slideLayouts/slideLayout3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hyperlink" Target="https://www.legifrance.gouv.fr/codes/article_lc/LEGIARTI000043978020" TargetMode="External"/><Relationship Id="rId3" Type="http://schemas.openxmlformats.org/officeDocument/2006/relationships/hyperlink" Target="https://www.legifrance.gouv.fr/codes/id/LEGIARTI000043977707/2021-08-25/" TargetMode="External"/><Relationship Id="rId7" Type="http://schemas.openxmlformats.org/officeDocument/2006/relationships/hyperlink" Target="https://www.legifrance.gouv.fr/codes/article_lc/LEGIARTI000043978017"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hyperlink" Target="https://www.legifrance.gouv.fr/codes/article_lc/LEGIARTI000043977819" TargetMode="External"/><Relationship Id="rId5" Type="http://schemas.openxmlformats.org/officeDocument/2006/relationships/hyperlink" Target="https://www.legifrance.gouv.fr/codes/article_lc/LEGIARTI000043977801" TargetMode="External"/><Relationship Id="rId4" Type="http://schemas.openxmlformats.org/officeDocument/2006/relationships/hyperlink" Target="https://www.legifrance.gouv.fr/codes/article_lc/LEGIARTI000043958270" TargetMode="External"/><Relationship Id="rId9" Type="http://schemas.openxmlformats.org/officeDocument/2006/relationships/hyperlink" Target="https://www.legifrance.gouv.fr/codes/article_lc/LEGIARTI00004395970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egifrance.gouv.fr/codes/article_lc/LEGIARTI000043977778" TargetMode="External"/><Relationship Id="rId7" Type="http://schemas.openxmlformats.org/officeDocument/2006/relationships/hyperlink" Target="https://www.legifrance.gouv.fr/codes/article_lc/LEGIARTI000043966334"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hyperlink" Target="https://www.legifrance.gouv.fr/codes/section_lc/LEGITEXT000006074075/LEGISCTA000031211279/?anchor=LEGIARTI000043978020#LEGIARTI000043978020" TargetMode="External"/><Relationship Id="rId5" Type="http://schemas.openxmlformats.org/officeDocument/2006/relationships/hyperlink" Target="https://www.legifrance.gouv.fr/codes/article_lc/LEGIARTI000043959087" TargetMode="External"/><Relationship Id="rId4" Type="http://schemas.openxmlformats.org/officeDocument/2006/relationships/hyperlink" Target="https://www.legifrance.gouv.fr/codes/article_lc/LEGIARTI00004397776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6.xml"/><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artificialisation.developpement-durable.gouv.fr/" TargetMode="External"/><Relationship Id="rId3" Type="http://schemas.openxmlformats.org/officeDocument/2006/relationships/hyperlink" Target="https://artificialisation.developpement-durable.gouv.fr/bibliographie/guide-pratique-limiter-artificialisation-sols-sobriete-fonciere" TargetMode="External"/><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3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 Id="rId6" Type="http://schemas.openxmlformats.org/officeDocument/2006/relationships/comments" Target="../comments/comment1.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p:txBody>
          <a:bodyPr/>
          <a:lstStyle/>
          <a:p>
            <a:r>
              <a:rPr lang="fr-FR" dirty="0"/>
              <a:t>MTECT / DGALN / DHUP / QV</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9845" y="208077"/>
            <a:ext cx="6566667" cy="720000"/>
          </a:xfrm>
        </p:spPr>
        <p:txBody>
          <a:bodyPr>
            <a:noAutofit/>
          </a:bodyPr>
          <a:lstStyle/>
          <a:p>
            <a:pPr marL="0" indent="0">
              <a:buNone/>
            </a:pPr>
            <a:r>
              <a:rPr lang="fr-FR" sz="2400" b="1" dirty="0"/>
              <a:t>Mesure de la consommation d’espaces: </a:t>
            </a:r>
            <a:br>
              <a:rPr lang="fr-FR" sz="2400" b="1" dirty="0"/>
            </a:br>
            <a:r>
              <a:rPr lang="fr-FR" sz="2400" b="1" dirty="0"/>
              <a:t>Cas particulier des PV au sol</a:t>
            </a:r>
          </a:p>
        </p:txBody>
      </p:sp>
      <p:sp>
        <p:nvSpPr>
          <p:cNvPr id="3" name="Espace réservé de la date 2"/>
          <p:cNvSpPr>
            <a:spLocks noGrp="1"/>
          </p:cNvSpPr>
          <p:nvPr>
            <p:ph type="dt" sz="half" idx="10"/>
          </p:nvPr>
        </p:nvSpPr>
        <p:spPr/>
        <p:txBody>
          <a:bodyPr/>
          <a:lstStyle/>
          <a:p>
            <a:pPr algn="r" defTabSz="685800"/>
            <a:endParaRPr lang="fr-FR" sz="1350" cap="all" dirty="0">
              <a:solidFill>
                <a:prstClr val="black"/>
              </a:solidFill>
              <a:latin typeface="Calibri" panose="020F0502020204030204"/>
            </a:endParaRPr>
          </a:p>
        </p:txBody>
      </p:sp>
      <p:sp>
        <p:nvSpPr>
          <p:cNvPr id="4" name="Espace réservé du pied de page 3"/>
          <p:cNvSpPr>
            <a:spLocks noGrp="1"/>
          </p:cNvSpPr>
          <p:nvPr>
            <p:ph type="ftr" sz="quarter" idx="11"/>
          </p:nvPr>
        </p:nvSpPr>
        <p:spPr/>
        <p:txBody>
          <a:bodyPr/>
          <a:lstStyle/>
          <a:p>
            <a:pPr defTabSz="685800"/>
            <a:endParaRPr lang="fr-FR" sz="1350" dirty="0">
              <a:solidFill>
                <a:prstClr val="black"/>
              </a:solidFill>
              <a:latin typeface="Calibri" panose="020F0502020204030204"/>
            </a:endParaRPr>
          </a:p>
        </p:txBody>
      </p:sp>
      <p:sp>
        <p:nvSpPr>
          <p:cNvPr id="5" name="Espace réservé du numéro de diapositive 4"/>
          <p:cNvSpPr>
            <a:spLocks noGrp="1"/>
          </p:cNvSpPr>
          <p:nvPr>
            <p:ph type="sldNum" sz="quarter" idx="12"/>
          </p:nvPr>
        </p:nvSpPr>
        <p:spPr/>
        <p:txBody>
          <a:bodyPr/>
          <a:lstStyle/>
          <a:p>
            <a:pPr defTabSz="685800"/>
            <a:fld id="{733122C9-A0B9-462F-8757-0847AD287B63}" type="slidenum">
              <a:rPr lang="fr-FR" sz="1350">
                <a:solidFill>
                  <a:prstClr val="black"/>
                </a:solidFill>
                <a:latin typeface="Calibri" panose="020F0502020204030204"/>
              </a:rPr>
              <a:pPr defTabSz="685800"/>
              <a:t>10</a:t>
            </a:fld>
            <a:endParaRPr lang="fr-FR" sz="1350" dirty="0">
              <a:solidFill>
                <a:prstClr val="black"/>
              </a:solidFill>
              <a:latin typeface="Calibri" panose="020F0502020204030204"/>
            </a:endParaRPr>
          </a:p>
        </p:txBody>
      </p:sp>
      <p:sp>
        <p:nvSpPr>
          <p:cNvPr id="11" name="Espace réservé du texte 10"/>
          <p:cNvSpPr>
            <a:spLocks noGrp="1"/>
          </p:cNvSpPr>
          <p:nvPr>
            <p:ph type="body" sz="quarter" idx="14"/>
          </p:nvPr>
        </p:nvSpPr>
        <p:spPr>
          <a:xfrm>
            <a:off x="607337" y="1887852"/>
            <a:ext cx="7668385" cy="3255649"/>
          </a:xfrm>
        </p:spPr>
        <p:txBody>
          <a:bodyPr>
            <a:normAutofit/>
          </a:bodyPr>
          <a:lstStyle/>
          <a:p>
            <a:pPr marL="171446" indent="-171446"/>
            <a:r>
              <a:rPr lang="fr-FR" sz="1800" dirty="0"/>
              <a:t>Un décret prévoit des </a:t>
            </a:r>
            <a:r>
              <a:rPr lang="fr-FR" sz="1800" b="1" dirty="0"/>
              <a:t>critères d’exemption</a:t>
            </a:r>
          </a:p>
          <a:p>
            <a:pPr marL="171446" indent="-171446"/>
            <a:r>
              <a:rPr lang="fr-FR" sz="1800" dirty="0"/>
              <a:t>Un arrêté précise les </a:t>
            </a:r>
            <a:r>
              <a:rPr lang="fr-FR" sz="1800" b="1" dirty="0"/>
              <a:t>caractéristiques techniques minimales </a:t>
            </a:r>
            <a:r>
              <a:rPr lang="fr-FR" sz="1800" dirty="0"/>
              <a:t>pour que ces critères soient satisfaits</a:t>
            </a:r>
          </a:p>
          <a:p>
            <a:pPr marL="171446" indent="-171446"/>
            <a:endParaRPr lang="fr-FR" sz="1800" dirty="0"/>
          </a:p>
          <a:p>
            <a:pPr marL="171446" indent="-171446"/>
            <a:endParaRPr lang="fr-FR" sz="1800" dirty="0"/>
          </a:p>
          <a:p>
            <a:pPr marL="171446" indent="-171446"/>
            <a:endParaRPr lang="fr-FR" sz="1800" dirty="0"/>
          </a:p>
          <a:p>
            <a:pPr marL="171446" indent="-171446"/>
            <a:endParaRPr lang="fr-FR" sz="1800" dirty="0"/>
          </a:p>
          <a:p>
            <a:pPr>
              <a:buFont typeface="Symbol" panose="05050102010706020507" pitchFamily="18" charset="2"/>
              <a:buChar char="Þ"/>
            </a:pPr>
            <a:r>
              <a:rPr lang="fr-FR" sz="1800" dirty="0"/>
              <a:t>Une base de données nationale directement utilisable par les collectivités lors de l’élaboration de leur document d’urbanisme (POTENTIEL), l’intégration à l’OCSGE à l’étude</a:t>
            </a:r>
          </a:p>
          <a:p>
            <a:endParaRPr lang="fr-FR" sz="1600" dirty="0"/>
          </a:p>
        </p:txBody>
      </p:sp>
      <p:pic>
        <p:nvPicPr>
          <p:cNvPr id="17" name="Image 16"/>
          <p:cNvPicPr>
            <a:picLocks noChangeAspect="1"/>
          </p:cNvPicPr>
          <p:nvPr/>
        </p:nvPicPr>
        <p:blipFill>
          <a:blip r:embed="rId3"/>
          <a:stretch>
            <a:fillRect/>
          </a:stretch>
        </p:blipFill>
        <p:spPr>
          <a:xfrm>
            <a:off x="964392" y="2833141"/>
            <a:ext cx="3708728" cy="1189928"/>
          </a:xfrm>
          <a:prstGeom prst="rect">
            <a:avLst/>
          </a:prstGeom>
        </p:spPr>
      </p:pic>
      <p:pic>
        <p:nvPicPr>
          <p:cNvPr id="8" name="Image 7"/>
          <p:cNvPicPr>
            <a:picLocks noChangeAspect="1"/>
          </p:cNvPicPr>
          <p:nvPr/>
        </p:nvPicPr>
        <p:blipFill>
          <a:blip r:embed="rId4"/>
          <a:stretch>
            <a:fillRect/>
          </a:stretch>
        </p:blipFill>
        <p:spPr>
          <a:xfrm>
            <a:off x="4862054" y="2766208"/>
            <a:ext cx="3616553" cy="1256861"/>
          </a:xfrm>
          <a:prstGeom prst="rect">
            <a:avLst/>
          </a:prstGeom>
        </p:spPr>
      </p:pic>
      <p:pic>
        <p:nvPicPr>
          <p:cNvPr id="9" name="Image 8"/>
          <p:cNvPicPr>
            <a:picLocks noChangeAspect="1"/>
          </p:cNvPicPr>
          <p:nvPr/>
        </p:nvPicPr>
        <p:blipFill>
          <a:blip r:embed="rId5"/>
          <a:stretch>
            <a:fillRect/>
          </a:stretch>
        </p:blipFill>
        <p:spPr>
          <a:xfrm>
            <a:off x="6212009" y="871881"/>
            <a:ext cx="2651900" cy="1455149"/>
          </a:xfrm>
          <a:prstGeom prst="rect">
            <a:avLst/>
          </a:prstGeom>
        </p:spPr>
      </p:pic>
    </p:spTree>
    <p:extLst>
      <p:ext uri="{BB962C8B-B14F-4D97-AF65-F5344CB8AC3E}">
        <p14:creationId xmlns:p14="http://schemas.microsoft.com/office/powerpoint/2010/main" val="19445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9900" y="194340"/>
            <a:ext cx="7375032" cy="383182"/>
          </a:xfrm>
          <a:prstGeom prst="rect">
            <a:avLst/>
          </a:prstGeom>
        </p:spPr>
        <p:txBody>
          <a:bodyPr wrap="none">
            <a:spAutoFit/>
          </a:bodyPr>
          <a:lstStyle/>
          <a:p>
            <a:pPr defTabSz="685800">
              <a:lnSpc>
                <a:spcPct val="90000"/>
              </a:lnSpc>
              <a:spcBef>
                <a:spcPct val="0"/>
              </a:spcBef>
            </a:pPr>
            <a:r>
              <a:rPr lang="fr-FR" sz="2100" b="1" dirty="0">
                <a:solidFill>
                  <a:srgbClr val="7CA39C"/>
                </a:solidFill>
                <a:latin typeface="Marianne" panose="02000000000000000000" pitchFamily="50" charset="0"/>
              </a:rPr>
              <a:t>Déploiement d’outils d’observation de l’artificialisation</a:t>
            </a:r>
          </a:p>
        </p:txBody>
      </p:sp>
      <p:sp>
        <p:nvSpPr>
          <p:cNvPr id="3" name="Rectangle 2"/>
          <p:cNvSpPr/>
          <p:nvPr/>
        </p:nvSpPr>
        <p:spPr>
          <a:xfrm>
            <a:off x="262197" y="993406"/>
            <a:ext cx="4511510" cy="4324261"/>
          </a:xfrm>
          <a:prstGeom prst="rect">
            <a:avLst/>
          </a:prstGeom>
        </p:spPr>
        <p:txBody>
          <a:bodyPr wrap="square">
            <a:spAutoFit/>
          </a:bodyPr>
          <a:lstStyle/>
          <a:p>
            <a:pPr marL="285743" indent="-285743" algn="just" defTabSz="685800">
              <a:buFont typeface="Arial" panose="020B0604020202020204" pitchFamily="34" charset="0"/>
              <a:buChar char="•"/>
            </a:pPr>
            <a:r>
              <a:rPr lang="fr-FR" sz="1350" b="1" dirty="0">
                <a:solidFill>
                  <a:prstClr val="black"/>
                </a:solidFill>
                <a:latin typeface="Calibri" panose="020F0502020204030204"/>
                <a:cs typeface="Arial"/>
                <a:hlinkClick r:id="rId3"/>
              </a:rPr>
              <a:t>Le portail national de l’artificialisation des sols</a:t>
            </a:r>
            <a:r>
              <a:rPr lang="fr-FR" sz="1350" dirty="0">
                <a:solidFill>
                  <a:prstClr val="black"/>
                </a:solidFill>
                <a:latin typeface="Calibri" panose="020F0502020204030204"/>
                <a:cs typeface="Arial"/>
                <a:hlinkClick r:id="rId3"/>
              </a:rPr>
              <a:t> </a:t>
            </a:r>
            <a:r>
              <a:rPr lang="fr-FR" sz="1350" dirty="0">
                <a:solidFill>
                  <a:prstClr val="black"/>
                </a:solidFill>
                <a:latin typeface="Calibri" panose="020F0502020204030204"/>
                <a:cs typeface="Arial"/>
              </a:rPr>
              <a:t>met à disposition gratuitement les fichiers fonciers (depuis 2019) ainsi que les données d'occupation des sols à grande échelle (OCSGE), qui sont conformes au standard CNIG. </a:t>
            </a:r>
          </a:p>
          <a:p>
            <a:pPr algn="just" defTabSz="685800"/>
            <a:endParaRPr lang="fr-FR" sz="1350" dirty="0">
              <a:solidFill>
                <a:prstClr val="black"/>
              </a:solidFill>
              <a:latin typeface="Calibri" panose="020F0502020204030204"/>
              <a:cs typeface="Arial"/>
            </a:endParaRPr>
          </a:p>
          <a:p>
            <a:pPr marL="285743" indent="-285743" algn="just" defTabSz="685800">
              <a:buFont typeface="Arial" panose="020B0604020202020204" pitchFamily="34" charset="0"/>
              <a:buChar char="•"/>
            </a:pPr>
            <a:r>
              <a:rPr lang="fr-FR" sz="1350" dirty="0">
                <a:solidFill>
                  <a:prstClr val="black"/>
                </a:solidFill>
                <a:latin typeface="Calibri" panose="020F0502020204030204"/>
                <a:cs typeface="Arial"/>
              </a:rPr>
              <a:t>L’OCSGE permettra de mesurer à une échelle infra-parcellaire le flux et le stock d’artificialisation et de disposer d’informations fines sur la couverture et l’usage du sol. </a:t>
            </a:r>
            <a:r>
              <a:rPr lang="fr-FR" sz="1350" dirty="0">
                <a:solidFill>
                  <a:prstClr val="black"/>
                </a:solidFill>
                <a:latin typeface="Calibri" panose="020F0502020204030204"/>
              </a:rPr>
              <a:t>La couverture complète du territoire est prévue pour 2024.</a:t>
            </a:r>
          </a:p>
          <a:p>
            <a:pPr marL="285743" indent="-285743" algn="just" defTabSz="685800">
              <a:buFont typeface="Arial" panose="020B0604020202020204" pitchFamily="34" charset="0"/>
              <a:buChar char="•"/>
            </a:pPr>
            <a:endParaRPr lang="fr-FR" sz="1350" dirty="0">
              <a:solidFill>
                <a:prstClr val="black"/>
              </a:solidFill>
              <a:latin typeface="Calibri" panose="020F0502020204030204"/>
            </a:endParaRPr>
          </a:p>
          <a:p>
            <a:pPr marL="285743" indent="-285743" algn="just" defTabSz="685800">
              <a:buFont typeface="Arial" panose="020B0604020202020204" pitchFamily="34" charset="0"/>
              <a:buChar char="•"/>
            </a:pPr>
            <a:r>
              <a:rPr lang="fr-FR" sz="1350" dirty="0">
                <a:solidFill>
                  <a:prstClr val="black"/>
                </a:solidFill>
                <a:latin typeface="Calibri" panose="020F0502020204030204"/>
              </a:rPr>
              <a:t>Parallèlement à cet outil de mesure national de suivi général et harmonisé sur l’ensemble du territoire qui s’assurera de bonne l’atteinte des objectifs, les observatoires locaux (MOS, OCS…) pourront continuer à se développer. L’enjeu est d’articuler les différents outils (sous réserve de faisabilité technique).​</a:t>
            </a:r>
            <a:endParaRPr lang="fr-FR" sz="1500" dirty="0">
              <a:solidFill>
                <a:prstClr val="black"/>
              </a:solidFill>
              <a:latin typeface="Calibri" panose="020F0502020204030204"/>
              <a:cs typeface="Arial"/>
            </a:endParaRPr>
          </a:p>
          <a:p>
            <a:pPr algn="just" defTabSz="685800"/>
            <a:endParaRPr lang="fr-FR" sz="1600" dirty="0">
              <a:solidFill>
                <a:prstClr val="black"/>
              </a:solidFill>
              <a:latin typeface="Marianne" panose="02000000000000000000"/>
              <a:cs typeface="Arial"/>
            </a:endParaRPr>
          </a:p>
          <a:p>
            <a:pPr marL="285743" indent="-285743" algn="just" defTabSz="685800">
              <a:buFont typeface="Arial" panose="020B0604020202020204" pitchFamily="34" charset="0"/>
              <a:buChar char="•"/>
            </a:pPr>
            <a:endParaRPr lang="fr-FR" sz="1600" dirty="0">
              <a:solidFill>
                <a:prstClr val="black"/>
              </a:solidFill>
              <a:latin typeface="Marianne" panose="02000000000000000000"/>
              <a:cs typeface="Arial"/>
            </a:endParaRPr>
          </a:p>
        </p:txBody>
      </p:sp>
      <p:pic>
        <p:nvPicPr>
          <p:cNvPr id="8" name="Imag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1167" y="1175296"/>
            <a:ext cx="3328987" cy="2481262"/>
          </a:xfrm>
          <a:prstGeom prst="rect">
            <a:avLst/>
          </a:prstGeom>
        </p:spPr>
      </p:pic>
      <p:pic>
        <p:nvPicPr>
          <p:cNvPr id="9" name="Imag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70638" y="1481679"/>
            <a:ext cx="3166520" cy="2198709"/>
          </a:xfrm>
          <a:prstGeom prst="rect">
            <a:avLst/>
          </a:prstGeom>
          <a:noFill/>
          <a:ln cap="flat">
            <a:noFill/>
          </a:ln>
        </p:spPr>
      </p:pic>
      <p:pic>
        <p:nvPicPr>
          <p:cNvPr id="11" name="Imag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94881" y="1901756"/>
            <a:ext cx="3010019" cy="2067734"/>
          </a:xfrm>
          <a:prstGeom prst="rect">
            <a:avLst/>
          </a:prstGeom>
          <a:noFill/>
          <a:ln cap="flat">
            <a:noFill/>
          </a:ln>
        </p:spPr>
      </p:pic>
    </p:spTree>
    <p:extLst>
      <p:ext uri="{BB962C8B-B14F-4D97-AF65-F5344CB8AC3E}">
        <p14:creationId xmlns:p14="http://schemas.microsoft.com/office/powerpoint/2010/main" val="1038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294280" y="2484614"/>
            <a:ext cx="3439085" cy="3048851"/>
          </a:xfrm>
        </p:spPr>
        <p:txBody>
          <a:bodyPr/>
          <a:lstStyle/>
          <a:p>
            <a:pPr algn="ctr"/>
            <a:r>
              <a:rPr lang="fr-FR" dirty="0"/>
              <a:t> </a:t>
            </a:r>
            <a:r>
              <a:rPr lang="fr-FR" sz="1800" dirty="0">
                <a:latin typeface="+mn-lt"/>
                <a:hlinkClick r:id="rId2"/>
              </a:rPr>
              <a:t>Ecouter le podcast</a:t>
            </a:r>
          </a:p>
          <a:p>
            <a:pPr marL="0" indent="0" algn="ctr">
              <a:buNone/>
            </a:pPr>
            <a:r>
              <a:rPr lang="fr-FR" sz="1800" dirty="0">
                <a:latin typeface="+mn-lt"/>
                <a:hlinkClick r:id="rId2"/>
              </a:rPr>
              <a:t>de l’émission de Radio Territoria</a:t>
            </a:r>
          </a:p>
          <a:p>
            <a:pPr marL="0" indent="0" algn="ctr">
              <a:buNone/>
            </a:pPr>
            <a:r>
              <a:rPr lang="fr-FR" sz="1800" dirty="0">
                <a:latin typeface="+mn-lt"/>
                <a:hlinkClick r:id="rId2"/>
              </a:rPr>
              <a:t>du 1</a:t>
            </a:r>
            <a:r>
              <a:rPr lang="fr-FR" sz="1800" baseline="30000" dirty="0">
                <a:latin typeface="+mn-lt"/>
                <a:hlinkClick r:id="rId2"/>
              </a:rPr>
              <a:t>er</a:t>
            </a:r>
            <a:r>
              <a:rPr lang="fr-FR" sz="1800" dirty="0">
                <a:latin typeface="+mn-lt"/>
                <a:hlinkClick r:id="rId2"/>
              </a:rPr>
              <a:t> juin 2021</a:t>
            </a:r>
          </a:p>
          <a:p>
            <a:pPr marL="0" indent="0" algn="ctr">
              <a:buNone/>
            </a:pPr>
            <a:r>
              <a:rPr lang="fr-FR" sz="1800" dirty="0">
                <a:latin typeface="+mn-lt"/>
                <a:hlinkClick r:id="rId2"/>
              </a:rPr>
              <a:t>sur l’observatoire national de l’artificialisation des sols</a:t>
            </a:r>
            <a:endParaRPr lang="fr-FR" sz="1800" dirty="0">
              <a:latin typeface="+mn-lt"/>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6812" y="2084160"/>
            <a:ext cx="1953321" cy="1953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En Savoir Plu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2177" y="262219"/>
            <a:ext cx="3307826" cy="189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4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44" y="1164276"/>
            <a:ext cx="4621379" cy="830997"/>
          </a:xfrm>
          <a:prstGeom prst="rect">
            <a:avLst/>
          </a:prstGeom>
        </p:spPr>
        <p:txBody>
          <a:bodyPr wrap="square">
            <a:spAutoFit/>
          </a:bodyPr>
          <a:lstStyle/>
          <a:p>
            <a:pPr defTabSz="685800">
              <a:defRPr/>
            </a:pPr>
            <a:r>
              <a:rPr lang="fr-FR" sz="2400" b="1" dirty="0">
                <a:solidFill>
                  <a:srgbClr val="005C57"/>
                </a:solidFill>
                <a:latin typeface="Arial" panose="020B0604020202020204" pitchFamily="34" charset="0"/>
                <a:cs typeface="Times New Roman" panose="02020603050405020304" pitchFamily="18" charset="0"/>
              </a:rPr>
              <a:t>3. </a:t>
            </a:r>
            <a:r>
              <a:rPr lang="fr-FR" sz="2400" b="1" dirty="0">
                <a:solidFill>
                  <a:srgbClr val="005C57"/>
                </a:solidFill>
                <a:latin typeface="Calibri" panose="020F0502020204030204"/>
              </a:rPr>
              <a:t>L’ENCADREMENT</a:t>
            </a:r>
          </a:p>
          <a:p>
            <a:pPr defTabSz="685800">
              <a:defRPr/>
            </a:pPr>
            <a:r>
              <a:rPr lang="fr-FR" sz="2400" b="1" dirty="0">
                <a:solidFill>
                  <a:srgbClr val="005C57"/>
                </a:solidFill>
                <a:latin typeface="Calibri" panose="020F0502020204030204"/>
              </a:rPr>
              <a:t>LA PLANIFICATION</a:t>
            </a:r>
            <a:endParaRPr lang="fr-FR" sz="2400" dirty="0">
              <a:solidFill>
                <a:srgbClr val="005C57"/>
              </a:solidFill>
              <a:latin typeface="Calibri" panose="020F0502020204030204"/>
            </a:endParaRPr>
          </a:p>
        </p:txBody>
      </p:sp>
      <p:pic>
        <p:nvPicPr>
          <p:cNvPr id="2" name="Image 1"/>
          <p:cNvPicPr>
            <a:picLocks noChangeAspect="1"/>
          </p:cNvPicPr>
          <p:nvPr/>
        </p:nvPicPr>
        <p:blipFill>
          <a:blip r:embed="rId2"/>
          <a:stretch>
            <a:fillRect/>
          </a:stretch>
        </p:blipFill>
        <p:spPr>
          <a:xfrm>
            <a:off x="2863804" y="1933015"/>
            <a:ext cx="4202627" cy="2091974"/>
          </a:xfrm>
          <a:prstGeom prst="rect">
            <a:avLst/>
          </a:prstGeom>
        </p:spPr>
      </p:pic>
    </p:spTree>
    <p:extLst>
      <p:ext uri="{BB962C8B-B14F-4D97-AF65-F5344CB8AC3E}">
        <p14:creationId xmlns:p14="http://schemas.microsoft.com/office/powerpoint/2010/main" val="255468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2972803" y="866020"/>
            <a:ext cx="3893960" cy="3606605"/>
            <a:chOff x="3126068" y="877201"/>
            <a:chExt cx="3893960" cy="3592315"/>
          </a:xfrm>
        </p:grpSpPr>
        <p:pic>
          <p:nvPicPr>
            <p:cNvPr id="6" name="Image 5"/>
            <p:cNvPicPr>
              <a:picLocks noChangeAspect="1"/>
            </p:cNvPicPr>
            <p:nvPr/>
          </p:nvPicPr>
          <p:blipFill>
            <a:blip r:embed="rId2"/>
            <a:stretch>
              <a:fillRect/>
            </a:stretch>
          </p:blipFill>
          <p:spPr>
            <a:xfrm>
              <a:off x="3126068" y="877201"/>
              <a:ext cx="3893960" cy="3592315"/>
            </a:xfrm>
            <a:prstGeom prst="rect">
              <a:avLst/>
            </a:prstGeom>
          </p:spPr>
        </p:pic>
        <p:sp>
          <p:nvSpPr>
            <p:cNvPr id="7" name="Rectangle 6"/>
            <p:cNvSpPr/>
            <p:nvPr/>
          </p:nvSpPr>
          <p:spPr>
            <a:xfrm>
              <a:off x="3914274" y="896017"/>
              <a:ext cx="1187115" cy="3632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a:solidFill>
                  <a:prstClr val="white"/>
                </a:solidFill>
                <a:latin typeface="Calibri" panose="020F0502020204030204"/>
              </a:endParaRPr>
            </a:p>
          </p:txBody>
        </p:sp>
        <p:sp>
          <p:nvSpPr>
            <p:cNvPr id="8" name="ZoneTexte 7"/>
            <p:cNvSpPr txBox="1"/>
            <p:nvPr/>
          </p:nvSpPr>
          <p:spPr>
            <a:xfrm>
              <a:off x="4796589" y="889973"/>
              <a:ext cx="359394" cy="275901"/>
            </a:xfrm>
            <a:prstGeom prst="rect">
              <a:avLst/>
            </a:prstGeom>
            <a:noFill/>
          </p:spPr>
          <p:txBody>
            <a:bodyPr wrap="none" rtlCol="0">
              <a:spAutoFit/>
            </a:bodyPr>
            <a:lstStyle/>
            <a:p>
              <a:pPr defTabSz="685800">
                <a:defRPr/>
              </a:pPr>
              <a:r>
                <a:rPr lang="fr-FR" sz="1200" b="1" dirty="0">
                  <a:solidFill>
                    <a:prstClr val="white"/>
                  </a:solidFill>
                  <a:latin typeface="Calibri" panose="020F0502020204030204"/>
                </a:rPr>
                <a:t>(1)</a:t>
              </a:r>
            </a:p>
          </p:txBody>
        </p:sp>
        <p:cxnSp>
          <p:nvCxnSpPr>
            <p:cNvPr id="9" name="Connecteur droit avec flèche 8"/>
            <p:cNvCxnSpPr/>
            <p:nvPr/>
          </p:nvCxnSpPr>
          <p:spPr>
            <a:xfrm>
              <a:off x="5101389" y="1080141"/>
              <a:ext cx="13555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ZoneTexte 3"/>
          <p:cNvSpPr txBox="1"/>
          <p:nvPr/>
        </p:nvSpPr>
        <p:spPr>
          <a:xfrm>
            <a:off x="279156" y="4369596"/>
            <a:ext cx="7362616" cy="646331"/>
          </a:xfrm>
          <a:prstGeom prst="rect">
            <a:avLst/>
          </a:prstGeom>
          <a:noFill/>
        </p:spPr>
        <p:txBody>
          <a:bodyPr wrap="square" rtlCol="0">
            <a:spAutoFit/>
          </a:bodyPr>
          <a:lstStyle/>
          <a:p>
            <a:pPr marL="342892" indent="-342892" defTabSz="685800">
              <a:buFontTx/>
              <a:buAutoNum type="arabicParenBoth"/>
              <a:defRPr/>
            </a:pPr>
            <a:r>
              <a:rPr lang="fr-FR" sz="1200" dirty="0">
                <a:solidFill>
                  <a:prstClr val="black">
                    <a:lumMod val="50000"/>
                    <a:lumOff val="50000"/>
                  </a:prstClr>
                </a:solidFill>
                <a:latin typeface="Calibri" panose="020F0502020204030204"/>
              </a:rPr>
              <a:t>Pour le SRADDET, intégration d’un objectif de réduction de 50% par rapport à la période 2011-2021</a:t>
            </a:r>
          </a:p>
          <a:p>
            <a:pPr marL="342892" indent="-342892" defTabSz="685800">
              <a:buFontTx/>
              <a:buAutoNum type="arabicParenBoth"/>
              <a:defRPr/>
            </a:pPr>
            <a:r>
              <a:rPr lang="fr-FR" sz="1200" dirty="0">
                <a:solidFill>
                  <a:prstClr val="black">
                    <a:lumMod val="50000"/>
                    <a:lumOff val="50000"/>
                  </a:prstClr>
                </a:solidFill>
                <a:latin typeface="Calibri" panose="020F0502020204030204"/>
              </a:rPr>
              <a:t>En l’absence de </a:t>
            </a:r>
            <a:r>
              <a:rPr lang="fr-FR" sz="1200" dirty="0" err="1">
                <a:solidFill>
                  <a:prstClr val="black">
                    <a:lumMod val="50000"/>
                    <a:lumOff val="50000"/>
                  </a:prstClr>
                </a:solidFill>
                <a:latin typeface="Calibri" panose="020F0502020204030204"/>
              </a:rPr>
              <a:t>SCoT</a:t>
            </a:r>
            <a:r>
              <a:rPr lang="fr-FR" sz="1200" dirty="0">
                <a:solidFill>
                  <a:prstClr val="black">
                    <a:lumMod val="50000"/>
                    <a:lumOff val="50000"/>
                  </a:prstClr>
                </a:solidFill>
                <a:latin typeface="Calibri" panose="020F0502020204030204"/>
              </a:rPr>
              <a:t>, évolution du PLU ou de la carte communale pour intégrer l’objectif de réduction de 50% de la consommation de l’espace </a:t>
            </a:r>
          </a:p>
        </p:txBody>
      </p:sp>
      <p:sp>
        <p:nvSpPr>
          <p:cNvPr id="10" name="ZoneTexte 9"/>
          <p:cNvSpPr txBox="1"/>
          <p:nvPr/>
        </p:nvSpPr>
        <p:spPr>
          <a:xfrm>
            <a:off x="6628452" y="600436"/>
            <a:ext cx="2274808" cy="1338828"/>
          </a:xfrm>
          <a:prstGeom prst="rect">
            <a:avLst/>
          </a:prstGeom>
          <a:noFill/>
        </p:spPr>
        <p:txBody>
          <a:bodyPr wrap="square" rtlCol="0">
            <a:spAutoFit/>
          </a:bodyPr>
          <a:lstStyle/>
          <a:p>
            <a:pPr defTabSz="685800">
              <a:defRPr/>
            </a:pPr>
            <a:r>
              <a:rPr lang="fr-FR" sz="1350" dirty="0">
                <a:solidFill>
                  <a:prstClr val="black"/>
                </a:solidFill>
                <a:latin typeface="Marianne" panose="02000000000000000000" pitchFamily="50" charset="0"/>
              </a:rPr>
              <a:t>Objectif de – 50 %</a:t>
            </a:r>
          </a:p>
          <a:p>
            <a:pPr defTabSz="685800">
              <a:defRPr/>
            </a:pPr>
            <a:r>
              <a:rPr lang="fr-FR" sz="1350" dirty="0">
                <a:solidFill>
                  <a:prstClr val="black"/>
                </a:solidFill>
                <a:latin typeface="Marianne" panose="02000000000000000000" pitchFamily="50" charset="0"/>
              </a:rPr>
              <a:t>Territorialisation par grandes parties du territoire régional</a:t>
            </a:r>
          </a:p>
          <a:p>
            <a:pPr defTabSz="685800">
              <a:defRPr/>
            </a:pPr>
            <a:r>
              <a:rPr lang="fr-FR" sz="1350" dirty="0">
                <a:solidFill>
                  <a:prstClr val="black"/>
                </a:solidFill>
                <a:latin typeface="Marianne" panose="02000000000000000000" pitchFamily="50" charset="0"/>
              </a:rPr>
              <a:t>Conférence des </a:t>
            </a:r>
            <a:r>
              <a:rPr lang="fr-FR" sz="1350" dirty="0" err="1">
                <a:solidFill>
                  <a:prstClr val="black"/>
                </a:solidFill>
                <a:latin typeface="Marianne" panose="02000000000000000000" pitchFamily="50" charset="0"/>
              </a:rPr>
              <a:t>SCoT</a:t>
            </a:r>
            <a:r>
              <a:rPr lang="fr-FR" sz="1350" dirty="0">
                <a:solidFill>
                  <a:prstClr val="black"/>
                </a:solidFill>
                <a:latin typeface="Marianne" panose="02000000000000000000" pitchFamily="50" charset="0"/>
              </a:rPr>
              <a:t> (22/10/22)</a:t>
            </a:r>
          </a:p>
        </p:txBody>
      </p:sp>
      <p:sp>
        <p:nvSpPr>
          <p:cNvPr id="11" name="ZoneTexte 10"/>
          <p:cNvSpPr txBox="1"/>
          <p:nvPr/>
        </p:nvSpPr>
        <p:spPr>
          <a:xfrm>
            <a:off x="264771" y="1989936"/>
            <a:ext cx="2820614" cy="1546577"/>
          </a:xfrm>
          <a:prstGeom prst="rect">
            <a:avLst/>
          </a:prstGeom>
          <a:noFill/>
        </p:spPr>
        <p:txBody>
          <a:bodyPr wrap="square" rtlCol="0">
            <a:spAutoFit/>
          </a:bodyPr>
          <a:lstStyle/>
          <a:p>
            <a:pPr defTabSz="685800">
              <a:defRPr/>
            </a:pPr>
            <a:r>
              <a:rPr lang="fr-FR" sz="1350" dirty="0">
                <a:solidFill>
                  <a:prstClr val="black"/>
                </a:solidFill>
                <a:latin typeface="Marianne" panose="02000000000000000000" pitchFamily="50" charset="0"/>
              </a:rPr>
              <a:t>Intégration des objectifs par tranche, territorialisés par secteur géographiques</a:t>
            </a:r>
          </a:p>
          <a:p>
            <a:pPr defTabSz="685800">
              <a:defRPr/>
            </a:pPr>
            <a:r>
              <a:rPr lang="fr-FR" sz="1350" dirty="0">
                <a:solidFill>
                  <a:prstClr val="black"/>
                </a:solidFill>
                <a:latin typeface="Marianne" panose="02000000000000000000" pitchFamily="50" charset="0"/>
              </a:rPr>
              <a:t>Si le schéma régional n’est pas modifié, intégration d’un objectif de réduction de 50% par rapport à 2011-2021</a:t>
            </a:r>
          </a:p>
        </p:txBody>
      </p:sp>
      <p:sp>
        <p:nvSpPr>
          <p:cNvPr id="12" name="ZoneTexte 11"/>
          <p:cNvSpPr txBox="1"/>
          <p:nvPr/>
        </p:nvSpPr>
        <p:spPr>
          <a:xfrm>
            <a:off x="369289" y="1127348"/>
            <a:ext cx="2785314" cy="715581"/>
          </a:xfrm>
          <a:prstGeom prst="rect">
            <a:avLst/>
          </a:prstGeom>
          <a:noFill/>
        </p:spPr>
        <p:txBody>
          <a:bodyPr wrap="none" rtlCol="0">
            <a:spAutoFit/>
          </a:bodyPr>
          <a:lstStyle/>
          <a:p>
            <a:pPr defTabSz="685800">
              <a:defRPr/>
            </a:pPr>
            <a:r>
              <a:rPr lang="fr-FR" sz="1350" dirty="0">
                <a:solidFill>
                  <a:prstClr val="black"/>
                </a:solidFill>
                <a:latin typeface="Marianne" panose="02000000000000000000" pitchFamily="50" charset="0"/>
              </a:rPr>
              <a:t>Modification pour intégrer :</a:t>
            </a:r>
          </a:p>
          <a:p>
            <a:pPr defTabSz="685800">
              <a:defRPr/>
            </a:pPr>
            <a:r>
              <a:rPr lang="fr-FR" sz="1350" dirty="0">
                <a:solidFill>
                  <a:prstClr val="black"/>
                </a:solidFill>
                <a:latin typeface="Marianne" panose="02000000000000000000" pitchFamily="50" charset="0"/>
              </a:rPr>
              <a:t>Trajectoire ZAN</a:t>
            </a:r>
          </a:p>
          <a:p>
            <a:pPr defTabSz="685800">
              <a:defRPr/>
            </a:pPr>
            <a:r>
              <a:rPr lang="fr-FR" sz="1350" dirty="0">
                <a:solidFill>
                  <a:prstClr val="black"/>
                </a:solidFill>
                <a:latin typeface="Marianne" panose="02000000000000000000" pitchFamily="50" charset="0"/>
              </a:rPr>
              <a:t>Objectifs par tranche de 10 ans</a:t>
            </a:r>
          </a:p>
        </p:txBody>
      </p:sp>
      <p:sp>
        <p:nvSpPr>
          <p:cNvPr id="13" name="ZoneTexte 12"/>
          <p:cNvSpPr txBox="1"/>
          <p:nvPr/>
        </p:nvSpPr>
        <p:spPr>
          <a:xfrm>
            <a:off x="6908796" y="1916181"/>
            <a:ext cx="1916728" cy="2308324"/>
          </a:xfrm>
          <a:prstGeom prst="rect">
            <a:avLst/>
          </a:prstGeom>
          <a:solidFill>
            <a:schemeClr val="tx1">
              <a:lumMod val="50000"/>
              <a:lumOff val="50000"/>
            </a:schemeClr>
          </a:solidFill>
        </p:spPr>
        <p:txBody>
          <a:bodyPr wrap="square" rtlCol="0">
            <a:spAutoFit/>
          </a:bodyPr>
          <a:lstStyle/>
          <a:p>
            <a:pPr defTabSz="685800">
              <a:defRPr/>
            </a:pPr>
            <a:endParaRPr lang="fr-FR" sz="1200" b="1" dirty="0">
              <a:solidFill>
                <a:prstClr val="white"/>
              </a:solidFill>
              <a:latin typeface="Calibri" panose="020F0502020204030204"/>
            </a:endParaRPr>
          </a:p>
          <a:p>
            <a:pPr algn="ctr" defTabSz="685800">
              <a:defRPr/>
            </a:pPr>
            <a:r>
              <a:rPr lang="fr-FR" sz="1200" b="1" dirty="0">
                <a:solidFill>
                  <a:prstClr val="white"/>
                </a:solidFill>
                <a:latin typeface="Calibri" panose="020F0502020204030204"/>
              </a:rPr>
              <a:t>! Première tranche de 10 ans:</a:t>
            </a:r>
          </a:p>
          <a:p>
            <a:pPr defTabSz="685800">
              <a:defRPr/>
            </a:pPr>
            <a:endParaRPr lang="fr-FR" sz="1200" b="1" dirty="0">
              <a:solidFill>
                <a:prstClr val="white"/>
              </a:solidFill>
              <a:latin typeface="Calibri" panose="020F0502020204030204"/>
            </a:endParaRPr>
          </a:p>
          <a:p>
            <a:pPr algn="ctr" defTabSz="685800">
              <a:defRPr/>
            </a:pPr>
            <a:r>
              <a:rPr lang="fr-FR" sz="1200" b="1" dirty="0">
                <a:solidFill>
                  <a:prstClr val="white"/>
                </a:solidFill>
                <a:latin typeface="Calibri" panose="020F0502020204030204"/>
              </a:rPr>
              <a:t>Objectif de réduction</a:t>
            </a:r>
          </a:p>
          <a:p>
            <a:pPr algn="ctr" defTabSz="685800">
              <a:defRPr/>
            </a:pPr>
            <a:r>
              <a:rPr lang="fr-FR" sz="1200" b="1" dirty="0">
                <a:solidFill>
                  <a:prstClr val="white"/>
                </a:solidFill>
                <a:latin typeface="Calibri" panose="020F0502020204030204"/>
              </a:rPr>
              <a:t>de la consommation des espaces NAF</a:t>
            </a:r>
          </a:p>
          <a:p>
            <a:pPr algn="ctr" defTabSz="685800">
              <a:defRPr/>
            </a:pPr>
            <a:endParaRPr lang="fr-FR" sz="1200" b="1" dirty="0">
              <a:solidFill>
                <a:prstClr val="white"/>
              </a:solidFill>
              <a:latin typeface="Calibri" panose="020F0502020204030204"/>
            </a:endParaRPr>
          </a:p>
          <a:p>
            <a:pPr algn="ctr" defTabSz="685800">
              <a:defRPr/>
            </a:pPr>
            <a:endParaRPr lang="fr-FR" sz="1200" b="1" dirty="0">
              <a:solidFill>
                <a:prstClr val="white"/>
              </a:solidFill>
              <a:latin typeface="Calibri" panose="020F0502020204030204"/>
            </a:endParaRPr>
          </a:p>
          <a:p>
            <a:pPr algn="ctr" defTabSz="685800">
              <a:defRPr/>
            </a:pPr>
            <a:r>
              <a:rPr lang="fr-FR" sz="1200" b="1" dirty="0">
                <a:solidFill>
                  <a:prstClr val="white"/>
                </a:solidFill>
                <a:latin typeface="Calibri" panose="020F0502020204030204"/>
              </a:rPr>
              <a:t>Définition</a:t>
            </a:r>
          </a:p>
          <a:p>
            <a:pPr algn="ctr" defTabSz="685800">
              <a:defRPr/>
            </a:pPr>
            <a:endParaRPr lang="fr-FR" sz="1200" b="1" dirty="0">
              <a:solidFill>
                <a:prstClr val="white"/>
              </a:solidFill>
              <a:latin typeface="Calibri" panose="020F0502020204030204"/>
            </a:endParaRPr>
          </a:p>
          <a:p>
            <a:pPr defTabSz="685800">
              <a:defRPr/>
            </a:pPr>
            <a:endParaRPr lang="fr-FR" sz="1200" b="1" dirty="0">
              <a:solidFill>
                <a:prstClr val="white"/>
              </a:solidFill>
              <a:latin typeface="Calibri" panose="020F0502020204030204"/>
            </a:endParaRPr>
          </a:p>
        </p:txBody>
      </p:sp>
      <p:sp>
        <p:nvSpPr>
          <p:cNvPr id="14" name="ZoneTexte 13"/>
          <p:cNvSpPr txBox="1"/>
          <p:nvPr/>
        </p:nvSpPr>
        <p:spPr>
          <a:xfrm>
            <a:off x="292980" y="3513430"/>
            <a:ext cx="2651613" cy="830997"/>
          </a:xfrm>
          <a:prstGeom prst="rect">
            <a:avLst/>
          </a:prstGeom>
          <a:noFill/>
        </p:spPr>
        <p:txBody>
          <a:bodyPr wrap="square" rtlCol="0">
            <a:spAutoFit/>
          </a:bodyPr>
          <a:lstStyle/>
          <a:p>
            <a:pPr defTabSz="685800">
              <a:defRPr/>
            </a:pPr>
            <a:r>
              <a:rPr lang="fr-FR" sz="1200" dirty="0">
                <a:solidFill>
                  <a:prstClr val="black"/>
                </a:solidFill>
                <a:latin typeface="Marianne" panose="02000000000000000000" pitchFamily="50" charset="0"/>
              </a:rPr>
              <a:t>Objectifs chiffrés de modération de la consommation d’espace</a:t>
            </a:r>
          </a:p>
          <a:p>
            <a:pPr defTabSz="685800">
              <a:defRPr/>
            </a:pPr>
            <a:r>
              <a:rPr lang="fr-FR" sz="1200" dirty="0">
                <a:solidFill>
                  <a:prstClr val="black"/>
                </a:solidFill>
                <a:latin typeface="Marianne" panose="02000000000000000000" pitchFamily="50" charset="0"/>
              </a:rPr>
              <a:t>Justification des ouvertures à l’urbanisation</a:t>
            </a:r>
          </a:p>
        </p:txBody>
      </p:sp>
      <p:sp>
        <p:nvSpPr>
          <p:cNvPr id="15" name="Titre 1"/>
          <p:cNvSpPr txBox="1">
            <a:spLocks/>
          </p:cNvSpPr>
          <p:nvPr/>
        </p:nvSpPr>
        <p:spPr>
          <a:xfrm>
            <a:off x="1489573" y="176377"/>
            <a:ext cx="6762621" cy="719640"/>
          </a:xfrm>
          <a:prstGeom prst="rect">
            <a:avLst/>
          </a:prstGeom>
        </p:spPr>
        <p:txBody>
          <a:bodyPr vert="horz" lIns="68580" tIns="34290" rIns="68580" bIns="34290" rtlCol="0" anchor="ctr">
            <a:normAutofit lnSpcReduction="10000"/>
          </a:bodyPr>
          <a:lstStyle>
            <a:lvl1pPr marL="742950" indent="-742950" algn="l" defTabSz="914400" rtl="0" eaLnBrk="1" latinLnBrk="0" hangingPunct="1">
              <a:lnSpc>
                <a:spcPct val="90000"/>
              </a:lnSpc>
              <a:spcBef>
                <a:spcPct val="0"/>
              </a:spcBef>
              <a:buFont typeface="+mj-lt"/>
              <a:buAutoNum type="arabicPeriod"/>
              <a:defRPr sz="4000" kern="1200" baseline="0">
                <a:solidFill>
                  <a:srgbClr val="466964"/>
                </a:solidFill>
                <a:latin typeface="Marianne" panose="02000000000000000000" pitchFamily="50" charset="0"/>
                <a:ea typeface="+mj-ea"/>
                <a:cs typeface="+mj-cs"/>
              </a:defRPr>
            </a:lvl1pPr>
          </a:lstStyle>
          <a:p>
            <a:pPr marL="0" indent="0" defTabSz="685800">
              <a:buNone/>
              <a:defRPr/>
            </a:pPr>
            <a:r>
              <a:rPr lang="fr-FR" sz="2400" b="1" dirty="0"/>
              <a:t>Les grands principes de la déclinaison de la loi dans la planification urbaine</a:t>
            </a:r>
          </a:p>
        </p:txBody>
      </p:sp>
      <p:sp>
        <p:nvSpPr>
          <p:cNvPr id="17" name="Rectangle 16"/>
          <p:cNvSpPr/>
          <p:nvPr/>
        </p:nvSpPr>
        <p:spPr>
          <a:xfrm>
            <a:off x="5842515" y="1964098"/>
            <a:ext cx="984246" cy="40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350" b="1" dirty="0">
                <a:solidFill>
                  <a:prstClr val="black"/>
                </a:solidFill>
                <a:latin typeface="Arial Narrow" panose="020B0606020202030204" pitchFamily="34" charset="0"/>
                <a:cs typeface="Arial" panose="020B0604020202020204" pitchFamily="34" charset="0"/>
              </a:rPr>
              <a:t>22/02/2024</a:t>
            </a:r>
          </a:p>
        </p:txBody>
      </p:sp>
      <p:sp>
        <p:nvSpPr>
          <p:cNvPr id="2" name="ZoneTexte 1"/>
          <p:cNvSpPr txBox="1"/>
          <p:nvPr/>
        </p:nvSpPr>
        <p:spPr>
          <a:xfrm>
            <a:off x="5924025" y="3023614"/>
            <a:ext cx="979264" cy="300082"/>
          </a:xfrm>
          <a:prstGeom prst="rect">
            <a:avLst/>
          </a:prstGeom>
          <a:noFill/>
        </p:spPr>
        <p:txBody>
          <a:bodyPr wrap="square" rtlCol="0">
            <a:spAutoFit/>
          </a:bodyPr>
          <a:lstStyle/>
          <a:p>
            <a:pPr defTabSz="685800"/>
            <a:r>
              <a:rPr lang="fr-FR" sz="1350" b="1" dirty="0">
                <a:solidFill>
                  <a:prstClr val="black"/>
                </a:solidFill>
                <a:latin typeface="Arial Narrow" panose="020B0606020202030204" pitchFamily="34" charset="0"/>
              </a:rPr>
              <a:t>22/08/2026</a:t>
            </a:r>
          </a:p>
        </p:txBody>
      </p:sp>
      <p:sp>
        <p:nvSpPr>
          <p:cNvPr id="16" name="ZoneTexte 15"/>
          <p:cNvSpPr txBox="1"/>
          <p:nvPr/>
        </p:nvSpPr>
        <p:spPr>
          <a:xfrm>
            <a:off x="5929533" y="4028596"/>
            <a:ext cx="979264" cy="300082"/>
          </a:xfrm>
          <a:prstGeom prst="rect">
            <a:avLst/>
          </a:prstGeom>
          <a:noFill/>
        </p:spPr>
        <p:txBody>
          <a:bodyPr wrap="square" rtlCol="0">
            <a:spAutoFit/>
          </a:bodyPr>
          <a:lstStyle/>
          <a:p>
            <a:pPr defTabSz="685800"/>
            <a:r>
              <a:rPr lang="fr-FR" sz="1350" b="1" dirty="0">
                <a:solidFill>
                  <a:prstClr val="black"/>
                </a:solidFill>
                <a:latin typeface="Arial Narrow" panose="020B0606020202030204" pitchFamily="34" charset="0"/>
              </a:rPr>
              <a:t>22/08/2027</a:t>
            </a:r>
          </a:p>
        </p:txBody>
      </p:sp>
    </p:spTree>
    <p:extLst>
      <p:ext uri="{BB962C8B-B14F-4D97-AF65-F5344CB8AC3E}">
        <p14:creationId xmlns:p14="http://schemas.microsoft.com/office/powerpoint/2010/main" val="266877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3361" y="2404239"/>
            <a:ext cx="6922943" cy="994172"/>
          </a:xfrm>
        </p:spPr>
        <p:txBody>
          <a:bodyPr>
            <a:normAutofit fontScale="90000"/>
          </a:bodyPr>
          <a:lstStyle/>
          <a:p>
            <a:pPr marL="0" indent="0">
              <a:buNone/>
            </a:pPr>
            <a:r>
              <a:rPr lang="fr-FR" sz="2700" b="1" dirty="0"/>
              <a:t>Dispositions d’accompagnement en faveur du renouvellement urbain et de </a:t>
            </a:r>
            <a:r>
              <a:rPr lang="fr-FR" sz="2400" b="1" dirty="0"/>
              <a:t>la nature en ville</a:t>
            </a:r>
            <a:br>
              <a:rPr lang="fr-FR" sz="2325" dirty="0"/>
            </a:br>
            <a:br>
              <a:rPr lang="fr-FR" sz="2325" dirty="0"/>
            </a:br>
            <a:br>
              <a:rPr lang="fr-FR" sz="2325" dirty="0"/>
            </a:br>
            <a:br>
              <a:rPr lang="fr-FR" dirty="0"/>
            </a:b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70217" y="2912330"/>
            <a:ext cx="2805608" cy="1966818"/>
          </a:xfrm>
          <a:prstGeom prst="rect">
            <a:avLst/>
          </a:prstGeom>
        </p:spPr>
      </p:pic>
    </p:spTree>
    <p:extLst>
      <p:ext uri="{BB962C8B-B14F-4D97-AF65-F5344CB8AC3E}">
        <p14:creationId xmlns:p14="http://schemas.microsoft.com/office/powerpoint/2010/main" val="423592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352167" y="1359109"/>
            <a:ext cx="8253952" cy="29346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6" indent="-171446" defTabSz="914378">
              <a:buFont typeface="Arial" panose="020B0604020202020204" pitchFamily="34" charset="0"/>
              <a:buChar char="•"/>
              <a:defRPr/>
            </a:pPr>
            <a:r>
              <a:rPr lang="fr-FR" sz="1200" b="1" dirty="0">
                <a:solidFill>
                  <a:srgbClr val="EA5433">
                    <a:lumMod val="50000"/>
                  </a:srgbClr>
                </a:solidFill>
                <a:latin typeface="Marianne" panose="02000000000000000000" pitchFamily="50" charset="0"/>
                <a:ea typeface="DejaVu Sans"/>
                <a:cs typeface="DejaVu Sans"/>
              </a:rPr>
              <a:t>Conditions d’ouverture à l’urbanisation </a:t>
            </a:r>
            <a:r>
              <a:rPr lang="fr-FR" sz="1200" dirty="0">
                <a:solidFill>
                  <a:srgbClr val="EA5433">
                    <a:lumMod val="50000"/>
                  </a:srgbClr>
                </a:solidFill>
                <a:latin typeface="Marianne" panose="02000000000000000000" pitchFamily="50" charset="0"/>
                <a:ea typeface="DejaVu Sans"/>
                <a:cs typeface="DejaVu Sans"/>
              </a:rPr>
              <a:t>pour PLU et CC par l’analyse des capacités des zones déjà urbanisées </a:t>
            </a:r>
            <a:r>
              <a:rPr lang="fr-FR" sz="1200" b="1" dirty="0">
                <a:solidFill>
                  <a:srgbClr val="EA5433">
                    <a:lumMod val="50000"/>
                  </a:srgbClr>
                </a:solidFill>
                <a:latin typeface="Marianne" panose="02000000000000000000" pitchFamily="50" charset="0"/>
                <a:ea typeface="DejaVu Sans"/>
                <a:cs typeface="DejaVu Sans"/>
              </a:rPr>
              <a:t>(étude de densification dans les PLU</a:t>
            </a:r>
            <a:r>
              <a:rPr lang="fr-FR" sz="1200" dirty="0">
                <a:solidFill>
                  <a:srgbClr val="EA5433">
                    <a:lumMod val="50000"/>
                  </a:srgbClr>
                </a:solidFill>
                <a:latin typeface="Marianne" panose="02000000000000000000" pitchFamily="50" charset="0"/>
                <a:ea typeface="DejaVu Sans"/>
                <a:cs typeface="DejaVu Sans"/>
              </a:rPr>
              <a:t>) </a:t>
            </a:r>
            <a:r>
              <a:rPr lang="fr-FR" sz="1200" b="1" dirty="0">
                <a:solidFill>
                  <a:srgbClr val="EA5433">
                    <a:lumMod val="50000"/>
                  </a:srgbClr>
                </a:solidFill>
                <a:latin typeface="Marianne" panose="02000000000000000000" pitchFamily="50" charset="0"/>
                <a:ea typeface="DejaVu Sans"/>
                <a:cs typeface="DejaVu Sans"/>
              </a:rPr>
              <a:t>Art. 194, II, 4°, </a:t>
            </a:r>
            <a:r>
              <a:rPr lang="fr-FR" sz="1200" i="1" dirty="0">
                <a:solidFill>
                  <a:srgbClr val="EA5433">
                    <a:lumMod val="50000"/>
                  </a:srgbClr>
                </a:solidFill>
                <a:latin typeface="Marianne" panose="02000000000000000000" pitchFamily="50" charset="0"/>
                <a:ea typeface="DejaVu Sans"/>
                <a:cs typeface="DejaVu Sans"/>
                <a:hlinkClick r:id="rId3"/>
              </a:rPr>
              <a:t>L. 151-5 </a:t>
            </a:r>
            <a:r>
              <a:rPr lang="fr-FR" sz="1200" i="1" dirty="0">
                <a:solidFill>
                  <a:srgbClr val="EA5433">
                    <a:lumMod val="50000"/>
                  </a:srgbClr>
                </a:solidFill>
                <a:latin typeface="Marianne" panose="02000000000000000000" pitchFamily="50" charset="0"/>
                <a:ea typeface="DejaVu Sans"/>
                <a:cs typeface="DejaVu Sans"/>
              </a:rPr>
              <a:t> CU</a:t>
            </a:r>
          </a:p>
          <a:p>
            <a:pPr defTabSz="914378">
              <a:defRPr/>
            </a:pPr>
            <a:endParaRPr lang="fr-FR" sz="1200" i="1" dirty="0">
              <a:solidFill>
                <a:prstClr val="black"/>
              </a:solidFill>
              <a:latin typeface="Marianne" panose="02000000000000000000" pitchFamily="50" charset="0"/>
              <a:ea typeface="DejaVu Sans"/>
              <a:cs typeface="DejaVu Sans"/>
            </a:endParaRPr>
          </a:p>
          <a:p>
            <a:pPr marL="171446" indent="-171446" defTabSz="685800">
              <a:buFont typeface="Arial" panose="020B0604020202020204" pitchFamily="34" charset="0"/>
              <a:buChar char="•"/>
              <a:defRPr/>
            </a:pPr>
            <a:r>
              <a:rPr lang="fr-FR" sz="1200" b="1" dirty="0">
                <a:solidFill>
                  <a:srgbClr val="FFD500">
                    <a:lumMod val="50000"/>
                  </a:srgbClr>
                </a:solidFill>
                <a:latin typeface="Marianne" panose="02000000000000000000" pitchFamily="50" charset="0"/>
                <a:ea typeface="DejaVu Sans"/>
                <a:cs typeface="DejaVu Sans"/>
              </a:rPr>
              <a:t>Echéancier prévisionnel d’ouverture</a:t>
            </a:r>
            <a:r>
              <a:rPr lang="fr-FR" sz="1200" dirty="0">
                <a:solidFill>
                  <a:srgbClr val="FFD500">
                    <a:lumMod val="50000"/>
                  </a:srgbClr>
                </a:solidFill>
                <a:latin typeface="Marianne" panose="02000000000000000000" pitchFamily="50" charset="0"/>
                <a:ea typeface="DejaVu Sans"/>
                <a:cs typeface="DejaVu Sans"/>
              </a:rPr>
              <a:t> </a:t>
            </a:r>
            <a:r>
              <a:rPr lang="fr-FR" sz="1200" b="1" dirty="0">
                <a:solidFill>
                  <a:srgbClr val="FFD500">
                    <a:lumMod val="50000"/>
                  </a:srgbClr>
                </a:solidFill>
                <a:latin typeface="Marianne" panose="02000000000000000000" pitchFamily="50" charset="0"/>
                <a:ea typeface="DejaVu Sans"/>
                <a:cs typeface="DejaVu Sans"/>
              </a:rPr>
              <a:t>à l’urbanisation </a:t>
            </a:r>
            <a:r>
              <a:rPr lang="fr-FR" sz="1200" dirty="0">
                <a:solidFill>
                  <a:srgbClr val="FFD500">
                    <a:lumMod val="50000"/>
                  </a:srgbClr>
                </a:solidFill>
                <a:latin typeface="Marianne" panose="02000000000000000000" pitchFamily="50" charset="0"/>
                <a:ea typeface="DejaVu Sans"/>
                <a:cs typeface="DejaVu Sans"/>
              </a:rPr>
              <a:t>des zones à urbaniser A</a:t>
            </a:r>
            <a:r>
              <a:rPr lang="fr-FR" sz="1200" dirty="0">
                <a:solidFill>
                  <a:srgbClr val="FFD500">
                    <a:lumMod val="50000"/>
                  </a:srgbClr>
                </a:solidFill>
                <a:latin typeface="Marianne" panose="02000000000000000000" pitchFamily="50" charset="0"/>
              </a:rPr>
              <a:t>rt. 199, </a:t>
            </a:r>
            <a:r>
              <a:rPr lang="fr-FR" sz="1200" i="1" dirty="0">
                <a:solidFill>
                  <a:srgbClr val="FFD500">
                    <a:lumMod val="50000"/>
                  </a:srgbClr>
                </a:solidFill>
                <a:latin typeface="Marianne" panose="02000000000000000000" pitchFamily="50" charset="0"/>
                <a:hlinkClick r:id="rId4"/>
              </a:rPr>
              <a:t>L. 151-6-1 </a:t>
            </a:r>
            <a:r>
              <a:rPr lang="fr-FR" sz="1200" i="1" dirty="0">
                <a:solidFill>
                  <a:srgbClr val="FFD500">
                    <a:lumMod val="50000"/>
                  </a:srgbClr>
                </a:solidFill>
                <a:latin typeface="Marianne" panose="02000000000000000000" pitchFamily="50" charset="0"/>
              </a:rPr>
              <a:t>et </a:t>
            </a:r>
            <a:r>
              <a:rPr lang="fr-FR" sz="1200" i="1" dirty="0">
                <a:solidFill>
                  <a:srgbClr val="FFD500">
                    <a:lumMod val="50000"/>
                  </a:srgbClr>
                </a:solidFill>
                <a:latin typeface="Marianne" panose="02000000000000000000" pitchFamily="50" charset="0"/>
                <a:hlinkClick r:id="rId5"/>
              </a:rPr>
              <a:t>L. </a:t>
            </a:r>
            <a:r>
              <a:rPr lang="fr-FR" sz="1200" i="1" dirty="0">
                <a:solidFill>
                  <a:srgbClr val="FFD500">
                    <a:lumMod val="50000"/>
                  </a:srgbClr>
                </a:solidFill>
                <a:latin typeface="Marianne" panose="02000000000000000000" pitchFamily="50" charset="0"/>
                <a:hlinkClick r:id="" action="ppaction://noaction"/>
              </a:rPr>
              <a:t>153-31</a:t>
            </a:r>
          </a:p>
          <a:p>
            <a:pPr defTabSz="685800">
              <a:defRPr/>
            </a:pPr>
            <a:r>
              <a:rPr lang="fr-FR" sz="1200" i="1" dirty="0">
                <a:solidFill>
                  <a:srgbClr val="FFD500">
                    <a:lumMod val="50000"/>
                  </a:srgbClr>
                </a:solidFill>
                <a:latin typeface="Marianne" panose="02000000000000000000" pitchFamily="50" charset="0"/>
                <a:hlinkClick r:id="" action="ppaction://noaction"/>
              </a:rPr>
              <a:t> </a:t>
            </a:r>
            <a:endParaRPr lang="fr-FR" sz="1200" dirty="0">
              <a:solidFill>
                <a:srgbClr val="FFD500">
                  <a:lumMod val="50000"/>
                </a:srgbClr>
              </a:solidFill>
              <a:latin typeface="Marianne" panose="02000000000000000000" pitchFamily="50" charset="0"/>
              <a:ea typeface="DejaVu Sans"/>
              <a:cs typeface="DejaVu Sans"/>
            </a:endParaRPr>
          </a:p>
          <a:p>
            <a:pPr marL="171446" indent="-171446" defTabSz="914378">
              <a:buFont typeface="Arial" panose="020B0604020202020204" pitchFamily="34" charset="0"/>
              <a:buChar char="•"/>
              <a:defRPr/>
            </a:pPr>
            <a:r>
              <a:rPr lang="fr-FR" sz="1200" b="1" dirty="0">
                <a:solidFill>
                  <a:prstClr val="black"/>
                </a:solidFill>
                <a:latin typeface="Marianne" panose="02000000000000000000" pitchFamily="50" charset="0"/>
                <a:ea typeface="DejaVu Sans"/>
                <a:cs typeface="DejaVu Sans"/>
              </a:rPr>
              <a:t>Bilan du PLU</a:t>
            </a:r>
            <a:r>
              <a:rPr lang="fr-FR" sz="1200" dirty="0">
                <a:solidFill>
                  <a:prstClr val="black"/>
                </a:solidFill>
                <a:latin typeface="Marianne" panose="02000000000000000000" pitchFamily="50" charset="0"/>
                <a:ea typeface="DejaVu Sans"/>
                <a:cs typeface="DejaVu Sans"/>
              </a:rPr>
              <a:t> ramené à 6 ans au lieu de 9 ans, comme pour le SCOT </a:t>
            </a:r>
            <a:r>
              <a:rPr lang="fr-FR" sz="1200" b="1" dirty="0">
                <a:solidFill>
                  <a:prstClr val="black"/>
                </a:solidFill>
                <a:latin typeface="Marianne" panose="02000000000000000000" pitchFamily="50" charset="0"/>
                <a:ea typeface="DejaVu Sans"/>
                <a:cs typeface="DejaVu Sans"/>
              </a:rPr>
              <a:t>Art. 203, </a:t>
            </a:r>
            <a:r>
              <a:rPr lang="fr-FR" sz="1200" i="1" dirty="0">
                <a:solidFill>
                  <a:prstClr val="black"/>
                </a:solidFill>
                <a:latin typeface="Marianne" panose="02000000000000000000" pitchFamily="50" charset="0"/>
                <a:ea typeface="DejaVu Sans"/>
                <a:cs typeface="DejaVu Sans"/>
                <a:hlinkClick r:id="rId6"/>
              </a:rPr>
              <a:t>L. 153-27 </a:t>
            </a:r>
            <a:endParaRPr lang="fr-FR" sz="1200" i="1" dirty="0">
              <a:solidFill>
                <a:prstClr val="black"/>
              </a:solidFill>
              <a:latin typeface="Marianne" panose="02000000000000000000" pitchFamily="50" charset="0"/>
              <a:ea typeface="DejaVu Sans"/>
              <a:cs typeface="DejaVu Sans"/>
            </a:endParaRPr>
          </a:p>
          <a:p>
            <a:pPr marL="171446" indent="-171446" defTabSz="914378">
              <a:buFont typeface="Arial" panose="020B0604020202020204" pitchFamily="34" charset="0"/>
              <a:buChar char="•"/>
              <a:defRPr/>
            </a:pPr>
            <a:endParaRPr lang="fr-FR" sz="1200" dirty="0">
              <a:solidFill>
                <a:prstClr val="black"/>
              </a:solidFill>
              <a:latin typeface="Marianne" panose="02000000000000000000" pitchFamily="50" charset="0"/>
              <a:ea typeface="DejaVu Sans"/>
              <a:cs typeface="DejaVu Sans"/>
            </a:endParaRPr>
          </a:p>
          <a:p>
            <a:pPr marL="171446" indent="-171446" defTabSz="914378">
              <a:buFont typeface="Arial" panose="020B0604020202020204" pitchFamily="34" charset="0"/>
              <a:buChar char="•"/>
              <a:defRPr/>
            </a:pPr>
            <a:r>
              <a:rPr lang="fr-FR" sz="1200" dirty="0">
                <a:solidFill>
                  <a:prstClr val="black"/>
                </a:solidFill>
                <a:latin typeface="Marianne" panose="02000000000000000000" pitchFamily="50" charset="0"/>
                <a:ea typeface="DejaVu Sans"/>
                <a:cs typeface="DejaVu Sans"/>
              </a:rPr>
              <a:t>Ajouter la possibilité d’inscrire dans les PLU, </a:t>
            </a:r>
            <a:r>
              <a:rPr lang="fr-FR" sz="1200" b="1" dirty="0">
                <a:solidFill>
                  <a:prstClr val="black"/>
                </a:solidFill>
                <a:latin typeface="Marianne" panose="02000000000000000000" pitchFamily="50" charset="0"/>
                <a:ea typeface="DejaVu Sans"/>
                <a:cs typeface="DejaVu Sans"/>
              </a:rPr>
              <a:t>une densité minimale</a:t>
            </a:r>
            <a:r>
              <a:rPr lang="fr-FR" sz="1200" dirty="0">
                <a:solidFill>
                  <a:prstClr val="black"/>
                </a:solidFill>
                <a:latin typeface="Marianne" panose="02000000000000000000" pitchFamily="50" charset="0"/>
                <a:ea typeface="DejaVu Sans"/>
                <a:cs typeface="DejaVu Sans"/>
              </a:rPr>
              <a:t> de constructions dans les </a:t>
            </a:r>
            <a:r>
              <a:rPr lang="fr-FR" sz="1200" b="1" dirty="0">
                <a:solidFill>
                  <a:prstClr val="black"/>
                </a:solidFill>
                <a:latin typeface="Marianne" panose="02000000000000000000" pitchFamily="50" charset="0"/>
                <a:ea typeface="DejaVu Sans"/>
                <a:cs typeface="DejaVu Sans"/>
              </a:rPr>
              <a:t>zones d’aménagement concertées (ZAC) Art. 208</a:t>
            </a:r>
            <a:r>
              <a:rPr lang="fr-FR" sz="1200" dirty="0">
                <a:solidFill>
                  <a:prstClr val="black"/>
                </a:solidFill>
                <a:latin typeface="Marianne" panose="02000000000000000000" pitchFamily="50" charset="0"/>
                <a:ea typeface="DejaVu Sans"/>
                <a:cs typeface="DejaVu Sans"/>
              </a:rPr>
              <a:t>, </a:t>
            </a:r>
            <a:r>
              <a:rPr lang="fr-FR" sz="1200" i="1" dirty="0">
                <a:solidFill>
                  <a:prstClr val="black"/>
                </a:solidFill>
                <a:latin typeface="Marianne" panose="02000000000000000000" pitchFamily="50" charset="0"/>
                <a:ea typeface="DejaVu Sans"/>
                <a:cs typeface="DejaVu Sans"/>
                <a:hlinkClick r:id="rId7"/>
              </a:rPr>
              <a:t>L. 151-27 </a:t>
            </a:r>
            <a:r>
              <a:rPr lang="fr-FR" sz="1200" i="1" dirty="0">
                <a:solidFill>
                  <a:prstClr val="black"/>
                </a:solidFill>
                <a:latin typeface="Marianne" panose="02000000000000000000" pitchFamily="50" charset="0"/>
                <a:ea typeface="DejaVu Sans"/>
                <a:cs typeface="DejaVu Sans"/>
              </a:rPr>
              <a:t>, L. 311-6 et L. 312-4 CU</a:t>
            </a:r>
          </a:p>
          <a:p>
            <a:pPr defTabSz="914378">
              <a:defRPr/>
            </a:pPr>
            <a:endParaRPr lang="fr-FR" sz="1200" i="1" dirty="0">
              <a:solidFill>
                <a:prstClr val="black"/>
              </a:solidFill>
              <a:latin typeface="Marianne" panose="02000000000000000000" pitchFamily="50" charset="0"/>
              <a:ea typeface="DejaVu Sans"/>
              <a:cs typeface="DejaVu Sans"/>
            </a:endParaRPr>
          </a:p>
          <a:p>
            <a:pPr marL="171446" indent="-171446" defTabSz="914378">
              <a:buFont typeface="Arial" panose="020B0604020202020204" pitchFamily="34" charset="0"/>
              <a:buChar char="•"/>
              <a:defRPr/>
            </a:pPr>
            <a:r>
              <a:rPr lang="fr-FR" sz="1200" b="1" dirty="0">
                <a:solidFill>
                  <a:prstClr val="black"/>
                </a:solidFill>
                <a:latin typeface="Marianne" panose="02000000000000000000" pitchFamily="50" charset="0"/>
                <a:ea typeface="DejaVu Sans"/>
                <a:cs typeface="DejaVu Sans"/>
              </a:rPr>
              <a:t>Etendre les dérogations aux règles du PLU </a:t>
            </a:r>
            <a:r>
              <a:rPr lang="fr-FR" sz="1200" dirty="0">
                <a:solidFill>
                  <a:prstClr val="black"/>
                </a:solidFill>
                <a:latin typeface="Marianne" panose="02000000000000000000" pitchFamily="50" charset="0"/>
                <a:ea typeface="DejaVu Sans"/>
                <a:cs typeface="DejaVu Sans"/>
              </a:rPr>
              <a:t>aux périmètres des grandes opérations d’urbanisme (</a:t>
            </a:r>
            <a:r>
              <a:rPr lang="fr-FR" sz="1200" b="1" dirty="0">
                <a:solidFill>
                  <a:prstClr val="black"/>
                </a:solidFill>
                <a:latin typeface="Marianne" panose="02000000000000000000" pitchFamily="50" charset="0"/>
                <a:ea typeface="DejaVu Sans"/>
                <a:cs typeface="DejaVu Sans"/>
              </a:rPr>
              <a:t>GOU</a:t>
            </a:r>
            <a:r>
              <a:rPr lang="fr-FR" sz="1200" dirty="0">
                <a:solidFill>
                  <a:prstClr val="black"/>
                </a:solidFill>
                <a:latin typeface="Marianne" panose="02000000000000000000" pitchFamily="50" charset="0"/>
                <a:ea typeface="DejaVu Sans"/>
                <a:cs typeface="DejaVu Sans"/>
              </a:rPr>
              <a:t>) et dans les centres villes des opérations de revitalisation des territoires (</a:t>
            </a:r>
            <a:r>
              <a:rPr lang="fr-FR" sz="1200" b="1" dirty="0">
                <a:solidFill>
                  <a:prstClr val="black"/>
                </a:solidFill>
                <a:latin typeface="Marianne" panose="02000000000000000000" pitchFamily="50" charset="0"/>
                <a:ea typeface="DejaVu Sans"/>
                <a:cs typeface="DejaVu Sans"/>
              </a:rPr>
              <a:t>ORT</a:t>
            </a:r>
            <a:r>
              <a:rPr lang="fr-FR" sz="1200" dirty="0">
                <a:solidFill>
                  <a:prstClr val="black"/>
                </a:solidFill>
                <a:latin typeface="Marianne" panose="02000000000000000000" pitchFamily="50" charset="0"/>
                <a:ea typeface="DejaVu Sans"/>
                <a:cs typeface="DejaVu Sans"/>
              </a:rPr>
              <a:t>) </a:t>
            </a:r>
            <a:r>
              <a:rPr lang="fr-FR" sz="1200" b="1" dirty="0">
                <a:solidFill>
                  <a:prstClr val="black"/>
                </a:solidFill>
                <a:latin typeface="Marianne" panose="02000000000000000000" pitchFamily="50" charset="0"/>
                <a:ea typeface="DejaVu Sans"/>
                <a:cs typeface="DejaVu Sans"/>
              </a:rPr>
              <a:t>Art. 209</a:t>
            </a:r>
            <a:r>
              <a:rPr lang="fr-FR" sz="1200" dirty="0">
                <a:solidFill>
                  <a:prstClr val="black"/>
                </a:solidFill>
                <a:latin typeface="Marianne" panose="02000000000000000000" pitchFamily="50" charset="0"/>
                <a:ea typeface="DejaVu Sans"/>
                <a:cs typeface="DejaVu Sans"/>
              </a:rPr>
              <a:t>, </a:t>
            </a:r>
            <a:r>
              <a:rPr lang="fr-FR" sz="1200" i="1" dirty="0">
                <a:solidFill>
                  <a:prstClr val="black"/>
                </a:solidFill>
                <a:latin typeface="Marianne" panose="02000000000000000000" pitchFamily="50" charset="0"/>
                <a:ea typeface="DejaVu Sans"/>
                <a:cs typeface="DejaVu Sans"/>
                <a:hlinkClick r:id="rId8"/>
              </a:rPr>
              <a:t>L. 152-6</a:t>
            </a:r>
            <a:endParaRPr lang="fr-FR" sz="1200" i="1" dirty="0">
              <a:solidFill>
                <a:prstClr val="black"/>
              </a:solidFill>
              <a:latin typeface="Marianne" panose="02000000000000000000" pitchFamily="50" charset="0"/>
              <a:ea typeface="DejaVu Sans"/>
              <a:cs typeface="DejaVu Sans"/>
            </a:endParaRPr>
          </a:p>
          <a:p>
            <a:pPr defTabSz="914378">
              <a:defRPr/>
            </a:pPr>
            <a:endParaRPr lang="fr-FR" sz="1200" dirty="0">
              <a:solidFill>
                <a:prstClr val="black"/>
              </a:solidFill>
              <a:latin typeface="Marianne" panose="02000000000000000000" pitchFamily="50" charset="0"/>
              <a:ea typeface="DejaVu Sans"/>
              <a:cs typeface="DejaVu Sans"/>
            </a:endParaRPr>
          </a:p>
          <a:p>
            <a:pPr marL="171446" indent="-171446" defTabSz="685800">
              <a:buFont typeface="Arial" panose="020B0604020202020204" pitchFamily="34" charset="0"/>
              <a:buChar char="•"/>
              <a:defRPr/>
            </a:pPr>
            <a:r>
              <a:rPr lang="fr-FR" sz="1200" dirty="0">
                <a:solidFill>
                  <a:prstClr val="black"/>
                </a:solidFill>
                <a:latin typeface="Marianne" panose="02000000000000000000" pitchFamily="50" charset="0"/>
                <a:ea typeface="DejaVu Sans"/>
                <a:cs typeface="DejaVu Sans"/>
              </a:rPr>
              <a:t>Permettre une </a:t>
            </a:r>
            <a:r>
              <a:rPr lang="fr-FR" sz="1200" b="1" dirty="0">
                <a:solidFill>
                  <a:prstClr val="black"/>
                </a:solidFill>
                <a:latin typeface="Marianne" panose="02000000000000000000" pitchFamily="50" charset="0"/>
                <a:ea typeface="DejaVu Sans"/>
                <a:cs typeface="DejaVu Sans"/>
              </a:rPr>
              <a:t>plus grande densité dans les projets réalisés dans des friches</a:t>
            </a:r>
            <a:r>
              <a:rPr lang="fr-FR" sz="1200" dirty="0">
                <a:solidFill>
                  <a:prstClr val="black"/>
                </a:solidFill>
                <a:latin typeface="Marianne" panose="02000000000000000000" pitchFamily="50" charset="0"/>
                <a:ea typeface="DejaVu Sans"/>
                <a:cs typeface="DejaVu Sans"/>
              </a:rPr>
              <a:t> (bonus de constructibilité de 30 % qui peut favoriser l’équilibre économique - </a:t>
            </a:r>
            <a:r>
              <a:rPr lang="fr-FR" sz="1200" b="1" dirty="0">
                <a:solidFill>
                  <a:prstClr val="black"/>
                </a:solidFill>
                <a:latin typeface="Marianne" panose="02000000000000000000" pitchFamily="50" charset="0"/>
                <a:ea typeface="DejaVu Sans"/>
                <a:cs typeface="DejaVu Sans"/>
              </a:rPr>
              <a:t>Art. 211</a:t>
            </a:r>
            <a:r>
              <a:rPr lang="fr-FR" sz="1200" dirty="0">
                <a:solidFill>
                  <a:prstClr val="black"/>
                </a:solidFill>
                <a:latin typeface="Marianne" panose="02000000000000000000" pitchFamily="50" charset="0"/>
                <a:ea typeface="DejaVu Sans"/>
                <a:cs typeface="DejaVu Sans"/>
              </a:rPr>
              <a:t>,  </a:t>
            </a:r>
            <a:r>
              <a:rPr lang="fr-FR" sz="1200" i="1" dirty="0">
                <a:solidFill>
                  <a:prstClr val="black"/>
                </a:solidFill>
                <a:latin typeface="Marianne" panose="02000000000000000000" pitchFamily="50" charset="0"/>
                <a:ea typeface="DejaVu Sans"/>
                <a:cs typeface="DejaVu Sans"/>
                <a:hlinkClick r:id="rId9"/>
              </a:rPr>
              <a:t>L 151-6-2 </a:t>
            </a:r>
            <a:endParaRPr lang="fr-FR" sz="1200" i="1" dirty="0">
              <a:solidFill>
                <a:prstClr val="black"/>
              </a:solidFill>
              <a:latin typeface="Marianne" panose="02000000000000000000" pitchFamily="50" charset="0"/>
            </a:endParaRPr>
          </a:p>
        </p:txBody>
      </p:sp>
      <p:sp>
        <p:nvSpPr>
          <p:cNvPr id="270" name="TextShape 7"/>
          <p:cNvSpPr txBox="1"/>
          <p:nvPr/>
        </p:nvSpPr>
        <p:spPr>
          <a:xfrm>
            <a:off x="6264000" y="4783680"/>
            <a:ext cx="1349640" cy="359640"/>
          </a:xfrm>
          <a:prstGeom prst="rect">
            <a:avLst/>
          </a:prstGeom>
          <a:noFill/>
          <a:ln>
            <a:noFill/>
          </a:ln>
        </p:spPr>
        <p:txBody>
          <a:bodyPr lIns="0" tIns="0" rIns="0" bIns="0" anchor="ctr"/>
          <a:lstStyle/>
          <a:p>
            <a:pPr algn="r" defTabSz="914378">
              <a:defRPr/>
            </a:pPr>
            <a:endParaRPr lang="fr-FR" sz="750" spc="-1" dirty="0">
              <a:solidFill>
                <a:srgbClr val="000000"/>
              </a:solidFill>
              <a:uFill>
                <a:solidFill>
                  <a:srgbClr val="FFFFFF"/>
                </a:solidFill>
              </a:uFill>
              <a:latin typeface="Arial"/>
              <a:ea typeface="DejaVu Sans"/>
              <a:cs typeface="DejaVu Sans"/>
            </a:endParaRPr>
          </a:p>
        </p:txBody>
      </p:sp>
      <p:sp>
        <p:nvSpPr>
          <p:cNvPr id="7" name="Rectangle 6"/>
          <p:cNvSpPr/>
          <p:nvPr/>
        </p:nvSpPr>
        <p:spPr>
          <a:xfrm>
            <a:off x="448773" y="267842"/>
            <a:ext cx="8430260" cy="392415"/>
          </a:xfrm>
          <a:prstGeom prst="rect">
            <a:avLst/>
          </a:prstGeom>
        </p:spPr>
        <p:txBody>
          <a:bodyPr wrap="square">
            <a:spAutoFit/>
          </a:bodyPr>
          <a:lstStyle/>
          <a:p>
            <a:pPr algn="ctr" defTabSz="685800">
              <a:defRPr/>
            </a:pPr>
            <a:r>
              <a:rPr lang="fr-FR" sz="1950" b="1" dirty="0">
                <a:solidFill>
                  <a:srgbClr val="005C57"/>
                </a:solidFill>
                <a:latin typeface="Marianne" panose="02000000000000000000" pitchFamily="50" charset="0"/>
                <a:cs typeface="Times New Roman" panose="02020603050405020304" pitchFamily="18" charset="0"/>
              </a:rPr>
              <a:t>Les évolutions des SCOT / PLUI en faveur de la sobriété foncière</a:t>
            </a:r>
          </a:p>
        </p:txBody>
      </p:sp>
      <p:sp>
        <p:nvSpPr>
          <p:cNvPr id="9" name="TextShape 5"/>
          <p:cNvSpPr txBox="1"/>
          <p:nvPr/>
        </p:nvSpPr>
        <p:spPr>
          <a:xfrm>
            <a:off x="7614000" y="4783680"/>
            <a:ext cx="1169640" cy="359640"/>
          </a:xfrm>
          <a:prstGeom prst="rect">
            <a:avLst/>
          </a:prstGeom>
          <a:noFill/>
          <a:ln>
            <a:noFill/>
          </a:ln>
        </p:spPr>
        <p:txBody>
          <a:bodyPr lIns="0" tIns="0" rIns="0" bIns="0" anchor="ctr"/>
          <a:lstStyle/>
          <a:p>
            <a:pPr algn="r" defTabSz="914378">
              <a:defRPr/>
            </a:pPr>
            <a:endParaRPr lang="fr-FR" sz="750" spc="-1" dirty="0">
              <a:solidFill>
                <a:srgbClr val="000000"/>
              </a:solidFill>
              <a:uFill>
                <a:solidFill>
                  <a:srgbClr val="FFFFFF"/>
                </a:solidFill>
              </a:uFill>
              <a:latin typeface="Arial"/>
              <a:ea typeface="DejaVu Sans"/>
              <a:cs typeface="DejaVu Sans"/>
            </a:endParaRPr>
          </a:p>
        </p:txBody>
      </p:sp>
      <p:sp>
        <p:nvSpPr>
          <p:cNvPr id="4" name="Rectangle à coins arrondis 3"/>
          <p:cNvSpPr/>
          <p:nvPr/>
        </p:nvSpPr>
        <p:spPr>
          <a:xfrm>
            <a:off x="352166" y="859408"/>
            <a:ext cx="8235537" cy="32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fr-FR" sz="1350" dirty="0">
                <a:solidFill>
                  <a:prstClr val="white"/>
                </a:solidFill>
                <a:latin typeface="Marianne" panose="02000000000000000000" pitchFamily="50" charset="0"/>
                <a:ea typeface="DejaVu Sans"/>
                <a:cs typeface="DejaVu Sans"/>
              </a:rPr>
              <a:t>Mesures en faveur du renouvellement urbain :</a:t>
            </a:r>
          </a:p>
        </p:txBody>
      </p:sp>
      <p:sp>
        <p:nvSpPr>
          <p:cNvPr id="23" name="ZoneTexte 22"/>
          <p:cNvSpPr txBox="1"/>
          <p:nvPr/>
        </p:nvSpPr>
        <p:spPr>
          <a:xfrm>
            <a:off x="693570" y="4392502"/>
            <a:ext cx="4955203" cy="553998"/>
          </a:xfrm>
          <a:prstGeom prst="rect">
            <a:avLst/>
          </a:prstGeom>
          <a:noFill/>
        </p:spPr>
        <p:txBody>
          <a:bodyPr wrap="none" rtlCol="0">
            <a:spAutoFit/>
          </a:bodyPr>
          <a:lstStyle/>
          <a:p>
            <a:pPr defTabSz="685800">
              <a:defRPr/>
            </a:pPr>
            <a:r>
              <a:rPr lang="fr-FR" sz="1000" b="1" dirty="0">
                <a:solidFill>
                  <a:srgbClr val="EA5433">
                    <a:lumMod val="50000"/>
                  </a:srgbClr>
                </a:solidFill>
                <a:latin typeface="Marianne" panose="02000000000000000000" pitchFamily="50" charset="0"/>
              </a:rPr>
              <a:t>Disposition obligatoire pour les PLU en cours d’élaboration, à effet immédiat</a:t>
            </a:r>
          </a:p>
          <a:p>
            <a:pPr defTabSz="685800">
              <a:defRPr/>
            </a:pPr>
            <a:endParaRPr lang="fr-FR" sz="1000" b="1" dirty="0">
              <a:solidFill>
                <a:srgbClr val="EA5433">
                  <a:lumMod val="50000"/>
                </a:srgbClr>
              </a:solidFill>
              <a:latin typeface="Marianne" panose="02000000000000000000" pitchFamily="50" charset="0"/>
            </a:endParaRPr>
          </a:p>
          <a:p>
            <a:pPr defTabSz="685800">
              <a:defRPr/>
            </a:pPr>
            <a:r>
              <a:rPr lang="fr-FR" sz="1000" dirty="0">
                <a:solidFill>
                  <a:srgbClr val="FFD500">
                    <a:lumMod val="50000"/>
                  </a:srgbClr>
                </a:solidFill>
                <a:latin typeface="Marianne" panose="02000000000000000000" pitchFamily="50" charset="0"/>
              </a:rPr>
              <a:t>Disposition obligatoire avec mesure transitoire </a:t>
            </a:r>
          </a:p>
        </p:txBody>
      </p:sp>
      <p:sp>
        <p:nvSpPr>
          <p:cNvPr id="26" name="Espace réservé du pied de page 4"/>
          <p:cNvSpPr txBox="1">
            <a:spLocks/>
          </p:cNvSpPr>
          <p:nvPr/>
        </p:nvSpPr>
        <p:spPr bwMode="gray">
          <a:xfrm>
            <a:off x="323528" y="4798753"/>
            <a:ext cx="5903913" cy="360362"/>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fr-FR" dirty="0">
              <a:solidFill>
                <a:srgbClr val="000000"/>
              </a:solidFill>
              <a:latin typeface="Marianne"/>
            </a:endParaRPr>
          </a:p>
        </p:txBody>
      </p:sp>
    </p:spTree>
    <p:extLst>
      <p:ext uri="{BB962C8B-B14F-4D97-AF65-F5344CB8AC3E}">
        <p14:creationId xmlns:p14="http://schemas.microsoft.com/office/powerpoint/2010/main" val="117141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214" y="274551"/>
            <a:ext cx="7289175" cy="369332"/>
          </a:xfrm>
          <a:prstGeom prst="rect">
            <a:avLst/>
          </a:prstGeom>
        </p:spPr>
        <p:txBody>
          <a:bodyPr wrap="none">
            <a:spAutoFit/>
          </a:bodyPr>
          <a:lstStyle/>
          <a:p>
            <a:pPr algn="ctr" defTabSz="685800">
              <a:defRPr/>
            </a:pPr>
            <a:r>
              <a:rPr lang="fr-FR" b="1" dirty="0">
                <a:solidFill>
                  <a:srgbClr val="005C57"/>
                </a:solidFill>
                <a:latin typeface="Arial" panose="020B0604020202020204" pitchFamily="34" charset="0"/>
                <a:cs typeface="Times New Roman" panose="02020603050405020304" pitchFamily="18" charset="0"/>
              </a:rPr>
              <a:t>Les évolutions des SCOT / PLUI en faveur de la sobriété foncière</a:t>
            </a:r>
          </a:p>
        </p:txBody>
      </p:sp>
      <p:sp>
        <p:nvSpPr>
          <p:cNvPr id="5" name="Rectangle à coins arrondis 4"/>
          <p:cNvSpPr/>
          <p:nvPr/>
        </p:nvSpPr>
        <p:spPr>
          <a:xfrm>
            <a:off x="457147" y="1325489"/>
            <a:ext cx="8219310" cy="2963484"/>
          </a:xfrm>
          <a:prstGeom prst="roundRect">
            <a:avLst/>
          </a:prstGeom>
          <a:solidFill>
            <a:schemeClr val="accent6">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6" indent="-171446" defTabSz="914378">
              <a:spcBef>
                <a:spcPts val="600"/>
              </a:spcBef>
              <a:buFont typeface="Arial" panose="020B0604020202020204" pitchFamily="34" charset="0"/>
              <a:buChar char="•"/>
              <a:defRPr/>
            </a:pPr>
            <a:r>
              <a:rPr lang="fr-FR" sz="1200" b="1" dirty="0">
                <a:solidFill>
                  <a:prstClr val="black"/>
                </a:solidFill>
                <a:latin typeface="Marianne" panose="02000000000000000000" pitchFamily="50" charset="0"/>
                <a:ea typeface="DejaVu Sans"/>
                <a:cs typeface="DejaVu Sans"/>
              </a:rPr>
              <a:t>Zones préférentielles de renaturation</a:t>
            </a:r>
            <a:r>
              <a:rPr lang="fr-FR" sz="1200" dirty="0">
                <a:solidFill>
                  <a:prstClr val="black"/>
                </a:solidFill>
                <a:latin typeface="Marianne" panose="02000000000000000000" pitchFamily="50" charset="0"/>
                <a:ea typeface="DejaVu Sans"/>
                <a:cs typeface="DejaVu Sans"/>
              </a:rPr>
              <a:t> dans </a:t>
            </a:r>
            <a:r>
              <a:rPr lang="fr-FR" sz="1200" dirty="0" err="1">
                <a:solidFill>
                  <a:prstClr val="black"/>
                </a:solidFill>
                <a:latin typeface="Marianne" panose="02000000000000000000" pitchFamily="50" charset="0"/>
                <a:ea typeface="DejaVu Sans"/>
                <a:cs typeface="DejaVu Sans"/>
              </a:rPr>
              <a:t>SCoT</a:t>
            </a:r>
            <a:r>
              <a:rPr lang="fr-FR" sz="1200" dirty="0">
                <a:solidFill>
                  <a:prstClr val="black"/>
                </a:solidFill>
                <a:latin typeface="Marianne" panose="02000000000000000000" pitchFamily="50" charset="0"/>
                <a:ea typeface="DejaVu Sans"/>
                <a:cs typeface="DejaVu Sans"/>
              </a:rPr>
              <a:t> et PLU (faculté), Art. 197, </a:t>
            </a:r>
            <a:r>
              <a:rPr lang="fr-FR" sz="1200" i="1" dirty="0">
                <a:solidFill>
                  <a:prstClr val="black"/>
                </a:solidFill>
                <a:latin typeface="Marianne" panose="02000000000000000000" pitchFamily="50" charset="0"/>
                <a:ea typeface="DejaVu Sans"/>
                <a:cs typeface="DejaVu Sans"/>
                <a:hlinkClick r:id="rId3"/>
              </a:rPr>
              <a:t>L. 141-10 </a:t>
            </a:r>
            <a:r>
              <a:rPr lang="fr-FR" sz="1200" i="1" dirty="0">
                <a:solidFill>
                  <a:prstClr val="black"/>
                </a:solidFill>
                <a:latin typeface="Marianne" panose="02000000000000000000" pitchFamily="50" charset="0"/>
                <a:ea typeface="DejaVu Sans"/>
                <a:cs typeface="DejaVu Sans"/>
              </a:rPr>
              <a:t>et </a:t>
            </a:r>
            <a:r>
              <a:rPr lang="fr-FR" sz="1200" i="1" dirty="0">
                <a:solidFill>
                  <a:prstClr val="black"/>
                </a:solidFill>
                <a:latin typeface="Marianne" panose="02000000000000000000" pitchFamily="50" charset="0"/>
                <a:ea typeface="DejaVu Sans"/>
                <a:cs typeface="DejaVu Sans"/>
                <a:hlinkClick r:id="rId4"/>
              </a:rPr>
              <a:t>4° du L. 151-7 </a:t>
            </a:r>
            <a:endParaRPr lang="fr-FR" sz="1200" i="1" dirty="0">
              <a:solidFill>
                <a:prstClr val="black"/>
              </a:solidFill>
              <a:latin typeface="Marianne" panose="02000000000000000000" pitchFamily="50" charset="0"/>
              <a:ea typeface="DejaVu Sans"/>
              <a:cs typeface="DejaVu Sans"/>
            </a:endParaRPr>
          </a:p>
          <a:p>
            <a:pPr marL="171446" indent="-171446" defTabSz="914378">
              <a:spcBef>
                <a:spcPts val="600"/>
              </a:spcBef>
              <a:buFont typeface="Arial" panose="020B0604020202020204" pitchFamily="34" charset="0"/>
              <a:buChar char="•"/>
              <a:defRPr/>
            </a:pPr>
            <a:r>
              <a:rPr lang="fr-FR" sz="1200" b="1" dirty="0">
                <a:solidFill>
                  <a:srgbClr val="EA5433">
                    <a:lumMod val="50000"/>
                  </a:srgbClr>
                </a:solidFill>
                <a:latin typeface="Marianne" panose="02000000000000000000" pitchFamily="50" charset="0"/>
                <a:ea typeface="DejaVu Sans"/>
                <a:cs typeface="DejaVu Sans"/>
              </a:rPr>
              <a:t>OAP</a:t>
            </a:r>
            <a:r>
              <a:rPr lang="fr-FR" sz="1200" dirty="0">
                <a:solidFill>
                  <a:srgbClr val="EA5433">
                    <a:lumMod val="50000"/>
                  </a:srgbClr>
                </a:solidFill>
                <a:latin typeface="Marianne" panose="02000000000000000000" pitchFamily="50" charset="0"/>
                <a:ea typeface="DejaVu Sans"/>
                <a:cs typeface="DejaVu Sans"/>
              </a:rPr>
              <a:t> obligatoires pour la mise en valeur des </a:t>
            </a:r>
            <a:r>
              <a:rPr lang="fr-FR" sz="1200" b="1" dirty="0">
                <a:solidFill>
                  <a:srgbClr val="EA5433">
                    <a:lumMod val="50000"/>
                  </a:srgbClr>
                </a:solidFill>
                <a:latin typeface="Marianne" panose="02000000000000000000" pitchFamily="50" charset="0"/>
                <a:ea typeface="DejaVu Sans"/>
                <a:cs typeface="DejaVu Sans"/>
              </a:rPr>
              <a:t>continuités écologiques A</a:t>
            </a:r>
            <a:r>
              <a:rPr lang="fr-FR" sz="1200" dirty="0">
                <a:solidFill>
                  <a:srgbClr val="EA5433">
                    <a:lumMod val="50000"/>
                  </a:srgbClr>
                </a:solidFill>
                <a:latin typeface="Marianne" panose="02000000000000000000" pitchFamily="50" charset="0"/>
                <a:ea typeface="DejaVu Sans"/>
                <a:cs typeface="DejaVu Sans"/>
              </a:rPr>
              <a:t>rt. 200, </a:t>
            </a:r>
            <a:r>
              <a:rPr lang="fr-FR" sz="1200" i="1" dirty="0">
                <a:solidFill>
                  <a:srgbClr val="EA5433">
                    <a:lumMod val="50000"/>
                  </a:srgbClr>
                </a:solidFill>
                <a:latin typeface="Marianne" panose="02000000000000000000" pitchFamily="50" charset="0"/>
                <a:hlinkClick r:id="rId5"/>
              </a:rPr>
              <a:t>L. 151-6-2 </a:t>
            </a:r>
            <a:endParaRPr lang="fr-FR" sz="1200" i="1" dirty="0">
              <a:solidFill>
                <a:srgbClr val="EA5433">
                  <a:lumMod val="50000"/>
                </a:srgbClr>
              </a:solidFill>
              <a:latin typeface="Marianne" panose="02000000000000000000" pitchFamily="50" charset="0"/>
            </a:endParaRPr>
          </a:p>
          <a:p>
            <a:pPr marL="171446" indent="-171446" defTabSz="914378">
              <a:spcBef>
                <a:spcPts val="600"/>
              </a:spcBef>
              <a:buFont typeface="Arial" panose="020B0604020202020204" pitchFamily="34" charset="0"/>
              <a:buChar char="•"/>
              <a:defRPr/>
            </a:pPr>
            <a:r>
              <a:rPr lang="fr-FR" sz="1200" dirty="0">
                <a:solidFill>
                  <a:prstClr val="black"/>
                </a:solidFill>
                <a:latin typeface="Marianne" panose="02000000000000000000" pitchFamily="50" charset="0"/>
                <a:ea typeface="DejaVu Sans"/>
                <a:cs typeface="DejaVu Sans"/>
              </a:rPr>
              <a:t>OAP relatives à la </a:t>
            </a:r>
            <a:r>
              <a:rPr lang="fr-FR" sz="1200" b="1" dirty="0">
                <a:solidFill>
                  <a:prstClr val="black"/>
                </a:solidFill>
                <a:latin typeface="Marianne" panose="02000000000000000000" pitchFamily="50" charset="0"/>
                <a:ea typeface="DejaVu Sans"/>
                <a:cs typeface="DejaVu Sans"/>
              </a:rPr>
              <a:t>protection des franges urbaines et rurales</a:t>
            </a:r>
            <a:r>
              <a:rPr lang="fr-FR" sz="1200" dirty="0">
                <a:solidFill>
                  <a:prstClr val="black"/>
                </a:solidFill>
                <a:latin typeface="Marianne" panose="02000000000000000000" pitchFamily="50" charset="0"/>
                <a:ea typeface="DejaVu Sans"/>
                <a:cs typeface="DejaVu Sans"/>
              </a:rPr>
              <a:t> (faculté) Art. 200, </a:t>
            </a:r>
            <a:r>
              <a:rPr lang="fr-FR" sz="1200" i="1" dirty="0">
                <a:solidFill>
                  <a:prstClr val="black"/>
                </a:solidFill>
                <a:latin typeface="Marianne" panose="02000000000000000000" pitchFamily="50" charset="0"/>
                <a:ea typeface="DejaVu Sans"/>
                <a:cs typeface="DejaVu Sans"/>
                <a:hlinkClick r:id="rId4"/>
              </a:rPr>
              <a:t>L. 151-7 7°</a:t>
            </a:r>
            <a:endParaRPr lang="fr-FR" sz="1200" dirty="0">
              <a:solidFill>
                <a:prstClr val="black"/>
              </a:solidFill>
              <a:latin typeface="Marianne" panose="02000000000000000000" pitchFamily="50" charset="0"/>
              <a:ea typeface="DejaVu Sans"/>
              <a:cs typeface="DejaVu Sans"/>
            </a:endParaRPr>
          </a:p>
          <a:p>
            <a:pPr marL="171446" indent="-171446" defTabSz="685800">
              <a:spcBef>
                <a:spcPts val="600"/>
              </a:spcBef>
              <a:buFont typeface="Arial" panose="020B0604020202020204" pitchFamily="34" charset="0"/>
              <a:buChar char="•"/>
              <a:defRPr/>
            </a:pPr>
            <a:r>
              <a:rPr lang="fr-FR" sz="1200" b="1" dirty="0">
                <a:solidFill>
                  <a:srgbClr val="FFD500">
                    <a:lumMod val="50000"/>
                  </a:srgbClr>
                </a:solidFill>
                <a:latin typeface="Marianne" panose="02000000000000000000" pitchFamily="50" charset="0"/>
              </a:rPr>
              <a:t>Coefficient de pleine terre et de biotope obligatoires </a:t>
            </a:r>
            <a:r>
              <a:rPr lang="fr-FR" sz="1200" dirty="0">
                <a:solidFill>
                  <a:srgbClr val="FFD500">
                    <a:lumMod val="50000"/>
                  </a:srgbClr>
                </a:solidFill>
                <a:latin typeface="Marianne" panose="02000000000000000000" pitchFamily="50" charset="0"/>
              </a:rPr>
              <a:t>dans les agglomérations urbaines importantes    &gt; 50 000 habitants et communes &gt;15 000 habitants, A</a:t>
            </a:r>
            <a:r>
              <a:rPr lang="fr-FR" sz="1200" dirty="0">
                <a:solidFill>
                  <a:srgbClr val="FFD500">
                    <a:lumMod val="50000"/>
                  </a:srgbClr>
                </a:solidFill>
                <a:latin typeface="Marianne" panose="02000000000000000000" pitchFamily="50" charset="0"/>
                <a:ea typeface="DejaVu Sans"/>
                <a:cs typeface="DejaVu Sans"/>
              </a:rPr>
              <a:t>rt. 201, L. 151-22</a:t>
            </a:r>
            <a:endParaRPr lang="fr-FR" sz="1200" i="1" dirty="0">
              <a:solidFill>
                <a:srgbClr val="FFD500">
                  <a:lumMod val="50000"/>
                </a:srgbClr>
              </a:solidFill>
              <a:latin typeface="Marianne" panose="02000000000000000000" pitchFamily="50" charset="0"/>
              <a:ea typeface="DejaVu Sans"/>
              <a:cs typeface="DejaVu Sans"/>
            </a:endParaRPr>
          </a:p>
          <a:p>
            <a:pPr marL="171446" indent="-171446" defTabSz="685800">
              <a:spcBef>
                <a:spcPts val="600"/>
              </a:spcBef>
              <a:buFont typeface="Arial" panose="020B0604020202020204" pitchFamily="34" charset="0"/>
              <a:buChar char="•"/>
              <a:defRPr/>
            </a:pPr>
            <a:r>
              <a:rPr lang="fr-FR" sz="1200" b="1" dirty="0">
                <a:solidFill>
                  <a:srgbClr val="000000"/>
                </a:solidFill>
                <a:latin typeface="Marianne" panose="02000000000000000000" pitchFamily="50" charset="0"/>
              </a:rPr>
              <a:t>Bonus de constructibilité de 15% </a:t>
            </a:r>
            <a:r>
              <a:rPr lang="fr-FR" sz="1200" dirty="0">
                <a:solidFill>
                  <a:srgbClr val="000000"/>
                </a:solidFill>
                <a:latin typeface="Marianne" panose="02000000000000000000" pitchFamily="50" charset="0"/>
              </a:rPr>
              <a:t>en cas de création </a:t>
            </a:r>
            <a:r>
              <a:rPr lang="fr-FR" sz="1200" b="1" dirty="0">
                <a:solidFill>
                  <a:srgbClr val="000000"/>
                </a:solidFill>
                <a:latin typeface="Marianne" panose="02000000000000000000" pitchFamily="50" charset="0"/>
              </a:rPr>
              <a:t>d’espaces extérieurs type balcons A</a:t>
            </a:r>
            <a:r>
              <a:rPr lang="fr-FR" sz="1200" dirty="0">
                <a:solidFill>
                  <a:prstClr val="black"/>
                </a:solidFill>
                <a:latin typeface="Marianne" panose="02000000000000000000" pitchFamily="50" charset="0"/>
                <a:ea typeface="DejaVu Sans"/>
                <a:cs typeface="DejaVu Sans"/>
              </a:rPr>
              <a:t>rt. 209, </a:t>
            </a:r>
            <a:r>
              <a:rPr lang="fr-FR" sz="1200" i="1" dirty="0">
                <a:solidFill>
                  <a:prstClr val="black"/>
                </a:solidFill>
                <a:latin typeface="Marianne" panose="02000000000000000000" pitchFamily="50" charset="0"/>
                <a:ea typeface="DejaVu Sans"/>
                <a:cs typeface="DejaVu Sans"/>
                <a:hlinkClick r:id="rId6"/>
              </a:rPr>
              <a:t>6° de l’article L. 152-6</a:t>
            </a:r>
          </a:p>
          <a:p>
            <a:pPr marL="171446" indent="-171446" defTabSz="685800">
              <a:spcBef>
                <a:spcPts val="600"/>
              </a:spcBef>
              <a:buFont typeface="Arial" panose="020B0604020202020204" pitchFamily="34" charset="0"/>
              <a:buChar char="•"/>
              <a:defRPr/>
            </a:pPr>
            <a:r>
              <a:rPr lang="fr-FR" sz="1200" dirty="0">
                <a:solidFill>
                  <a:prstClr val="black"/>
                </a:solidFill>
                <a:latin typeface="Marianne" panose="02000000000000000000" pitchFamily="50" charset="0"/>
                <a:ea typeface="DejaVu Sans"/>
                <a:cs typeface="DejaVu Sans"/>
              </a:rPr>
              <a:t>Permettre aux </a:t>
            </a:r>
            <a:r>
              <a:rPr lang="fr-FR" sz="1200" b="1" dirty="0">
                <a:solidFill>
                  <a:prstClr val="black"/>
                </a:solidFill>
                <a:latin typeface="Marianne" panose="02000000000000000000" pitchFamily="50" charset="0"/>
                <a:ea typeface="DejaVu Sans"/>
                <a:cs typeface="DejaVu Sans"/>
              </a:rPr>
              <a:t>constructions exemplaires </a:t>
            </a:r>
            <a:r>
              <a:rPr lang="fr-FR" sz="1200" dirty="0">
                <a:solidFill>
                  <a:prstClr val="black"/>
                </a:solidFill>
                <a:latin typeface="Marianne" panose="02000000000000000000" pitchFamily="50" charset="0"/>
                <a:ea typeface="DejaVu Sans"/>
                <a:cs typeface="DejaVu Sans"/>
              </a:rPr>
              <a:t>(bois) de déroger aux règles de hauteur, Art. 210, </a:t>
            </a:r>
            <a:r>
              <a:rPr lang="fr-FR" sz="1200" i="1" dirty="0">
                <a:solidFill>
                  <a:prstClr val="black"/>
                </a:solidFill>
                <a:latin typeface="Marianne" panose="02000000000000000000" pitchFamily="50" charset="0"/>
                <a:ea typeface="DejaVu Sans"/>
                <a:cs typeface="DejaVu Sans"/>
              </a:rPr>
              <a:t>L. 152-5-2 </a:t>
            </a:r>
          </a:p>
          <a:p>
            <a:pPr marL="171446" indent="-171446" defTabSz="685800">
              <a:spcBef>
                <a:spcPts val="600"/>
              </a:spcBef>
              <a:buFont typeface="Arial" panose="020B0604020202020204" pitchFamily="34" charset="0"/>
              <a:buChar char="•"/>
              <a:defRPr/>
            </a:pPr>
            <a:r>
              <a:rPr lang="fr-FR" sz="1200" dirty="0">
                <a:solidFill>
                  <a:prstClr val="black"/>
                </a:solidFill>
                <a:latin typeface="Marianne" panose="02000000000000000000" pitchFamily="50" charset="0"/>
                <a:ea typeface="DejaVu Sans"/>
                <a:cs typeface="DejaVu Sans"/>
              </a:rPr>
              <a:t>Permettre de déroger aux obligations de réalisation </a:t>
            </a:r>
            <a:r>
              <a:rPr lang="fr-FR" sz="1200" b="1" dirty="0">
                <a:solidFill>
                  <a:prstClr val="black"/>
                </a:solidFill>
                <a:latin typeface="Marianne" panose="02000000000000000000" pitchFamily="50" charset="0"/>
                <a:ea typeface="DejaVu Sans"/>
                <a:cs typeface="DejaVu Sans"/>
              </a:rPr>
              <a:t>d’aires de </a:t>
            </a:r>
            <a:r>
              <a:rPr lang="fr-FR" sz="1200" dirty="0" err="1">
                <a:solidFill>
                  <a:prstClr val="black"/>
                </a:solidFill>
                <a:latin typeface="Marianne" panose="02000000000000000000" pitchFamily="50" charset="0"/>
                <a:ea typeface="DejaVu Sans"/>
                <a:cs typeface="DejaVu Sans"/>
              </a:rPr>
              <a:t>environnementalement</a:t>
            </a:r>
            <a:r>
              <a:rPr lang="fr-FR" sz="1200" b="1" dirty="0" err="1">
                <a:solidFill>
                  <a:prstClr val="black"/>
                </a:solidFill>
                <a:latin typeface="Marianne" panose="02000000000000000000" pitchFamily="50" charset="0"/>
                <a:ea typeface="DejaVu Sans"/>
                <a:cs typeface="DejaVu Sans"/>
              </a:rPr>
              <a:t>stationnement</a:t>
            </a:r>
            <a:r>
              <a:rPr lang="fr-FR" sz="1200" b="1" dirty="0">
                <a:solidFill>
                  <a:prstClr val="black"/>
                </a:solidFill>
                <a:latin typeface="Marianne" panose="02000000000000000000" pitchFamily="50" charset="0"/>
                <a:ea typeface="DejaVu Sans"/>
                <a:cs typeface="DejaVu Sans"/>
              </a:rPr>
              <a:t> </a:t>
            </a:r>
            <a:r>
              <a:rPr lang="fr-FR" sz="1200" dirty="0">
                <a:solidFill>
                  <a:prstClr val="black"/>
                </a:solidFill>
                <a:latin typeface="Marianne" panose="02000000000000000000" pitchFamily="50" charset="0"/>
                <a:ea typeface="DejaVu Sans"/>
                <a:cs typeface="DejaVu Sans"/>
              </a:rPr>
              <a:t>pour véhicules motorisés dès lors que des équipements pour vélos sont aménagés (1 aire pour 6 vélos</a:t>
            </a:r>
            <a:r>
              <a:rPr lang="fr-FR" sz="1200" dirty="0">
                <a:solidFill>
                  <a:prstClr val="black"/>
                </a:solidFill>
                <a:latin typeface="Marianne" panose="02000000000000000000" pitchFamily="50" charset="0"/>
              </a:rPr>
              <a:t>), Art. 117, </a:t>
            </a:r>
            <a:r>
              <a:rPr lang="fr-FR" sz="1200" dirty="0">
                <a:solidFill>
                  <a:prstClr val="black"/>
                </a:solidFill>
                <a:latin typeface="Marianne" panose="02000000000000000000" pitchFamily="50" charset="0"/>
                <a:hlinkClick r:id="rId7"/>
              </a:rPr>
              <a:t>L. 152-6-2</a:t>
            </a:r>
            <a:endParaRPr lang="fr-FR" sz="1200" dirty="0">
              <a:solidFill>
                <a:prstClr val="black"/>
              </a:solidFill>
              <a:latin typeface="Marianne" panose="02000000000000000000" pitchFamily="50" charset="0"/>
              <a:ea typeface="DejaVu Sans"/>
              <a:cs typeface="DejaVu Sans"/>
            </a:endParaRPr>
          </a:p>
        </p:txBody>
      </p:sp>
      <p:sp>
        <p:nvSpPr>
          <p:cNvPr id="6" name="Rectangle à coins arrondis 5"/>
          <p:cNvSpPr/>
          <p:nvPr/>
        </p:nvSpPr>
        <p:spPr>
          <a:xfrm>
            <a:off x="457147" y="887570"/>
            <a:ext cx="8138695" cy="250626"/>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fr-FR" sz="1350" dirty="0">
                <a:solidFill>
                  <a:prstClr val="white"/>
                </a:solidFill>
                <a:latin typeface="Marianne" panose="02000000000000000000" pitchFamily="50" charset="0"/>
                <a:ea typeface="DejaVu Sans"/>
                <a:cs typeface="DejaVu Sans"/>
              </a:rPr>
              <a:t>Mesures pour promouvoir la nature en ville et le maintien des continuités écologiques :</a:t>
            </a:r>
          </a:p>
        </p:txBody>
      </p:sp>
      <p:sp>
        <p:nvSpPr>
          <p:cNvPr id="14" name="ZoneTexte 13"/>
          <p:cNvSpPr txBox="1"/>
          <p:nvPr/>
        </p:nvSpPr>
        <p:spPr>
          <a:xfrm>
            <a:off x="791560" y="4555368"/>
            <a:ext cx="7034378" cy="246221"/>
          </a:xfrm>
          <a:prstGeom prst="rect">
            <a:avLst/>
          </a:prstGeom>
          <a:noFill/>
        </p:spPr>
        <p:txBody>
          <a:bodyPr wrap="square" rtlCol="0">
            <a:spAutoFit/>
          </a:bodyPr>
          <a:lstStyle/>
          <a:p>
            <a:pPr defTabSz="685800">
              <a:defRPr/>
            </a:pPr>
            <a:r>
              <a:rPr lang="fr-FR" sz="1000" b="1" dirty="0">
                <a:solidFill>
                  <a:srgbClr val="EA5433">
                    <a:lumMod val="50000"/>
                  </a:srgbClr>
                </a:solidFill>
                <a:latin typeface="Marianne" panose="02000000000000000000" pitchFamily="50" charset="0"/>
              </a:rPr>
              <a:t>Disposition obligatoire à effet immédiat pour les PLU en cours d’élaboration, de révision ou de modification</a:t>
            </a:r>
          </a:p>
        </p:txBody>
      </p:sp>
    </p:spTree>
    <p:extLst>
      <p:ext uri="{BB962C8B-B14F-4D97-AF65-F5344CB8AC3E}">
        <p14:creationId xmlns:p14="http://schemas.microsoft.com/office/powerpoint/2010/main" val="328565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9869" y="300191"/>
            <a:ext cx="6922943" cy="994172"/>
          </a:xfrm>
        </p:spPr>
        <p:txBody>
          <a:bodyPr>
            <a:normAutofit/>
          </a:bodyPr>
          <a:lstStyle/>
          <a:p>
            <a:pPr marL="0" indent="0">
              <a:buNone/>
            </a:pPr>
            <a:r>
              <a:rPr lang="fr-FR" sz="2400" dirty="0"/>
              <a:t>Les outils du PLU en faveur de la nature en ville (1)</a:t>
            </a:r>
          </a:p>
        </p:txBody>
      </p:sp>
      <p:pic>
        <p:nvPicPr>
          <p:cNvPr id="8" name="Image 7"/>
          <p:cNvPicPr>
            <a:picLocks noChangeAspect="1"/>
          </p:cNvPicPr>
          <p:nvPr/>
        </p:nvPicPr>
        <p:blipFill>
          <a:blip r:embed="rId2"/>
          <a:stretch>
            <a:fillRect/>
          </a:stretch>
        </p:blipFill>
        <p:spPr>
          <a:xfrm>
            <a:off x="394853" y="1544548"/>
            <a:ext cx="8417958" cy="1929116"/>
          </a:xfrm>
          <a:prstGeom prst="rect">
            <a:avLst/>
          </a:prstGeom>
        </p:spPr>
      </p:pic>
      <p:sp>
        <p:nvSpPr>
          <p:cNvPr id="9" name="ZoneTexte 8"/>
          <p:cNvSpPr txBox="1"/>
          <p:nvPr/>
        </p:nvSpPr>
        <p:spPr>
          <a:xfrm>
            <a:off x="1080654" y="1244466"/>
            <a:ext cx="5486400" cy="323165"/>
          </a:xfrm>
          <a:prstGeom prst="rect">
            <a:avLst/>
          </a:prstGeom>
          <a:noFill/>
        </p:spPr>
        <p:txBody>
          <a:bodyPr wrap="square" rtlCol="0">
            <a:spAutoFit/>
          </a:bodyPr>
          <a:lstStyle/>
          <a:p>
            <a:pPr defTabSz="685800"/>
            <a:r>
              <a:rPr lang="fr-FR" sz="1500" b="1" dirty="0">
                <a:solidFill>
                  <a:prstClr val="black"/>
                </a:solidFill>
                <a:latin typeface="Calibri" panose="020F0502020204030204"/>
              </a:rPr>
              <a:t>Illustration: OAP Trame verte et bleue, PLU de Beynes (78)</a:t>
            </a:r>
          </a:p>
        </p:txBody>
      </p:sp>
      <p:pic>
        <p:nvPicPr>
          <p:cNvPr id="11" name="Image 10"/>
          <p:cNvPicPr>
            <a:picLocks noChangeAspect="1"/>
          </p:cNvPicPr>
          <p:nvPr/>
        </p:nvPicPr>
        <p:blipFill>
          <a:blip r:embed="rId3"/>
          <a:stretch>
            <a:fillRect/>
          </a:stretch>
        </p:blipFill>
        <p:spPr>
          <a:xfrm>
            <a:off x="394853" y="3473664"/>
            <a:ext cx="4169653" cy="852055"/>
          </a:xfrm>
          <a:prstGeom prst="rect">
            <a:avLst/>
          </a:prstGeom>
        </p:spPr>
      </p:pic>
      <p:pic>
        <p:nvPicPr>
          <p:cNvPr id="12" name="Image 11"/>
          <p:cNvPicPr>
            <a:picLocks noChangeAspect="1"/>
          </p:cNvPicPr>
          <p:nvPr/>
        </p:nvPicPr>
        <p:blipFill>
          <a:blip r:embed="rId4"/>
          <a:stretch>
            <a:fillRect/>
          </a:stretch>
        </p:blipFill>
        <p:spPr>
          <a:xfrm>
            <a:off x="4348169" y="3473664"/>
            <a:ext cx="4437770" cy="1039091"/>
          </a:xfrm>
          <a:prstGeom prst="rect">
            <a:avLst/>
          </a:prstGeom>
        </p:spPr>
      </p:pic>
    </p:spTree>
    <p:extLst>
      <p:ext uri="{BB962C8B-B14F-4D97-AF65-F5344CB8AC3E}">
        <p14:creationId xmlns:p14="http://schemas.microsoft.com/office/powerpoint/2010/main" val="191252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7046" y="300191"/>
            <a:ext cx="5799788" cy="1408688"/>
          </a:xfrm>
        </p:spPr>
        <p:txBody>
          <a:bodyPr>
            <a:normAutofit/>
          </a:bodyPr>
          <a:lstStyle/>
          <a:p>
            <a:pPr marL="0" indent="0">
              <a:buNone/>
            </a:pPr>
            <a:r>
              <a:rPr lang="fr-FR" sz="2700" dirty="0"/>
              <a:t>Les outils du PLU en faveur de la nature en ville (2)</a:t>
            </a:r>
            <a:br>
              <a:rPr lang="fr-FR" sz="2700" b="1" dirty="0"/>
            </a:br>
            <a:endParaRPr lang="fr-FR" sz="2700" b="1" dirty="0"/>
          </a:p>
        </p:txBody>
      </p:sp>
      <p:pic>
        <p:nvPicPr>
          <p:cNvPr id="3" name="Image 2"/>
          <p:cNvPicPr>
            <a:picLocks noChangeAspect="1"/>
          </p:cNvPicPr>
          <p:nvPr/>
        </p:nvPicPr>
        <p:blipFill>
          <a:blip r:embed="rId2"/>
          <a:stretch>
            <a:fillRect/>
          </a:stretch>
        </p:blipFill>
        <p:spPr>
          <a:xfrm>
            <a:off x="1888420" y="1202962"/>
            <a:ext cx="6064826" cy="3383177"/>
          </a:xfrm>
          <a:prstGeom prst="rect">
            <a:avLst/>
          </a:prstGeom>
        </p:spPr>
      </p:pic>
      <p:sp>
        <p:nvSpPr>
          <p:cNvPr id="4" name="Rectangle 3"/>
          <p:cNvSpPr/>
          <p:nvPr/>
        </p:nvSpPr>
        <p:spPr>
          <a:xfrm>
            <a:off x="5428134" y="4670533"/>
            <a:ext cx="1877437" cy="300082"/>
          </a:xfrm>
          <a:prstGeom prst="rect">
            <a:avLst/>
          </a:prstGeom>
        </p:spPr>
        <p:txBody>
          <a:bodyPr wrap="none">
            <a:spAutoFit/>
          </a:bodyPr>
          <a:lstStyle/>
          <a:p>
            <a:pPr defTabSz="685800"/>
            <a:r>
              <a:rPr lang="fr-FR" sz="1350">
                <a:solidFill>
                  <a:prstClr val="black"/>
                </a:solidFill>
                <a:latin typeface="Arial" panose="020B0604020202020204" pitchFamily="34" charset="0"/>
              </a:rPr>
              <a:t>Source : PLU Houilles</a:t>
            </a:r>
            <a:endParaRPr lang="fr-FR" sz="1350">
              <a:solidFill>
                <a:prstClr val="black"/>
              </a:solidFill>
              <a:latin typeface="Calibri" panose="020F0502020204030204"/>
            </a:endParaRPr>
          </a:p>
        </p:txBody>
      </p:sp>
      <p:sp>
        <p:nvSpPr>
          <p:cNvPr id="5" name="Rectangle 4"/>
          <p:cNvSpPr/>
          <p:nvPr/>
        </p:nvSpPr>
        <p:spPr>
          <a:xfrm>
            <a:off x="479982" y="1335577"/>
            <a:ext cx="3951979" cy="300082"/>
          </a:xfrm>
          <a:prstGeom prst="rect">
            <a:avLst/>
          </a:prstGeom>
        </p:spPr>
        <p:txBody>
          <a:bodyPr wrap="none">
            <a:spAutoFit/>
          </a:bodyPr>
          <a:lstStyle/>
          <a:p>
            <a:pPr defTabSz="685800"/>
            <a:r>
              <a:rPr lang="fr-FR" sz="1350" b="1" dirty="0">
                <a:solidFill>
                  <a:prstClr val="black"/>
                </a:solidFill>
                <a:latin typeface="Calibri" panose="020F0502020204030204"/>
              </a:rPr>
              <a:t>Coefficients de pleine terre et de biotope par surface</a:t>
            </a:r>
            <a:endParaRPr lang="fr-FR" sz="1350" dirty="0">
              <a:solidFill>
                <a:prstClr val="black"/>
              </a:solidFill>
              <a:latin typeface="Calibri" panose="020F0502020204030204"/>
            </a:endParaRPr>
          </a:p>
        </p:txBody>
      </p:sp>
    </p:spTree>
    <p:extLst>
      <p:ext uri="{BB962C8B-B14F-4D97-AF65-F5344CB8AC3E}">
        <p14:creationId xmlns:p14="http://schemas.microsoft.com/office/powerpoint/2010/main" val="138782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defTabSz="914378"/>
            <a:r>
              <a:rPr lang="fr-FR" cap="all" dirty="0">
                <a:solidFill>
                  <a:srgbClr val="000000"/>
                </a:solidFill>
                <a:latin typeface="Marianne"/>
              </a:rPr>
              <a:t>8 et 9 juin 2022</a:t>
            </a:r>
          </a:p>
        </p:txBody>
      </p:sp>
      <p:sp>
        <p:nvSpPr>
          <p:cNvPr id="4" name="Espace réservé du pied de page 3"/>
          <p:cNvSpPr>
            <a:spLocks noGrp="1"/>
          </p:cNvSpPr>
          <p:nvPr>
            <p:ph type="ftr" sz="quarter" idx="11"/>
          </p:nvPr>
        </p:nvSpPr>
        <p:spPr/>
        <p:txBody>
          <a:bodyPr/>
          <a:lstStyle/>
          <a:p>
            <a:pPr defTabSz="914378"/>
            <a:r>
              <a:rPr lang="fr-FR" dirty="0">
                <a:solidFill>
                  <a:srgbClr val="000000"/>
                </a:solidFill>
                <a:latin typeface="Marianne"/>
              </a:rPr>
              <a:t>DGALN/DHUP/sous-direction de la qualité du cadre de vie</a:t>
            </a:r>
          </a:p>
        </p:txBody>
      </p:sp>
      <p:sp>
        <p:nvSpPr>
          <p:cNvPr id="5" name="Espace réservé du numéro de diapositive 4"/>
          <p:cNvSpPr>
            <a:spLocks noGrp="1"/>
          </p:cNvSpPr>
          <p:nvPr>
            <p:ph type="sldNum" sz="quarter" idx="12"/>
          </p:nvPr>
        </p:nvSpPr>
        <p:spPr/>
        <p:txBody>
          <a:bodyPr/>
          <a:lstStyle/>
          <a:p>
            <a:pPr defTabSz="914378"/>
            <a:fld id="{733122C9-A0B9-462F-8757-0847AD287B63}" type="slidenum">
              <a:rPr lang="fr-FR">
                <a:solidFill>
                  <a:srgbClr val="000000"/>
                </a:solidFill>
                <a:latin typeface="Marianne"/>
              </a:rPr>
              <a:pPr defTabSz="914378"/>
              <a:t>2</a:t>
            </a:fld>
            <a:endParaRPr lang="fr-FR" dirty="0">
              <a:solidFill>
                <a:srgbClr val="000000"/>
              </a:solidFill>
              <a:latin typeface="Marianne"/>
            </a:endParaRPr>
          </a:p>
        </p:txBody>
      </p:sp>
      <p:sp>
        <p:nvSpPr>
          <p:cNvPr id="6" name="Espace réservé du texte 5"/>
          <p:cNvSpPr>
            <a:spLocks noGrp="1"/>
          </p:cNvSpPr>
          <p:nvPr>
            <p:ph type="body" sz="quarter" idx="13"/>
          </p:nvPr>
        </p:nvSpPr>
        <p:spPr>
          <a:xfrm>
            <a:off x="2321923" y="2526283"/>
            <a:ext cx="6309360" cy="859664"/>
          </a:xfrm>
        </p:spPr>
        <p:txBody>
          <a:bodyPr/>
          <a:lstStyle/>
          <a:p>
            <a:r>
              <a:rPr lang="fr-FR" sz="2100" dirty="0"/>
              <a:t>LA Loi CLIMAT ET RESILIENCE: LE PAYSAGE, UN LEVIER POUR LA MISE EN ŒUVRE DU ZAN?</a:t>
            </a:r>
          </a:p>
          <a:p>
            <a:endParaRPr lang="fr-FR" sz="2100" dirty="0"/>
          </a:p>
          <a:p>
            <a:r>
              <a:rPr lang="fr-FR" sz="1350" dirty="0"/>
              <a:t>		</a:t>
            </a:r>
            <a:r>
              <a:rPr lang="fr-FR" sz="1350" dirty="0" err="1"/>
              <a:t>SéMINAIRE</a:t>
            </a:r>
            <a:r>
              <a:rPr lang="fr-FR" sz="1350" dirty="0"/>
              <a:t> DGALN FPNRF PNR Brenne 8 et 9 juin</a:t>
            </a:r>
          </a:p>
        </p:txBody>
      </p:sp>
    </p:spTree>
    <p:extLst>
      <p:ext uri="{BB962C8B-B14F-4D97-AF65-F5344CB8AC3E}">
        <p14:creationId xmlns:p14="http://schemas.microsoft.com/office/powerpoint/2010/main" val="80000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28050" y="1655897"/>
            <a:ext cx="2179837" cy="3027552"/>
          </a:xfrm>
          <a:prstGeom prst="rect">
            <a:avLst/>
          </a:prstGeom>
          <a:ln>
            <a:solidFill>
              <a:schemeClr val="tx1"/>
            </a:solidFill>
          </a:ln>
        </p:spPr>
      </p:pic>
      <p:sp>
        <p:nvSpPr>
          <p:cNvPr id="4" name="ZoneTexte 3"/>
          <p:cNvSpPr txBox="1"/>
          <p:nvPr/>
        </p:nvSpPr>
        <p:spPr>
          <a:xfrm>
            <a:off x="561553" y="1607535"/>
            <a:ext cx="2606040" cy="3400931"/>
          </a:xfrm>
          <a:prstGeom prst="rect">
            <a:avLst/>
          </a:prstGeom>
          <a:noFill/>
        </p:spPr>
        <p:txBody>
          <a:bodyPr wrap="square" rtlCol="0">
            <a:spAutoFit/>
          </a:bodyPr>
          <a:lstStyle/>
          <a:p>
            <a:pPr defTabSz="685800"/>
            <a:r>
              <a:rPr lang="fr-FR" sz="1200" b="1" dirty="0">
                <a:solidFill>
                  <a:prstClr val="black"/>
                </a:solidFill>
                <a:latin typeface="Marianne" panose="02000000000000000000" pitchFamily="50" charset="0"/>
                <a:hlinkClick r:id="rId3"/>
              </a:rPr>
              <a:t>Guide pédagogique conçu comme une boite à outils opérationnelle </a:t>
            </a:r>
            <a:r>
              <a:rPr lang="fr-FR" sz="1200" b="1" dirty="0">
                <a:solidFill>
                  <a:prstClr val="black"/>
                </a:solidFill>
                <a:latin typeface="Marianne" panose="02000000000000000000" pitchFamily="50" charset="0"/>
              </a:rPr>
              <a:t>:</a:t>
            </a:r>
          </a:p>
          <a:p>
            <a:pPr marL="171446" indent="-171446" defTabSz="685800">
              <a:buFont typeface="Arial" panose="020B0604020202020204" pitchFamily="34" charset="0"/>
              <a:buChar char="•"/>
            </a:pPr>
            <a:endParaRPr lang="fr-FR" sz="1100" dirty="0">
              <a:solidFill>
                <a:prstClr val="black"/>
              </a:solidFill>
              <a:latin typeface="Marianne" panose="02000000000000000000" pitchFamily="50" charset="0"/>
            </a:endParaRPr>
          </a:p>
          <a:p>
            <a:pPr marL="171446" indent="-171446" defTabSz="685800">
              <a:buFont typeface="Arial" panose="020B0604020202020204" pitchFamily="34" charset="0"/>
              <a:buChar char="•"/>
            </a:pPr>
            <a:r>
              <a:rPr lang="fr-FR" sz="1050" dirty="0">
                <a:solidFill>
                  <a:prstClr val="black"/>
                </a:solidFill>
                <a:latin typeface="Marianne" panose="02000000000000000000" pitchFamily="50" charset="0"/>
              </a:rPr>
              <a:t>Multiples thématiques transversales pour tendre vers une gestion sobre de l’espace, pour limiter l’imperméabilisation, encourager la nature en ville … :</a:t>
            </a:r>
          </a:p>
          <a:p>
            <a:pPr marL="628634" lvl="1" indent="-171446" defTabSz="685800">
              <a:buFont typeface="Arial" panose="020B0604020202020204" pitchFamily="34" charset="0"/>
              <a:buChar char="•"/>
            </a:pPr>
            <a:r>
              <a:rPr lang="fr-FR" sz="1050" dirty="0">
                <a:solidFill>
                  <a:prstClr val="black"/>
                </a:solidFill>
                <a:latin typeface="Marianne" panose="02000000000000000000" pitchFamily="50" charset="0"/>
              </a:rPr>
              <a:t>Observer, planifier</a:t>
            </a:r>
          </a:p>
          <a:p>
            <a:pPr marL="628634" lvl="1" indent="-171446" defTabSz="685800">
              <a:buFont typeface="Arial" panose="020B0604020202020204" pitchFamily="34" charset="0"/>
              <a:buChar char="•"/>
            </a:pPr>
            <a:r>
              <a:rPr lang="fr-FR" sz="1050" dirty="0">
                <a:solidFill>
                  <a:prstClr val="black"/>
                </a:solidFill>
                <a:latin typeface="Marianne" panose="02000000000000000000" pitchFamily="50" charset="0"/>
              </a:rPr>
              <a:t>Protéger les NAF</a:t>
            </a:r>
          </a:p>
          <a:p>
            <a:pPr marL="628634" lvl="1" indent="-171446" defTabSz="685800">
              <a:buFont typeface="Arial" panose="020B0604020202020204" pitchFamily="34" charset="0"/>
              <a:buChar char="•"/>
            </a:pPr>
            <a:r>
              <a:rPr lang="fr-FR" sz="1050" dirty="0">
                <a:solidFill>
                  <a:prstClr val="black"/>
                </a:solidFill>
                <a:latin typeface="Marianne" panose="02000000000000000000" pitchFamily="50" charset="0"/>
              </a:rPr>
              <a:t>Recycler, renouveler</a:t>
            </a:r>
          </a:p>
          <a:p>
            <a:pPr marL="171446" indent="-171446" defTabSz="685800">
              <a:buFont typeface="Arial" panose="020B0604020202020204" pitchFamily="34" charset="0"/>
              <a:buChar char="•"/>
            </a:pPr>
            <a:r>
              <a:rPr lang="fr-FR" sz="1050" dirty="0">
                <a:solidFill>
                  <a:prstClr val="black"/>
                </a:solidFill>
                <a:latin typeface="Marianne" panose="02000000000000000000" pitchFamily="50" charset="0"/>
              </a:rPr>
              <a:t>Valorisation de réussites territoriales</a:t>
            </a:r>
          </a:p>
          <a:p>
            <a:pPr marL="171446" indent="-171446" defTabSz="685800">
              <a:buFont typeface="Arial" panose="020B0604020202020204" pitchFamily="34" charset="0"/>
              <a:buChar char="•"/>
            </a:pPr>
            <a:r>
              <a:rPr lang="fr-FR" sz="1050" dirty="0">
                <a:solidFill>
                  <a:prstClr val="black"/>
                </a:solidFill>
                <a:latin typeface="Marianne" panose="02000000000000000000" pitchFamily="50" charset="0"/>
              </a:rPr>
              <a:t>2 formats possibles soit le Guide complet ou les fiches individuelles compactes avec des liens pour approfondir les sujets</a:t>
            </a:r>
          </a:p>
          <a:p>
            <a:pPr marL="171446" indent="-171446" defTabSz="685800">
              <a:buFont typeface="Arial" panose="020B0604020202020204" pitchFamily="34" charset="0"/>
              <a:buChar char="•"/>
            </a:pPr>
            <a:r>
              <a:rPr lang="fr-FR" sz="1050" dirty="0">
                <a:solidFill>
                  <a:prstClr val="black"/>
                </a:solidFill>
                <a:latin typeface="Marianne" panose="02000000000000000000" pitchFamily="50" charset="0"/>
              </a:rPr>
              <a:t>Egalement entrée par types d’outils ou par territoires</a:t>
            </a:r>
          </a:p>
        </p:txBody>
      </p:sp>
      <p:pic>
        <p:nvPicPr>
          <p:cNvPr id="5" name="Image 4"/>
          <p:cNvPicPr>
            <a:picLocks noChangeAspect="1"/>
          </p:cNvPicPr>
          <p:nvPr/>
        </p:nvPicPr>
        <p:blipFill>
          <a:blip r:embed="rId4"/>
          <a:stretch>
            <a:fillRect/>
          </a:stretch>
        </p:blipFill>
        <p:spPr>
          <a:xfrm>
            <a:off x="573720" y="1028700"/>
            <a:ext cx="6416578" cy="44969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23742" y="2674973"/>
            <a:ext cx="1490660" cy="2126488"/>
          </a:xfrm>
          <a:prstGeom prst="rect">
            <a:avLst/>
          </a:prstGeom>
          <a:ln>
            <a:solidFill>
              <a:schemeClr val="tx1"/>
            </a:solidFill>
          </a:ln>
        </p:spPr>
      </p:pic>
      <p:sp>
        <p:nvSpPr>
          <p:cNvPr id="6" name="ZoneTexte 5"/>
          <p:cNvSpPr txBox="1"/>
          <p:nvPr/>
        </p:nvSpPr>
        <p:spPr>
          <a:xfrm>
            <a:off x="5668345" y="2158755"/>
            <a:ext cx="1536019" cy="415498"/>
          </a:xfrm>
          <a:prstGeom prst="rect">
            <a:avLst/>
          </a:prstGeom>
          <a:noFill/>
        </p:spPr>
        <p:txBody>
          <a:bodyPr wrap="square" rtlCol="0">
            <a:spAutoFit/>
          </a:bodyPr>
          <a:lstStyle/>
          <a:p>
            <a:pPr defTabSz="685800"/>
            <a:r>
              <a:rPr lang="fr-FR" sz="1050" dirty="0">
                <a:solidFill>
                  <a:prstClr val="black"/>
                </a:solidFill>
                <a:latin typeface="Marianne" panose="02000000000000000000" pitchFamily="50" charset="0"/>
              </a:rPr>
              <a:t>L’Etat de l’art sur le ZAN par l’ADEME</a:t>
            </a:r>
            <a:endParaRPr lang="fr-FR" sz="1200" dirty="0">
              <a:solidFill>
                <a:prstClr val="black"/>
              </a:solidFill>
              <a:latin typeface="Marianne" panose="02000000000000000000" pitchFamily="50" charset="0"/>
            </a:endParaRPr>
          </a:p>
        </p:txBody>
      </p:sp>
      <p:pic>
        <p:nvPicPr>
          <p:cNvPr id="11" name="Imag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92388" y="2803419"/>
            <a:ext cx="1520198" cy="2216085"/>
          </a:xfrm>
          <a:prstGeom prst="rect">
            <a:avLst/>
          </a:prstGeom>
          <a:ln>
            <a:solidFill>
              <a:schemeClr val="tx1"/>
            </a:solidFill>
          </a:ln>
        </p:spPr>
      </p:pic>
      <p:sp>
        <p:nvSpPr>
          <p:cNvPr id="12" name="ZoneTexte 11"/>
          <p:cNvSpPr txBox="1"/>
          <p:nvPr/>
        </p:nvSpPr>
        <p:spPr>
          <a:xfrm>
            <a:off x="7406171" y="2070012"/>
            <a:ext cx="1682616" cy="1015663"/>
          </a:xfrm>
          <a:prstGeom prst="rect">
            <a:avLst/>
          </a:prstGeom>
          <a:noFill/>
        </p:spPr>
        <p:txBody>
          <a:bodyPr wrap="square" rtlCol="0">
            <a:spAutoFit/>
          </a:bodyPr>
          <a:lstStyle/>
          <a:p>
            <a:pPr defTabSz="685800"/>
            <a:r>
              <a:rPr lang="fr-FR" sz="1050" dirty="0">
                <a:solidFill>
                  <a:prstClr val="black"/>
                </a:solidFill>
                <a:latin typeface="Marianne" panose="02000000000000000000" pitchFamily="50" charset="0"/>
              </a:rPr>
              <a:t>Territoires pilotes de sobriété foncière dans le cadre de l’AMI (PUCA, ANCT)</a:t>
            </a:r>
          </a:p>
          <a:p>
            <a:pPr defTabSz="685800"/>
            <a:endParaRPr lang="fr-FR" dirty="0">
              <a:solidFill>
                <a:prstClr val="black"/>
              </a:solidFill>
              <a:latin typeface="Calibri" panose="020F0502020204030204"/>
            </a:endParaRPr>
          </a:p>
        </p:txBody>
      </p:sp>
      <p:sp>
        <p:nvSpPr>
          <p:cNvPr id="13" name="ZoneTexte 12"/>
          <p:cNvSpPr txBox="1"/>
          <p:nvPr/>
        </p:nvSpPr>
        <p:spPr>
          <a:xfrm>
            <a:off x="5613133" y="1650398"/>
            <a:ext cx="3475655" cy="461665"/>
          </a:xfrm>
          <a:prstGeom prst="rect">
            <a:avLst/>
          </a:prstGeom>
          <a:noFill/>
        </p:spPr>
        <p:txBody>
          <a:bodyPr wrap="square" rtlCol="0">
            <a:spAutoFit/>
          </a:bodyPr>
          <a:lstStyle/>
          <a:p>
            <a:pPr defTabSz="685800"/>
            <a:r>
              <a:rPr lang="fr-FR" sz="1200" b="1" dirty="0">
                <a:solidFill>
                  <a:prstClr val="black"/>
                </a:solidFill>
                <a:latin typeface="Marianne" panose="02000000000000000000" pitchFamily="50" charset="0"/>
              </a:rPr>
              <a:t>D’autres ressources documentaires mises en ligne </a:t>
            </a:r>
            <a:r>
              <a:rPr lang="fr-FR" sz="1200" dirty="0">
                <a:solidFill>
                  <a:prstClr val="black"/>
                </a:solidFill>
                <a:latin typeface="Marianne" panose="02000000000000000000" pitchFamily="50" charset="0"/>
              </a:rPr>
              <a:t>sur le portail comme récemment :</a:t>
            </a:r>
            <a:endParaRPr lang="fr-FR" sz="1200" dirty="0">
              <a:solidFill>
                <a:prstClr val="black"/>
              </a:solidFill>
              <a:latin typeface="Calibri" panose="020F0502020204030204"/>
            </a:endParaRPr>
          </a:p>
        </p:txBody>
      </p:sp>
      <p:pic>
        <p:nvPicPr>
          <p:cNvPr id="2" name="Image 1"/>
          <p:cNvPicPr>
            <a:picLocks noChangeAspect="1"/>
          </p:cNvPicPr>
          <p:nvPr/>
        </p:nvPicPr>
        <p:blipFill>
          <a:blip r:embed="rId7"/>
          <a:stretch>
            <a:fillRect/>
          </a:stretch>
        </p:blipFill>
        <p:spPr>
          <a:xfrm>
            <a:off x="213195" y="903431"/>
            <a:ext cx="8614394" cy="22862"/>
          </a:xfrm>
          <a:prstGeom prst="rect">
            <a:avLst/>
          </a:prstGeom>
        </p:spPr>
      </p:pic>
      <p:sp>
        <p:nvSpPr>
          <p:cNvPr id="14" name="Rectangle 13"/>
          <p:cNvSpPr/>
          <p:nvPr/>
        </p:nvSpPr>
        <p:spPr>
          <a:xfrm>
            <a:off x="1835503" y="0"/>
            <a:ext cx="5281767" cy="913070"/>
          </a:xfrm>
          <a:prstGeom prst="rect">
            <a:avLst/>
          </a:prstGeom>
        </p:spPr>
        <p:txBody>
          <a:bodyPr wrap="none">
            <a:spAutoFit/>
          </a:bodyPr>
          <a:lstStyle/>
          <a:p>
            <a:pPr algn="ctr" defTabSz="685800">
              <a:lnSpc>
                <a:spcPts val="3240"/>
              </a:lnSpc>
            </a:pPr>
            <a:r>
              <a:rPr lang="fr-FR" sz="2700" b="1" dirty="0">
                <a:solidFill>
                  <a:srgbClr val="7CA39C"/>
                </a:solidFill>
                <a:latin typeface="Calibri Light" panose="020F0302020204030204"/>
              </a:rPr>
              <a:t>Le portail national de l’artificialisation</a:t>
            </a:r>
          </a:p>
          <a:p>
            <a:pPr algn="ctr" defTabSz="685800">
              <a:lnSpc>
                <a:spcPts val="3240"/>
              </a:lnSpc>
            </a:pPr>
            <a:r>
              <a:rPr lang="fr-FR" sz="2250" b="1" dirty="0">
                <a:solidFill>
                  <a:srgbClr val="7CA39C"/>
                </a:solidFill>
                <a:latin typeface="Calibri Light" panose="020F0302020204030204"/>
              </a:rPr>
              <a:t>Ressources documentaires</a:t>
            </a:r>
          </a:p>
        </p:txBody>
      </p:sp>
      <p:sp>
        <p:nvSpPr>
          <p:cNvPr id="8" name="Rectangle 7"/>
          <p:cNvSpPr/>
          <p:nvPr/>
        </p:nvSpPr>
        <p:spPr>
          <a:xfrm>
            <a:off x="1112607" y="4831077"/>
            <a:ext cx="4109971" cy="300082"/>
          </a:xfrm>
          <a:prstGeom prst="rect">
            <a:avLst/>
          </a:prstGeom>
        </p:spPr>
        <p:txBody>
          <a:bodyPr wrap="none">
            <a:spAutoFit/>
          </a:bodyPr>
          <a:lstStyle/>
          <a:p>
            <a:pPr defTabSz="685800"/>
            <a:r>
              <a:rPr lang="fr-FR" sz="1350" dirty="0">
                <a:solidFill>
                  <a:prstClr val="black"/>
                </a:solidFill>
                <a:latin typeface="Calibri" panose="020F0502020204030204"/>
                <a:hlinkClick r:id="rId8"/>
              </a:rPr>
              <a:t>https://artificialisation.developpement-durable.gouv.fr/</a:t>
            </a:r>
            <a:endParaRPr lang="fr-FR" sz="1350" dirty="0">
              <a:solidFill>
                <a:prstClr val="black"/>
              </a:solidFill>
              <a:latin typeface="Calibri" panose="020F0502020204030204"/>
            </a:endParaRPr>
          </a:p>
        </p:txBody>
      </p:sp>
    </p:spTree>
    <p:extLst>
      <p:ext uri="{BB962C8B-B14F-4D97-AF65-F5344CB8AC3E}">
        <p14:creationId xmlns:p14="http://schemas.microsoft.com/office/powerpoint/2010/main" val="2902825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marL="0" indent="0">
              <a:buNone/>
            </a:pPr>
            <a:r>
              <a:rPr lang="fr-FR" dirty="0"/>
              <a:t>LE Paysage: QUEL LEVIER POUR LA MISE EN ŒUVRE DU ZAN: rôle de la planification ?</a:t>
            </a:r>
          </a:p>
        </p:txBody>
      </p:sp>
      <p:sp>
        <p:nvSpPr>
          <p:cNvPr id="7" name="Espace réservé de la date 6"/>
          <p:cNvSpPr>
            <a:spLocks noGrp="1"/>
          </p:cNvSpPr>
          <p:nvPr>
            <p:ph type="dt" sz="half" idx="10"/>
          </p:nvPr>
        </p:nvSpPr>
        <p:spPr/>
        <p:txBody>
          <a:bodyPr/>
          <a:lstStyle/>
          <a:p>
            <a:pPr algn="r"/>
            <a:endParaRPr lang="fr-FR" cap="all"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217815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057" y="771550"/>
            <a:ext cx="8424000" cy="720000"/>
          </a:xfrm>
        </p:spPr>
        <p:txBody>
          <a:bodyPr/>
          <a:lstStyle/>
          <a:p>
            <a:r>
              <a:rPr lang="fr-FR" sz="2800" dirty="0">
                <a:solidFill>
                  <a:schemeClr val="accent1"/>
                </a:solidFill>
              </a:rPr>
              <a:t>Fondements de la prise en compte du paysage dans la planification</a:t>
            </a:r>
          </a:p>
        </p:txBody>
      </p:sp>
      <p:sp>
        <p:nvSpPr>
          <p:cNvPr id="3" name="Espace réservé de la date 2"/>
          <p:cNvSpPr>
            <a:spLocks noGrp="1"/>
          </p:cNvSpPr>
          <p:nvPr>
            <p:ph type="dt" sz="half" idx="10"/>
          </p:nvPr>
        </p:nvSpPr>
        <p:spPr/>
        <p:txBody>
          <a:bodyPr/>
          <a:lstStyle/>
          <a:p>
            <a:pPr algn="r"/>
            <a:r>
              <a:rPr lang="fr-FR" cap="all" dirty="0"/>
              <a:t>8 et 9 juin 2022</a:t>
            </a:r>
          </a:p>
        </p:txBody>
      </p:sp>
      <p:sp>
        <p:nvSpPr>
          <p:cNvPr id="4" name="Espace réservé du pied de page 3"/>
          <p:cNvSpPr>
            <a:spLocks noGrp="1"/>
          </p:cNvSpPr>
          <p:nvPr>
            <p:ph type="ftr" sz="quarter" idx="11"/>
          </p:nvPr>
        </p:nvSpPr>
        <p:spPr/>
        <p:txBody>
          <a:bodyPr/>
          <a:lstStyle/>
          <a:p>
            <a:r>
              <a:rPr lang="fr-FR" dirty="0"/>
              <a:t>MTECT / DGALN / DHUP / QV</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dirty="0"/>
          </a:p>
        </p:txBody>
      </p:sp>
      <p:sp>
        <p:nvSpPr>
          <p:cNvPr id="9" name="ZoneTexte 8"/>
          <p:cNvSpPr txBox="1"/>
          <p:nvPr/>
        </p:nvSpPr>
        <p:spPr>
          <a:xfrm>
            <a:off x="345482" y="1635646"/>
            <a:ext cx="9147415" cy="738664"/>
          </a:xfrm>
          <a:prstGeom prst="rect">
            <a:avLst/>
          </a:prstGeom>
          <a:noFill/>
        </p:spPr>
        <p:txBody>
          <a:bodyPr wrap="square" rtlCol="0">
            <a:spAutoFit/>
          </a:bodyPr>
          <a:lstStyle/>
          <a:p>
            <a:r>
              <a:rPr lang="fr-FR" sz="1400" b="1" dirty="0"/>
              <a:t>L. 101-2 code urbanisme (étendu par la loi ALUR): </a:t>
            </a:r>
          </a:p>
          <a:p>
            <a:pPr marL="285750" indent="-285750">
              <a:buFont typeface="Symbol" panose="05050102010706020507" pitchFamily="18" charset="2"/>
              <a:buChar char="Þ"/>
            </a:pPr>
            <a:r>
              <a:rPr lang="fr-FR" sz="1400" dirty="0"/>
              <a:t>devoir des collectivités en matière de qualité paysagère sur l’ensemble du territoire </a:t>
            </a:r>
          </a:p>
          <a:p>
            <a:pPr marL="285750" indent="-285750">
              <a:buFont typeface="Symbol" panose="05050102010706020507" pitchFamily="18" charset="2"/>
              <a:buChar char="Þ"/>
            </a:pPr>
            <a:r>
              <a:rPr lang="fr-FR" sz="1400" dirty="0"/>
              <a:t>égale attention à porter à l’ensemble des paysages, remarquables, du quotidien ou dégradés</a:t>
            </a:r>
          </a:p>
        </p:txBody>
      </p:sp>
      <p:sp>
        <p:nvSpPr>
          <p:cNvPr id="10" name="ZoneTexte 9"/>
          <p:cNvSpPr txBox="1"/>
          <p:nvPr/>
        </p:nvSpPr>
        <p:spPr>
          <a:xfrm>
            <a:off x="391778" y="3604076"/>
            <a:ext cx="8424936" cy="954107"/>
          </a:xfrm>
          <a:prstGeom prst="rect">
            <a:avLst/>
          </a:prstGeom>
          <a:noFill/>
        </p:spPr>
        <p:txBody>
          <a:bodyPr wrap="square" rtlCol="0">
            <a:spAutoFit/>
          </a:bodyPr>
          <a:lstStyle/>
          <a:p>
            <a:r>
              <a:rPr lang="fr-FR" sz="1400" b="1" dirty="0"/>
              <a:t>L. 151-7 1° (PLU)</a:t>
            </a:r>
          </a:p>
          <a:p>
            <a:r>
              <a:rPr lang="fr-FR" sz="1400" dirty="0"/>
              <a:t>Les PLU ont la possibilité, via leurs OAP de définir:</a:t>
            </a:r>
          </a:p>
          <a:p>
            <a:r>
              <a:rPr lang="fr-FR" sz="1400" dirty="0"/>
              <a:t>=&gt; les actions et opérations nécessaires pour mettre en valeur les paysages, les entrées de villes et le patrimoine (...)</a:t>
            </a:r>
          </a:p>
        </p:txBody>
      </p:sp>
      <p:sp>
        <p:nvSpPr>
          <p:cNvPr id="12" name="ZoneTexte 11"/>
          <p:cNvSpPr txBox="1"/>
          <p:nvPr/>
        </p:nvSpPr>
        <p:spPr>
          <a:xfrm>
            <a:off x="360000" y="2640095"/>
            <a:ext cx="8702172" cy="738664"/>
          </a:xfrm>
          <a:prstGeom prst="rect">
            <a:avLst/>
          </a:prstGeom>
          <a:noFill/>
        </p:spPr>
        <p:txBody>
          <a:bodyPr wrap="square" rtlCol="0">
            <a:spAutoFit/>
          </a:bodyPr>
          <a:lstStyle/>
          <a:p>
            <a:r>
              <a:rPr lang="fr-FR" sz="1400" b="1" dirty="0"/>
              <a:t>L. 141-10 2° (DOO du SCOT)</a:t>
            </a:r>
          </a:p>
          <a:p>
            <a:pPr marL="285750" indent="-285750">
              <a:buFont typeface="Symbol" panose="05050102010706020507" pitchFamily="18" charset="2"/>
              <a:buChar char="Þ"/>
            </a:pPr>
            <a:r>
              <a:rPr lang="fr-FR" sz="1400" dirty="0"/>
              <a:t>orientations en matière de préservation des paysages, (…). </a:t>
            </a:r>
          </a:p>
          <a:p>
            <a:pPr marL="285750" indent="-285750">
              <a:buFont typeface="Symbol" panose="05050102010706020507" pitchFamily="18" charset="2"/>
              <a:buChar char="Þ"/>
            </a:pPr>
            <a:r>
              <a:rPr lang="fr-FR" sz="1400" dirty="0"/>
              <a:t>Transposition obligatoire des dispositions pertinentes des chartes de PNR</a:t>
            </a:r>
          </a:p>
        </p:txBody>
      </p:sp>
    </p:spTree>
    <p:extLst>
      <p:ext uri="{BB962C8B-B14F-4D97-AF65-F5344CB8AC3E}">
        <p14:creationId xmlns:p14="http://schemas.microsoft.com/office/powerpoint/2010/main" val="298458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solidFill>
                  <a:srgbClr val="005C57"/>
                </a:solidFill>
                <a:latin typeface="Marianne" panose="02000000000000000000" pitchFamily="50" charset="0"/>
              </a:rPr>
              <a:t>Exemples de documents d’urbanisme prenant en compte le paysage</a:t>
            </a:r>
          </a:p>
        </p:txBody>
      </p:sp>
      <p:sp>
        <p:nvSpPr>
          <p:cNvPr id="7" name="Espace réservé de la date 6"/>
          <p:cNvSpPr>
            <a:spLocks noGrp="1"/>
          </p:cNvSpPr>
          <p:nvPr>
            <p:ph type="dt" sz="half" idx="10"/>
          </p:nvPr>
        </p:nvSpPr>
        <p:spPr/>
        <p:txBody>
          <a:bodyPr/>
          <a:lstStyle/>
          <a:p>
            <a:pPr algn="r"/>
            <a:r>
              <a:rPr lang="fr-FR" cap="all" dirty="0"/>
              <a:t>8 et 9 juin 2022</a:t>
            </a:r>
          </a:p>
        </p:txBody>
      </p:sp>
      <p:sp>
        <p:nvSpPr>
          <p:cNvPr id="8" name="Espace réservé du pied de page 7"/>
          <p:cNvSpPr>
            <a:spLocks noGrp="1"/>
          </p:cNvSpPr>
          <p:nvPr>
            <p:ph type="ftr" sz="quarter" idx="11"/>
          </p:nvPr>
        </p:nvSpPr>
        <p:spPr/>
        <p:txBody>
          <a:bodyPr/>
          <a:lstStyle/>
          <a:p>
            <a:r>
              <a:rPr lang="fr-FR" dirty="0"/>
              <a:t>MTECT / DGALN / DHUP / QV</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23</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24</a:t>
            </a:fld>
            <a:endParaRPr lang="fr-FR" dirty="0"/>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1560" y="843558"/>
            <a:ext cx="5148384" cy="3807659"/>
          </a:xfrm>
          <a:prstGeom prst="rect">
            <a:avLst/>
          </a:prstGeom>
        </p:spPr>
      </p:pic>
      <p:sp>
        <p:nvSpPr>
          <p:cNvPr id="8" name="ZoneTexte 7"/>
          <p:cNvSpPr txBox="1"/>
          <p:nvPr/>
        </p:nvSpPr>
        <p:spPr>
          <a:xfrm>
            <a:off x="6156176" y="1419622"/>
            <a:ext cx="2376264" cy="2031325"/>
          </a:xfrm>
          <a:prstGeom prst="rect">
            <a:avLst/>
          </a:prstGeom>
          <a:noFill/>
        </p:spPr>
        <p:txBody>
          <a:bodyPr wrap="square" rtlCol="0">
            <a:spAutoFit/>
          </a:bodyPr>
          <a:lstStyle/>
          <a:p>
            <a:r>
              <a:rPr lang="fr-FR" sz="1400" u="sng" dirty="0"/>
              <a:t>Exemple de spatialisation des prescriptions du document d’orientation et d’objectifs d’un SCOT</a:t>
            </a:r>
            <a:r>
              <a:rPr lang="fr-FR" sz="1400" dirty="0"/>
              <a:t> : elles devront trouver une traduction dans les documents d’urbanisme infra (Carte communale et PLU) </a:t>
            </a:r>
          </a:p>
        </p:txBody>
      </p:sp>
      <p:sp>
        <p:nvSpPr>
          <p:cNvPr id="9" name="Espace réservé de la date 2"/>
          <p:cNvSpPr>
            <a:spLocks noGrp="1"/>
          </p:cNvSpPr>
          <p:nvPr>
            <p:ph type="dt" sz="half" idx="10"/>
          </p:nvPr>
        </p:nvSpPr>
        <p:spPr>
          <a:xfrm>
            <a:off x="7614000" y="4783500"/>
            <a:ext cx="1170000" cy="360000"/>
          </a:xfrm>
        </p:spPr>
        <p:txBody>
          <a:bodyPr/>
          <a:lstStyle/>
          <a:p>
            <a:pPr algn="r"/>
            <a:r>
              <a:rPr lang="fr-FR" cap="all" dirty="0"/>
              <a:t>8 et 9 juin 2022</a:t>
            </a:r>
          </a:p>
        </p:txBody>
      </p:sp>
      <p:sp>
        <p:nvSpPr>
          <p:cNvPr id="10" name="Espace réservé du pied de page 3"/>
          <p:cNvSpPr>
            <a:spLocks noGrp="1"/>
          </p:cNvSpPr>
          <p:nvPr>
            <p:ph type="ftr" sz="quarter" idx="11"/>
          </p:nvPr>
        </p:nvSpPr>
        <p:spPr>
          <a:xfrm>
            <a:off x="360000" y="4783500"/>
            <a:ext cx="5904000" cy="360000"/>
          </a:xfrm>
        </p:spPr>
        <p:txBody>
          <a:bodyPr/>
          <a:lstStyle/>
          <a:p>
            <a:r>
              <a:rPr lang="fr-FR" dirty="0"/>
              <a:t>MTECT / DGALN / DHUP / QV</a:t>
            </a:r>
          </a:p>
        </p:txBody>
      </p:sp>
    </p:spTree>
    <p:extLst>
      <p:ext uri="{BB962C8B-B14F-4D97-AF65-F5344CB8AC3E}">
        <p14:creationId xmlns:p14="http://schemas.microsoft.com/office/powerpoint/2010/main" val="2757853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8" name="ZoneTexte 7"/>
          <p:cNvSpPr txBox="1"/>
          <p:nvPr/>
        </p:nvSpPr>
        <p:spPr>
          <a:xfrm>
            <a:off x="6156176" y="1419622"/>
            <a:ext cx="2376264" cy="1815882"/>
          </a:xfrm>
          <a:prstGeom prst="rect">
            <a:avLst/>
          </a:prstGeom>
          <a:noFill/>
        </p:spPr>
        <p:txBody>
          <a:bodyPr wrap="square" rtlCol="0">
            <a:spAutoFit/>
          </a:bodyPr>
          <a:lstStyle/>
          <a:p>
            <a:r>
              <a:rPr lang="fr-FR" sz="1400" u="sng" dirty="0"/>
              <a:t>Exemple de prescriptions écrites du document d’orientation et d’objectifs d’un SCOT</a:t>
            </a:r>
            <a:r>
              <a:rPr lang="fr-FR" sz="1400" dirty="0"/>
              <a:t> : rappel du PADD justifiant les prescriptions relatives à la protection du bocage</a:t>
            </a: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9512" y="771549"/>
            <a:ext cx="5328592" cy="3891669"/>
          </a:xfrm>
          <a:prstGeom prst="rect">
            <a:avLst/>
          </a:prstGeom>
        </p:spPr>
      </p:pic>
      <p:sp>
        <p:nvSpPr>
          <p:cNvPr id="7" name="Espace réservé de la date 2"/>
          <p:cNvSpPr>
            <a:spLocks noGrp="1"/>
          </p:cNvSpPr>
          <p:nvPr>
            <p:ph type="dt" sz="half" idx="10"/>
          </p:nvPr>
        </p:nvSpPr>
        <p:spPr>
          <a:xfrm>
            <a:off x="7614000" y="4783500"/>
            <a:ext cx="1170000" cy="360000"/>
          </a:xfrm>
        </p:spPr>
        <p:txBody>
          <a:bodyPr/>
          <a:lstStyle/>
          <a:p>
            <a:pPr algn="r"/>
            <a:r>
              <a:rPr lang="fr-FR" cap="all" dirty="0"/>
              <a:t>8 et 9 juin 2022</a:t>
            </a:r>
          </a:p>
        </p:txBody>
      </p:sp>
      <p:sp>
        <p:nvSpPr>
          <p:cNvPr id="9" name="Espace réservé du pied de page 3"/>
          <p:cNvSpPr>
            <a:spLocks noGrp="1"/>
          </p:cNvSpPr>
          <p:nvPr>
            <p:ph type="ftr" sz="quarter" idx="11"/>
          </p:nvPr>
        </p:nvSpPr>
        <p:spPr>
          <a:xfrm>
            <a:off x="360000" y="4783500"/>
            <a:ext cx="5904000" cy="360000"/>
          </a:xfrm>
        </p:spPr>
        <p:txBody>
          <a:bodyPr/>
          <a:lstStyle/>
          <a:p>
            <a:r>
              <a:rPr lang="fr-FR" dirty="0"/>
              <a:t>MTECT / DGALN / DHUP / QV</a:t>
            </a:r>
          </a:p>
        </p:txBody>
      </p:sp>
    </p:spTree>
    <p:extLst>
      <p:ext uri="{BB962C8B-B14F-4D97-AF65-F5344CB8AC3E}">
        <p14:creationId xmlns:p14="http://schemas.microsoft.com/office/powerpoint/2010/main" val="369621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26</a:t>
            </a:fld>
            <a:endParaRPr lang="fr-FR" dirty="0"/>
          </a:p>
        </p:txBody>
      </p:sp>
      <p:sp>
        <p:nvSpPr>
          <p:cNvPr id="8" name="ZoneTexte 7"/>
          <p:cNvSpPr txBox="1"/>
          <p:nvPr/>
        </p:nvSpPr>
        <p:spPr>
          <a:xfrm>
            <a:off x="1480170" y="195486"/>
            <a:ext cx="5756126" cy="954107"/>
          </a:xfrm>
          <a:prstGeom prst="rect">
            <a:avLst/>
          </a:prstGeom>
          <a:noFill/>
        </p:spPr>
        <p:txBody>
          <a:bodyPr wrap="square" rtlCol="0">
            <a:spAutoFit/>
          </a:bodyPr>
          <a:lstStyle/>
          <a:p>
            <a:r>
              <a:rPr lang="fr-FR" sz="1400" u="sng" dirty="0"/>
              <a:t>Exemple de prescriptions écrites du document d’orientation et d’objectifs d’un SCOT</a:t>
            </a:r>
            <a:r>
              <a:rPr lang="fr-FR" sz="1400" dirty="0"/>
              <a:t> : Définition de critères paysagers pour l’analyse des capacités de densification</a:t>
            </a:r>
          </a:p>
          <a:p>
            <a:endParaRPr lang="fr-FR" sz="1400" dirty="0"/>
          </a:p>
        </p:txBody>
      </p:sp>
      <p:pic>
        <p:nvPicPr>
          <p:cNvPr id="3" name="Image 2"/>
          <p:cNvPicPr>
            <a:picLocks noChangeAspect="1"/>
          </p:cNvPicPr>
          <p:nvPr/>
        </p:nvPicPr>
        <p:blipFill>
          <a:blip r:embed="rId2"/>
          <a:stretch>
            <a:fillRect/>
          </a:stretch>
        </p:blipFill>
        <p:spPr>
          <a:xfrm>
            <a:off x="896545" y="1275058"/>
            <a:ext cx="7541006" cy="2160788"/>
          </a:xfrm>
          <a:prstGeom prst="rect">
            <a:avLst/>
          </a:prstGeom>
        </p:spPr>
      </p:pic>
      <p:sp>
        <p:nvSpPr>
          <p:cNvPr id="4" name="Rectangle 3"/>
          <p:cNvSpPr/>
          <p:nvPr/>
        </p:nvSpPr>
        <p:spPr>
          <a:xfrm>
            <a:off x="827584" y="4083918"/>
            <a:ext cx="4572000" cy="246221"/>
          </a:xfrm>
          <a:prstGeom prst="rect">
            <a:avLst/>
          </a:prstGeom>
        </p:spPr>
        <p:txBody>
          <a:bodyPr>
            <a:spAutoFit/>
          </a:bodyPr>
          <a:lstStyle/>
          <a:p>
            <a:r>
              <a:rPr lang="fr-FR" sz="1000" dirty="0"/>
              <a:t>DOO du </a:t>
            </a:r>
            <a:r>
              <a:rPr lang="fr-FR" sz="1000" dirty="0" err="1"/>
              <a:t>SCoT</a:t>
            </a:r>
            <a:r>
              <a:rPr lang="fr-FR" sz="1000" dirty="0"/>
              <a:t> du Doubs Central </a:t>
            </a:r>
          </a:p>
        </p:txBody>
      </p:sp>
      <p:sp>
        <p:nvSpPr>
          <p:cNvPr id="9" name="Espace réservé de la date 2"/>
          <p:cNvSpPr>
            <a:spLocks noGrp="1"/>
          </p:cNvSpPr>
          <p:nvPr>
            <p:ph type="dt" sz="half" idx="10"/>
          </p:nvPr>
        </p:nvSpPr>
        <p:spPr>
          <a:xfrm>
            <a:off x="7614000" y="4783500"/>
            <a:ext cx="1170000" cy="360000"/>
          </a:xfrm>
        </p:spPr>
        <p:txBody>
          <a:bodyPr/>
          <a:lstStyle/>
          <a:p>
            <a:pPr algn="r"/>
            <a:r>
              <a:rPr lang="fr-FR" cap="all" dirty="0"/>
              <a:t>8 et 9 juin 2022</a:t>
            </a:r>
          </a:p>
        </p:txBody>
      </p:sp>
      <p:sp>
        <p:nvSpPr>
          <p:cNvPr id="10" name="Espace réservé du pied de page 3"/>
          <p:cNvSpPr>
            <a:spLocks noGrp="1"/>
          </p:cNvSpPr>
          <p:nvPr>
            <p:ph type="ftr" sz="quarter" idx="11"/>
          </p:nvPr>
        </p:nvSpPr>
        <p:spPr>
          <a:xfrm>
            <a:off x="360000" y="4783500"/>
            <a:ext cx="5904000" cy="360000"/>
          </a:xfrm>
        </p:spPr>
        <p:txBody>
          <a:bodyPr/>
          <a:lstStyle/>
          <a:p>
            <a:r>
              <a:rPr lang="fr-FR" dirty="0"/>
              <a:t>MTECT / DGALN / DHUP / QV</a:t>
            </a:r>
          </a:p>
        </p:txBody>
      </p:sp>
    </p:spTree>
    <p:extLst>
      <p:ext uri="{BB962C8B-B14F-4D97-AF65-F5344CB8AC3E}">
        <p14:creationId xmlns:p14="http://schemas.microsoft.com/office/powerpoint/2010/main" val="69952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27</a:t>
            </a:fld>
            <a:endParaRPr lang="fr-FR" dirty="0"/>
          </a:p>
        </p:txBody>
      </p:sp>
      <p:sp>
        <p:nvSpPr>
          <p:cNvPr id="8" name="ZoneTexte 7"/>
          <p:cNvSpPr txBox="1"/>
          <p:nvPr/>
        </p:nvSpPr>
        <p:spPr>
          <a:xfrm>
            <a:off x="1314004" y="177071"/>
            <a:ext cx="6646963" cy="738664"/>
          </a:xfrm>
          <a:prstGeom prst="rect">
            <a:avLst/>
          </a:prstGeom>
          <a:noFill/>
        </p:spPr>
        <p:txBody>
          <a:bodyPr wrap="square" rtlCol="0">
            <a:spAutoFit/>
          </a:bodyPr>
          <a:lstStyle/>
          <a:p>
            <a:r>
              <a:rPr lang="fr-FR" sz="1400" u="sng" dirty="0"/>
              <a:t>Exemple d’une OAP paysagère du </a:t>
            </a:r>
            <a:r>
              <a:rPr lang="fr-FR" sz="1400" u="sng" dirty="0" err="1"/>
              <a:t>PLUi</a:t>
            </a:r>
            <a:r>
              <a:rPr lang="fr-FR" sz="1400" u="sng" dirty="0"/>
              <a:t> de Grenoble</a:t>
            </a:r>
            <a:r>
              <a:rPr lang="fr-FR" sz="1400" dirty="0"/>
              <a:t>: insertion urbaine et paysagère par rapport au type d’urbanisation et de végétalisation existant</a:t>
            </a:r>
          </a:p>
          <a:p>
            <a:endParaRPr lang="fr-FR" sz="1400" dirty="0"/>
          </a:p>
        </p:txBody>
      </p:sp>
      <p:sp>
        <p:nvSpPr>
          <p:cNvPr id="4" name="Rectangle 3"/>
          <p:cNvSpPr/>
          <p:nvPr/>
        </p:nvSpPr>
        <p:spPr>
          <a:xfrm>
            <a:off x="1314004" y="4537279"/>
            <a:ext cx="4572000" cy="246221"/>
          </a:xfrm>
          <a:prstGeom prst="rect">
            <a:avLst/>
          </a:prstGeom>
        </p:spPr>
        <p:txBody>
          <a:bodyPr>
            <a:spAutoFit/>
          </a:bodyPr>
          <a:lstStyle/>
          <a:p>
            <a:r>
              <a:rPr lang="fr-FR" sz="1000" dirty="0"/>
              <a:t>DOO du </a:t>
            </a:r>
            <a:r>
              <a:rPr lang="fr-FR" sz="1000" dirty="0" err="1"/>
              <a:t>SCoT</a:t>
            </a:r>
            <a:r>
              <a:rPr lang="fr-FR" sz="1000" dirty="0"/>
              <a:t> du Doubs Central </a:t>
            </a: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7029" y="657704"/>
            <a:ext cx="6109345" cy="3903193"/>
          </a:xfrm>
          <a:prstGeom prst="rect">
            <a:avLst/>
          </a:prstGeom>
        </p:spPr>
      </p:pic>
      <p:sp>
        <p:nvSpPr>
          <p:cNvPr id="9" name="Espace réservé de la date 2"/>
          <p:cNvSpPr>
            <a:spLocks noGrp="1"/>
          </p:cNvSpPr>
          <p:nvPr>
            <p:ph type="dt" sz="half" idx="10"/>
          </p:nvPr>
        </p:nvSpPr>
        <p:spPr>
          <a:xfrm>
            <a:off x="7614000" y="4783500"/>
            <a:ext cx="1170000" cy="360000"/>
          </a:xfrm>
        </p:spPr>
        <p:txBody>
          <a:bodyPr/>
          <a:lstStyle/>
          <a:p>
            <a:pPr algn="r"/>
            <a:r>
              <a:rPr lang="fr-FR" cap="all" dirty="0"/>
              <a:t>8 et 9 juin 2022</a:t>
            </a:r>
          </a:p>
        </p:txBody>
      </p:sp>
      <p:sp>
        <p:nvSpPr>
          <p:cNvPr id="10" name="Espace réservé du pied de page 3"/>
          <p:cNvSpPr>
            <a:spLocks noGrp="1"/>
          </p:cNvSpPr>
          <p:nvPr>
            <p:ph type="ftr" sz="quarter" idx="11"/>
          </p:nvPr>
        </p:nvSpPr>
        <p:spPr>
          <a:xfrm>
            <a:off x="360000" y="4783500"/>
            <a:ext cx="5904000" cy="360000"/>
          </a:xfrm>
        </p:spPr>
        <p:txBody>
          <a:bodyPr/>
          <a:lstStyle/>
          <a:p>
            <a:r>
              <a:rPr lang="fr-FR" dirty="0"/>
              <a:t>MTECT / DGALN / DHUP / QV</a:t>
            </a:r>
          </a:p>
        </p:txBody>
      </p:sp>
    </p:spTree>
    <p:extLst>
      <p:ext uri="{BB962C8B-B14F-4D97-AF65-F5344CB8AC3E}">
        <p14:creationId xmlns:p14="http://schemas.microsoft.com/office/powerpoint/2010/main" val="1888931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28</a:t>
            </a:fld>
            <a:endParaRPr lang="fr-FR" dirty="0"/>
          </a:p>
        </p:txBody>
      </p:sp>
      <p:sp>
        <p:nvSpPr>
          <p:cNvPr id="8" name="ZoneTexte 7"/>
          <p:cNvSpPr txBox="1"/>
          <p:nvPr/>
        </p:nvSpPr>
        <p:spPr>
          <a:xfrm>
            <a:off x="1907704" y="195486"/>
            <a:ext cx="6264696" cy="954107"/>
          </a:xfrm>
          <a:prstGeom prst="rect">
            <a:avLst/>
          </a:prstGeom>
          <a:noFill/>
        </p:spPr>
        <p:txBody>
          <a:bodyPr wrap="square" rtlCol="0">
            <a:spAutoFit/>
          </a:bodyPr>
          <a:lstStyle/>
          <a:p>
            <a:r>
              <a:rPr lang="fr-FR" sz="1400" u="sng" dirty="0"/>
              <a:t>Exemple d’une OAP paysagère du </a:t>
            </a:r>
            <a:r>
              <a:rPr lang="fr-FR" sz="1400" u="sng" dirty="0" err="1"/>
              <a:t>PLUi</a:t>
            </a:r>
            <a:r>
              <a:rPr lang="fr-FR" sz="1400" u="sng" dirty="0"/>
              <a:t> de Grenoble</a:t>
            </a:r>
            <a:r>
              <a:rPr lang="fr-FR" sz="1400" dirty="0"/>
              <a:t>: orientations pour différents scenarii de division parcellaire pour une densification qui intègre la préoccupation d’insertion paysagère</a:t>
            </a:r>
          </a:p>
          <a:p>
            <a:endParaRPr lang="fr-FR" sz="1400" dirty="0"/>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71600" y="1149593"/>
            <a:ext cx="6840760" cy="3340836"/>
          </a:xfrm>
          <a:prstGeom prst="rect">
            <a:avLst/>
          </a:prstGeom>
        </p:spPr>
      </p:pic>
      <p:sp>
        <p:nvSpPr>
          <p:cNvPr id="7" name="Espace réservé de la date 2"/>
          <p:cNvSpPr>
            <a:spLocks noGrp="1"/>
          </p:cNvSpPr>
          <p:nvPr>
            <p:ph type="dt" sz="half" idx="10"/>
          </p:nvPr>
        </p:nvSpPr>
        <p:spPr>
          <a:xfrm>
            <a:off x="7614000" y="4783500"/>
            <a:ext cx="1170000" cy="360000"/>
          </a:xfrm>
        </p:spPr>
        <p:txBody>
          <a:bodyPr/>
          <a:lstStyle/>
          <a:p>
            <a:pPr algn="r"/>
            <a:r>
              <a:rPr lang="fr-FR" cap="all" dirty="0"/>
              <a:t>8 et 9 juin 2022</a:t>
            </a:r>
          </a:p>
        </p:txBody>
      </p:sp>
      <p:sp>
        <p:nvSpPr>
          <p:cNvPr id="9" name="Espace réservé du pied de page 3"/>
          <p:cNvSpPr>
            <a:spLocks noGrp="1"/>
          </p:cNvSpPr>
          <p:nvPr>
            <p:ph type="ftr" sz="quarter" idx="11"/>
          </p:nvPr>
        </p:nvSpPr>
        <p:spPr>
          <a:xfrm>
            <a:off x="360000" y="4783500"/>
            <a:ext cx="5904000" cy="360000"/>
          </a:xfrm>
        </p:spPr>
        <p:txBody>
          <a:bodyPr/>
          <a:lstStyle/>
          <a:p>
            <a:r>
              <a:rPr lang="fr-FR" dirty="0"/>
              <a:t>MTECT / DGALN / DHUP / QV</a:t>
            </a:r>
          </a:p>
        </p:txBody>
      </p:sp>
    </p:spTree>
    <p:extLst>
      <p:ext uri="{BB962C8B-B14F-4D97-AF65-F5344CB8AC3E}">
        <p14:creationId xmlns:p14="http://schemas.microsoft.com/office/powerpoint/2010/main" val="148319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91848" y="871947"/>
            <a:ext cx="6348557" cy="3651765"/>
          </a:xfrm>
        </p:spPr>
        <p:txBody>
          <a:bodyPr>
            <a:normAutofit fontScale="90000"/>
          </a:bodyPr>
          <a:lstStyle/>
          <a:p>
            <a:br>
              <a:rPr lang="fr-FR" dirty="0"/>
            </a:br>
            <a:r>
              <a:rPr lang="fr-FR" dirty="0"/>
              <a:t>Sommaire </a:t>
            </a:r>
            <a:br>
              <a:rPr lang="fr-FR" dirty="0"/>
            </a:br>
            <a:br>
              <a:rPr lang="fr-FR" sz="1650" dirty="0"/>
            </a:br>
            <a:r>
              <a:rPr lang="fr-FR" sz="1650" dirty="0"/>
              <a:t>Fondamentaux de la réforme « ZAN » (volet lutte contre l’artificialisation des sols de la loi Climat et Résilience)</a:t>
            </a:r>
            <a:br>
              <a:rPr lang="fr-FR" sz="1650" dirty="0"/>
            </a:br>
            <a:br>
              <a:rPr lang="fr-FR" sz="1650" dirty="0"/>
            </a:br>
            <a:br>
              <a:rPr lang="fr-FR" sz="1650" dirty="0"/>
            </a:br>
            <a:r>
              <a:rPr lang="fr-FR" sz="1650" dirty="0"/>
              <a:t>Déclinaison des objectifs de réduction dans les documents de planification et d’urbanisme </a:t>
            </a:r>
            <a:br>
              <a:rPr lang="fr-FR" sz="1650" dirty="0"/>
            </a:br>
            <a:br>
              <a:rPr lang="fr-FR" sz="1650" dirty="0"/>
            </a:br>
            <a:r>
              <a:rPr lang="fr-FR" sz="1650" dirty="0"/>
              <a:t>Dispositions d’accompagnement en faveur de la nature en ville et de la densification</a:t>
            </a:r>
            <a:br>
              <a:rPr lang="fr-FR" sz="1650" dirty="0"/>
            </a:br>
            <a:br>
              <a:rPr lang="fr-FR" sz="1650" dirty="0"/>
            </a:br>
            <a:r>
              <a:rPr lang="fr-FR" sz="1650" dirty="0"/>
              <a:t>Le paysage comme levier du ZAN dans la planification urbaine</a:t>
            </a:r>
            <a:br>
              <a:rPr lang="fr-FR" sz="1650" dirty="0"/>
            </a:br>
            <a:br>
              <a:rPr lang="fr-FR" sz="1650" dirty="0"/>
            </a:br>
            <a:r>
              <a:rPr lang="fr-FR" sz="2325"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313" y="2625634"/>
            <a:ext cx="2397171" cy="1680491"/>
          </a:xfrm>
          <a:prstGeom prst="rect">
            <a:avLst/>
          </a:prstGeom>
        </p:spPr>
      </p:pic>
    </p:spTree>
    <p:extLst>
      <p:ext uri="{BB962C8B-B14F-4D97-AF65-F5344CB8AC3E}">
        <p14:creationId xmlns:p14="http://schemas.microsoft.com/office/powerpoint/2010/main" val="204012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6698" y="825552"/>
            <a:ext cx="4097713" cy="1384995"/>
          </a:xfrm>
          <a:prstGeom prst="rect">
            <a:avLst/>
          </a:prstGeom>
          <a:solidFill>
            <a:schemeClr val="bg1">
              <a:lumMod val="95000"/>
            </a:schemeClr>
          </a:solidFill>
        </p:spPr>
        <p:txBody>
          <a:bodyPr wrap="square" rtlCol="0">
            <a:spAutoFit/>
          </a:bodyPr>
          <a:lstStyle/>
          <a:p>
            <a:pPr defTabSz="685800"/>
            <a:r>
              <a:rPr lang="fr-FR" sz="1050" b="1" dirty="0">
                <a:solidFill>
                  <a:srgbClr val="000000"/>
                </a:solidFill>
                <a:latin typeface="Arial"/>
              </a:rPr>
              <a:t>Un processus polarisé</a:t>
            </a:r>
          </a:p>
          <a:p>
            <a:pPr defTabSz="685800"/>
            <a:endParaRPr lang="fr-FR" sz="1050" b="1" dirty="0">
              <a:solidFill>
                <a:srgbClr val="000000"/>
              </a:solidFill>
              <a:latin typeface="Arial"/>
            </a:endParaRPr>
          </a:p>
          <a:p>
            <a:pPr marL="128588" indent="-128588" defTabSz="685800">
              <a:buFont typeface="Arial" panose="020B0604020202020204" pitchFamily="34" charset="0"/>
              <a:buChar char="•"/>
            </a:pPr>
            <a:r>
              <a:rPr lang="fr-FR" sz="900" dirty="0">
                <a:solidFill>
                  <a:srgbClr val="000000"/>
                </a:solidFill>
                <a:latin typeface="Arial"/>
              </a:rPr>
              <a:t>Consommation d’espaces majoritairement destinée à l’habitat (68 %), notamment par extension urbaine et mitage.</a:t>
            </a:r>
            <a:r>
              <a:rPr lang="fr-FR" sz="900" b="1" dirty="0">
                <a:solidFill>
                  <a:srgbClr val="000000"/>
                </a:solidFill>
                <a:latin typeface="Arial"/>
              </a:rPr>
              <a:t> </a:t>
            </a:r>
          </a:p>
          <a:p>
            <a:pPr marL="128588" indent="-128588" defTabSz="685800">
              <a:buFont typeface="Arial" panose="020B0604020202020204" pitchFamily="34" charset="0"/>
              <a:buChar char="•"/>
            </a:pPr>
            <a:r>
              <a:rPr lang="fr-FR" sz="900" dirty="0">
                <a:solidFill>
                  <a:srgbClr val="000000"/>
                </a:solidFill>
                <a:latin typeface="Arial"/>
              </a:rPr>
              <a:t>5 % des communes concernées par 39,3 % de la consommation d’espaces</a:t>
            </a:r>
          </a:p>
          <a:p>
            <a:pPr marL="128588" indent="-128588" defTabSz="685800">
              <a:buFont typeface="Arial" panose="020B0604020202020204" pitchFamily="34" charset="0"/>
              <a:buChar char="•"/>
            </a:pPr>
            <a:r>
              <a:rPr lang="fr-FR" sz="900" dirty="0">
                <a:solidFill>
                  <a:srgbClr val="000000"/>
                </a:solidFill>
                <a:latin typeface="Arial"/>
              </a:rPr>
              <a:t>Communes en zones détendues qui représentent 61% de l'artificialisation</a:t>
            </a:r>
          </a:p>
          <a:p>
            <a:pPr marL="128588" indent="-128588" defTabSz="685800">
              <a:buFont typeface="Arial" panose="020B0604020202020204" pitchFamily="34" charset="0"/>
              <a:buChar char="•"/>
            </a:pPr>
            <a:r>
              <a:rPr lang="fr-FR" sz="900" dirty="0">
                <a:solidFill>
                  <a:srgbClr val="000000"/>
                </a:solidFill>
                <a:latin typeface="Arial"/>
              </a:rPr>
              <a:t>Poids de la consommation dans les espaces périurbains</a:t>
            </a:r>
          </a:p>
          <a:p>
            <a:pPr defTabSz="685800"/>
            <a:endParaRPr lang="fr-FR" sz="900" dirty="0">
              <a:solidFill>
                <a:srgbClr val="000000"/>
              </a:solidFill>
              <a:latin typeface="Arial"/>
            </a:endParaRPr>
          </a:p>
        </p:txBody>
      </p:sp>
      <p:pic>
        <p:nvPicPr>
          <p:cNvPr id="5" name="Picture 2" descr="Graphe de l'évolution de la consommation d'espac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04457" y="2228632"/>
            <a:ext cx="3789576" cy="25263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rtificialisation communale 2009 2019"/>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719" t="4453" r="2075" b="2163"/>
          <a:stretch/>
        </p:blipFill>
        <p:spPr bwMode="auto">
          <a:xfrm>
            <a:off x="5251128" y="736812"/>
            <a:ext cx="3392642" cy="40032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8270" y="193331"/>
            <a:ext cx="7920880" cy="369332"/>
          </a:xfrm>
          <a:prstGeom prst="rect">
            <a:avLst/>
          </a:prstGeom>
        </p:spPr>
        <p:txBody>
          <a:bodyPr wrap="square" anchor="t">
            <a:spAutoFit/>
          </a:bodyPr>
          <a:lstStyle/>
          <a:p>
            <a:pPr algn="ctr" defTabSz="685800"/>
            <a:r>
              <a:rPr lang="fr-FR" b="1" dirty="0">
                <a:solidFill>
                  <a:srgbClr val="7CA39C"/>
                </a:solidFill>
                <a:latin typeface="Arial"/>
                <a:cs typeface="Arial"/>
              </a:rPr>
              <a:t>Diagnostic et ambition de la réforme</a:t>
            </a:r>
          </a:p>
        </p:txBody>
      </p:sp>
    </p:spTree>
    <p:extLst>
      <p:ext uri="{BB962C8B-B14F-4D97-AF65-F5344CB8AC3E}">
        <p14:creationId xmlns:p14="http://schemas.microsoft.com/office/powerpoint/2010/main" val="182381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953" y="226949"/>
            <a:ext cx="7920880" cy="369332"/>
          </a:xfrm>
          <a:prstGeom prst="rect">
            <a:avLst/>
          </a:prstGeom>
        </p:spPr>
        <p:txBody>
          <a:bodyPr wrap="square" anchor="t">
            <a:spAutoFit/>
          </a:bodyPr>
          <a:lstStyle/>
          <a:p>
            <a:pPr algn="ctr" defTabSz="685800"/>
            <a:r>
              <a:rPr lang="fr-FR" b="1" dirty="0">
                <a:solidFill>
                  <a:srgbClr val="7CA39C"/>
                </a:solidFill>
                <a:latin typeface="Arial"/>
                <a:cs typeface="Arial"/>
              </a:rPr>
              <a:t>Fondamentaux de la réforme</a:t>
            </a:r>
          </a:p>
        </p:txBody>
      </p:sp>
      <p:sp>
        <p:nvSpPr>
          <p:cNvPr id="8" name="Rectangle 7"/>
          <p:cNvSpPr/>
          <p:nvPr/>
        </p:nvSpPr>
        <p:spPr>
          <a:xfrm>
            <a:off x="496149" y="1338981"/>
            <a:ext cx="8232698" cy="2954655"/>
          </a:xfrm>
          <a:prstGeom prst="rect">
            <a:avLst/>
          </a:prstGeom>
        </p:spPr>
        <p:txBody>
          <a:bodyPr wrap="square" anchor="t">
            <a:spAutoFit/>
          </a:bodyPr>
          <a:lstStyle/>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Limiter l’étalement urbain, l’extension urbaine (continuité des principes déjà actés depuis la loi SRU et renforcés avec les lois Grenelle, ALUR…)</a:t>
            </a:r>
          </a:p>
          <a:p>
            <a:pPr algn="just" defTabSz="685800"/>
            <a:endParaRPr lang="fr-FR" sz="1200"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Identifier et encourager la mobilisation des gisements fonciers déjà artificialisés (friches, locaux vacants, potentiels d’intensification urbaine…)</a:t>
            </a:r>
          </a:p>
          <a:p>
            <a:pPr algn="just" defTabSz="685800"/>
            <a:endParaRPr lang="fr-FR" sz="1200"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La réforme est </a:t>
            </a:r>
            <a:r>
              <a:rPr lang="fr-FR" sz="1200" b="1" dirty="0">
                <a:solidFill>
                  <a:srgbClr val="7CA39C"/>
                </a:solidFill>
                <a:latin typeface="Marianne" panose="02000000000000000000"/>
                <a:cs typeface="Arial"/>
              </a:rPr>
              <a:t>progressive</a:t>
            </a:r>
            <a:r>
              <a:rPr lang="fr-FR" sz="1200" dirty="0">
                <a:solidFill>
                  <a:srgbClr val="000000"/>
                </a:solidFill>
                <a:latin typeface="Marianne" panose="02000000000000000000"/>
                <a:cs typeface="Arial"/>
              </a:rPr>
              <a:t> et s’inscrit dans une diminution tendancielle de la consommation d’espace naturels agricoles, et forestiers.</a:t>
            </a:r>
            <a:endParaRPr lang="fr-FR" sz="1050"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endParaRPr lang="fr-FR" sz="750"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L’effort de réduction de la consommation foncière est </a:t>
            </a:r>
            <a:r>
              <a:rPr lang="fr-FR" sz="1200" b="1" dirty="0">
                <a:solidFill>
                  <a:srgbClr val="7CA39C"/>
                </a:solidFill>
                <a:latin typeface="Marianne" panose="02000000000000000000"/>
                <a:cs typeface="Arial"/>
              </a:rPr>
              <a:t>territorialisé</a:t>
            </a:r>
            <a:r>
              <a:rPr lang="fr-FR" sz="1200" dirty="0">
                <a:solidFill>
                  <a:srgbClr val="000000"/>
                </a:solidFill>
                <a:latin typeface="Marianne" panose="02000000000000000000"/>
                <a:cs typeface="Arial"/>
              </a:rPr>
              <a:t>.</a:t>
            </a:r>
          </a:p>
          <a:p>
            <a:pPr marL="214313" indent="-214313" algn="just" defTabSz="685800">
              <a:buFont typeface="Wingdings" panose="05000000000000000000" pitchFamily="2" charset="2"/>
              <a:buChar char="§"/>
            </a:pPr>
            <a:endParaRPr lang="fr-FR" sz="750"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L’atteinte du zéro artificialisation nette des sols ne signifie </a:t>
            </a:r>
            <a:r>
              <a:rPr lang="fr-FR" sz="1200" b="1" dirty="0">
                <a:solidFill>
                  <a:srgbClr val="7CA39C"/>
                </a:solidFill>
                <a:latin typeface="Marianne" panose="02000000000000000000"/>
                <a:cs typeface="Arial"/>
              </a:rPr>
              <a:t>pas l’arrêt de toute construction</a:t>
            </a:r>
            <a:r>
              <a:rPr lang="fr-FR" sz="1200" dirty="0">
                <a:solidFill>
                  <a:srgbClr val="000000"/>
                </a:solidFill>
                <a:latin typeface="Marianne" panose="02000000000000000000"/>
                <a:cs typeface="Arial"/>
              </a:rPr>
              <a:t>.</a:t>
            </a:r>
          </a:p>
          <a:p>
            <a:pPr marL="214313" indent="-214313" algn="just" defTabSz="685800">
              <a:buFont typeface="Wingdings" panose="05000000000000000000" pitchFamily="2" charset="2"/>
              <a:buChar char="§"/>
            </a:pPr>
            <a:endParaRPr lang="fr-FR" sz="750" b="1"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L’Etat </a:t>
            </a:r>
            <a:r>
              <a:rPr lang="fr-FR" sz="1200" b="1" dirty="0">
                <a:solidFill>
                  <a:srgbClr val="7CA39C"/>
                </a:solidFill>
                <a:latin typeface="Marianne" panose="02000000000000000000"/>
                <a:cs typeface="Arial"/>
              </a:rPr>
              <a:t>accompagne</a:t>
            </a:r>
            <a:r>
              <a:rPr lang="fr-FR" sz="1200" dirty="0">
                <a:solidFill>
                  <a:srgbClr val="000000"/>
                </a:solidFill>
                <a:latin typeface="Marianne" panose="02000000000000000000"/>
                <a:cs typeface="Arial"/>
              </a:rPr>
              <a:t> les territoires engagés en faveur de la sobriété foncière.</a:t>
            </a:r>
          </a:p>
          <a:p>
            <a:pPr marL="214313" indent="-214313" algn="just" defTabSz="685800">
              <a:buFont typeface="Wingdings" panose="05000000000000000000" pitchFamily="2" charset="2"/>
              <a:buChar char="§"/>
            </a:pPr>
            <a:endParaRPr lang="fr-FR" sz="750" dirty="0">
              <a:solidFill>
                <a:srgbClr val="000000"/>
              </a:solidFill>
              <a:latin typeface="Marianne" panose="02000000000000000000"/>
              <a:cs typeface="Arial"/>
            </a:endParaRPr>
          </a:p>
          <a:p>
            <a:pPr marL="214313" indent="-214313" algn="just" defTabSz="685800">
              <a:buFont typeface="Wingdings" panose="05000000000000000000" pitchFamily="2" charset="2"/>
              <a:buChar char="§"/>
            </a:pPr>
            <a:r>
              <a:rPr lang="fr-FR" sz="1200" dirty="0">
                <a:solidFill>
                  <a:srgbClr val="000000"/>
                </a:solidFill>
                <a:latin typeface="Marianne" panose="02000000000000000000"/>
                <a:cs typeface="Arial"/>
              </a:rPr>
              <a:t>« </a:t>
            </a:r>
            <a:r>
              <a:rPr lang="fr-FR" sz="1200" b="1" dirty="0">
                <a:solidFill>
                  <a:srgbClr val="7CA39C"/>
                </a:solidFill>
                <a:latin typeface="Marianne" panose="02000000000000000000"/>
                <a:cs typeface="Arial"/>
              </a:rPr>
              <a:t>L’intensité urbaine </a:t>
            </a:r>
            <a:r>
              <a:rPr lang="fr-FR" sz="1200" dirty="0">
                <a:solidFill>
                  <a:srgbClr val="000000"/>
                </a:solidFill>
                <a:latin typeface="Marianne" panose="02000000000000000000"/>
                <a:cs typeface="Arial"/>
              </a:rPr>
              <a:t>nous permettra de relever le défi écologique, là où </a:t>
            </a:r>
            <a:r>
              <a:rPr lang="fr-FR" sz="1200" b="1" dirty="0">
                <a:solidFill>
                  <a:srgbClr val="7CA39C"/>
                </a:solidFill>
                <a:latin typeface="Marianne" panose="02000000000000000000"/>
                <a:cs typeface="Arial"/>
              </a:rPr>
              <a:t>la qualité urbaine </a:t>
            </a:r>
            <a:r>
              <a:rPr lang="fr-FR" sz="1200" dirty="0">
                <a:solidFill>
                  <a:srgbClr val="000000"/>
                </a:solidFill>
                <a:latin typeface="Marianne" panose="02000000000000000000"/>
                <a:cs typeface="Arial"/>
              </a:rPr>
              <a:t>sera la clé pour convaincre et rallier les citoyens. » (E </a:t>
            </a:r>
            <a:r>
              <a:rPr lang="fr-FR" sz="1200" dirty="0" err="1">
                <a:solidFill>
                  <a:srgbClr val="000000"/>
                </a:solidFill>
                <a:latin typeface="Marianne" panose="02000000000000000000"/>
                <a:cs typeface="Arial"/>
              </a:rPr>
              <a:t>Wargon</a:t>
            </a:r>
            <a:r>
              <a:rPr lang="fr-FR" sz="1200" dirty="0">
                <a:solidFill>
                  <a:srgbClr val="000000"/>
                </a:solidFill>
                <a:latin typeface="Marianne" panose="02000000000000000000"/>
                <a:cs typeface="Arial"/>
              </a:rPr>
              <a:t>, 14 octobre 2021).</a:t>
            </a:r>
          </a:p>
        </p:txBody>
      </p:sp>
      <p:pic>
        <p:nvPicPr>
          <p:cNvPr id="2" name="Image 1"/>
          <p:cNvPicPr>
            <a:picLocks noChangeAspect="1"/>
          </p:cNvPicPr>
          <p:nvPr/>
        </p:nvPicPr>
        <p:blipFill>
          <a:blip r:embed="rId2"/>
          <a:stretch>
            <a:fillRect/>
          </a:stretch>
        </p:blipFill>
        <p:spPr>
          <a:xfrm>
            <a:off x="7644653" y="60368"/>
            <a:ext cx="1296170" cy="1201599"/>
          </a:xfrm>
          <a:prstGeom prst="rect">
            <a:avLst/>
          </a:prstGeom>
        </p:spPr>
      </p:pic>
    </p:spTree>
    <p:extLst>
      <p:ext uri="{BB962C8B-B14F-4D97-AF65-F5344CB8AC3E}">
        <p14:creationId xmlns:p14="http://schemas.microsoft.com/office/powerpoint/2010/main" val="315528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92" y="3324918"/>
            <a:ext cx="6575765" cy="1477328"/>
          </a:xfrm>
          <a:prstGeom prst="rect">
            <a:avLst/>
          </a:prstGeom>
          <a:solidFill>
            <a:schemeClr val="bg1">
              <a:lumMod val="95000"/>
            </a:schemeClr>
          </a:solidFill>
        </p:spPr>
        <p:txBody>
          <a:bodyPr wrap="square">
            <a:spAutoFit/>
          </a:bodyPr>
          <a:lstStyle/>
          <a:p>
            <a:pPr defTabSz="685800"/>
            <a:r>
              <a:rPr lang="fr-FR" sz="1200" dirty="0">
                <a:solidFill>
                  <a:prstClr val="black"/>
                </a:solidFill>
                <a:latin typeface="Calibri" panose="020F0502020204030204"/>
              </a:rPr>
              <a:t>« L'atteinte des objectifs mentionnés au 6° bis de l'article L. 101-2 résulte de l'équilibre entre :</a:t>
            </a:r>
          </a:p>
          <a:p>
            <a:pPr defTabSz="685800"/>
            <a:r>
              <a:rPr lang="fr-FR" sz="450" dirty="0">
                <a:solidFill>
                  <a:prstClr val="black"/>
                </a:solidFill>
                <a:latin typeface="Calibri" panose="020F0502020204030204"/>
              </a:rPr>
              <a:t> </a:t>
            </a:r>
            <a:br>
              <a:rPr lang="fr-FR" sz="1200" dirty="0">
                <a:solidFill>
                  <a:prstClr val="black"/>
                </a:solidFill>
                <a:latin typeface="Calibri" panose="020F0502020204030204"/>
              </a:rPr>
            </a:br>
            <a:r>
              <a:rPr lang="fr-FR" sz="1050" dirty="0">
                <a:solidFill>
                  <a:prstClr val="black"/>
                </a:solidFill>
                <a:latin typeface="Calibri" panose="020F0502020204030204"/>
              </a:rPr>
              <a:t>« 1° La maîtrise de l'étalement urbain ; </a:t>
            </a:r>
            <a:br>
              <a:rPr lang="fr-FR" sz="1050" dirty="0">
                <a:solidFill>
                  <a:prstClr val="black"/>
                </a:solidFill>
                <a:latin typeface="Calibri" panose="020F0502020204030204"/>
              </a:rPr>
            </a:br>
            <a:r>
              <a:rPr lang="fr-FR" sz="1050" dirty="0">
                <a:solidFill>
                  <a:prstClr val="black"/>
                </a:solidFill>
                <a:latin typeface="Calibri" panose="020F0502020204030204"/>
              </a:rPr>
              <a:t>« 2° Le renouvellement urbain ; </a:t>
            </a:r>
            <a:br>
              <a:rPr lang="fr-FR" sz="1050" dirty="0">
                <a:solidFill>
                  <a:prstClr val="black"/>
                </a:solidFill>
                <a:latin typeface="Calibri" panose="020F0502020204030204"/>
              </a:rPr>
            </a:br>
            <a:r>
              <a:rPr lang="fr-FR" sz="1050" dirty="0">
                <a:solidFill>
                  <a:prstClr val="black"/>
                </a:solidFill>
                <a:latin typeface="Calibri" panose="020F0502020204030204"/>
              </a:rPr>
              <a:t>« 3° L'optimisation de la densité des espaces urbanisés ; </a:t>
            </a:r>
            <a:br>
              <a:rPr lang="fr-FR" sz="1050" dirty="0">
                <a:solidFill>
                  <a:prstClr val="black"/>
                </a:solidFill>
                <a:latin typeface="Calibri" panose="020F0502020204030204"/>
              </a:rPr>
            </a:br>
            <a:r>
              <a:rPr lang="fr-FR" sz="1050" dirty="0">
                <a:solidFill>
                  <a:prstClr val="black"/>
                </a:solidFill>
                <a:latin typeface="Calibri" panose="020F0502020204030204"/>
              </a:rPr>
              <a:t>« 4° La qualité urbaine ; </a:t>
            </a:r>
            <a:br>
              <a:rPr lang="fr-FR" sz="1050" dirty="0">
                <a:solidFill>
                  <a:prstClr val="black"/>
                </a:solidFill>
                <a:latin typeface="Calibri" panose="020F0502020204030204"/>
              </a:rPr>
            </a:br>
            <a:r>
              <a:rPr lang="fr-FR" sz="1050" dirty="0">
                <a:solidFill>
                  <a:prstClr val="black"/>
                </a:solidFill>
                <a:latin typeface="Calibri" panose="020F0502020204030204"/>
              </a:rPr>
              <a:t>« 5° La préservation et la restauration de la biodiversité et de la nature en ville ; </a:t>
            </a:r>
            <a:br>
              <a:rPr lang="fr-FR" sz="1050" dirty="0">
                <a:solidFill>
                  <a:prstClr val="black"/>
                </a:solidFill>
                <a:latin typeface="Calibri" panose="020F0502020204030204"/>
              </a:rPr>
            </a:br>
            <a:r>
              <a:rPr lang="fr-FR" sz="1050" dirty="0">
                <a:solidFill>
                  <a:prstClr val="black"/>
                </a:solidFill>
                <a:latin typeface="Calibri" panose="020F0502020204030204"/>
              </a:rPr>
              <a:t>« 6° La protection des sols des espaces naturels, agricoles et forestiers ; </a:t>
            </a:r>
            <a:br>
              <a:rPr lang="fr-FR" sz="1050" dirty="0">
                <a:solidFill>
                  <a:prstClr val="black"/>
                </a:solidFill>
                <a:latin typeface="Calibri" panose="020F0502020204030204"/>
              </a:rPr>
            </a:br>
            <a:r>
              <a:rPr lang="fr-FR" sz="1050" dirty="0">
                <a:solidFill>
                  <a:prstClr val="black"/>
                </a:solidFill>
                <a:latin typeface="Calibri" panose="020F0502020204030204"/>
              </a:rPr>
              <a:t>« 7° La renaturation des sols artificialisés. » (article 192)</a:t>
            </a:r>
          </a:p>
        </p:txBody>
      </p:sp>
      <p:sp>
        <p:nvSpPr>
          <p:cNvPr id="6" name="Rectangle 5"/>
          <p:cNvSpPr/>
          <p:nvPr/>
        </p:nvSpPr>
        <p:spPr>
          <a:xfrm>
            <a:off x="685347" y="222902"/>
            <a:ext cx="7506944" cy="646331"/>
          </a:xfrm>
          <a:prstGeom prst="rect">
            <a:avLst/>
          </a:prstGeom>
        </p:spPr>
        <p:txBody>
          <a:bodyPr wrap="square">
            <a:spAutoFit/>
          </a:bodyPr>
          <a:lstStyle/>
          <a:p>
            <a:pPr defTabSz="685800"/>
            <a:r>
              <a:rPr lang="fr-FR" b="1" dirty="0">
                <a:solidFill>
                  <a:srgbClr val="7CA39C"/>
                </a:solidFill>
                <a:latin typeface="Calibri" panose="020F0502020204030204"/>
              </a:rPr>
              <a:t>Définir une trajectoire de réduction</a:t>
            </a:r>
          </a:p>
          <a:p>
            <a:pPr defTabSz="685800"/>
            <a:r>
              <a:rPr lang="fr-FR" b="1" dirty="0">
                <a:solidFill>
                  <a:srgbClr val="7CA39C"/>
                </a:solidFill>
                <a:latin typeface="Calibri" panose="020F0502020204030204"/>
              </a:rPr>
              <a:t>                           du rythme de l’artificialisation des sols</a:t>
            </a:r>
          </a:p>
        </p:txBody>
      </p:sp>
      <p:sp>
        <p:nvSpPr>
          <p:cNvPr id="7" name="ZoneTexte 6">
            <a:extLst>
              <a:ext uri="{FF2B5EF4-FFF2-40B4-BE49-F238E27FC236}">
                <a16:creationId xmlns:a16="http://schemas.microsoft.com/office/drawing/2014/main" id="{1761394D-FF75-4645-A6C2-D41F0915FC4B}"/>
              </a:ext>
            </a:extLst>
          </p:cNvPr>
          <p:cNvSpPr txBox="1"/>
          <p:nvPr/>
        </p:nvSpPr>
        <p:spPr>
          <a:xfrm>
            <a:off x="326466" y="1113348"/>
            <a:ext cx="8318836" cy="2217257"/>
          </a:xfrm>
          <a:prstGeom prst="rect">
            <a:avLst/>
          </a:prstGeom>
        </p:spPr>
        <p:txBody>
          <a:bodyPr rot="0" spcFirstLastPara="0" vertOverflow="overflow" horzOverflow="overflow" vert="horz" wrap="square" lIns="62215" tIns="31107" rIns="62215" bIns="31107" numCol="1" spcCol="0" rtlCol="0" fromWordArt="0" anchor="t" anchorCtr="0" forceAA="0" compatLnSpc="1">
            <a:prstTxWarp prst="textNoShape">
              <a:avLst/>
            </a:prstTxWarp>
            <a:spAutoFit/>
          </a:bodyPr>
          <a:lstStyle/>
          <a:p>
            <a:pPr marL="285743" indent="-285743" algn="just" defTabSz="685800">
              <a:buFont typeface="Arial" panose="020B0604020202020204" pitchFamily="34" charset="0"/>
              <a:buChar char="•"/>
            </a:pPr>
            <a:r>
              <a:rPr lang="fr-FR" sz="1400" dirty="0">
                <a:solidFill>
                  <a:prstClr val="black"/>
                </a:solidFill>
                <a:latin typeface="Marianne" panose="02000000000000000000" pitchFamily="50" charset="0"/>
              </a:rPr>
              <a:t>Un engagement programmatique : </a:t>
            </a:r>
            <a:r>
              <a:rPr lang="fr-FR" sz="1400" b="1" dirty="0">
                <a:solidFill>
                  <a:prstClr val="black"/>
                </a:solidFill>
                <a:latin typeface="Marianne" panose="02000000000000000000" pitchFamily="50" charset="0"/>
              </a:rPr>
              <a:t>atteindre le </a:t>
            </a:r>
            <a:r>
              <a:rPr lang="fr-FR" sz="1400" b="1" dirty="0">
                <a:solidFill>
                  <a:srgbClr val="7CA39C"/>
                </a:solidFill>
                <a:latin typeface="Marianne" panose="02000000000000000000" pitchFamily="50" charset="0"/>
              </a:rPr>
              <a:t>"zéro artificialisation nette" </a:t>
            </a:r>
            <a:r>
              <a:rPr lang="fr-FR" sz="1400" b="1" dirty="0">
                <a:solidFill>
                  <a:prstClr val="black"/>
                </a:solidFill>
                <a:latin typeface="Marianne" panose="02000000000000000000" pitchFamily="50" charset="0"/>
              </a:rPr>
              <a:t>en 2050</a:t>
            </a:r>
            <a:r>
              <a:rPr lang="fr-FR" sz="1400" dirty="0">
                <a:solidFill>
                  <a:prstClr val="black"/>
                </a:solidFill>
                <a:latin typeface="Marianne" panose="02000000000000000000" pitchFamily="50" charset="0"/>
              </a:rPr>
              <a:t> et r</a:t>
            </a:r>
            <a:r>
              <a:rPr lang="fr-FR" sz="1400" b="1" dirty="0">
                <a:solidFill>
                  <a:prstClr val="black"/>
                </a:solidFill>
                <a:latin typeface="Marianne" panose="02000000000000000000" pitchFamily="50" charset="0"/>
              </a:rPr>
              <a:t>éduire de moitié le rythme de consommation </a:t>
            </a:r>
            <a:r>
              <a:rPr lang="fr-FR" sz="1400" b="1" dirty="0">
                <a:solidFill>
                  <a:prstClr val="black"/>
                </a:solidFill>
                <a:latin typeface="Marianne" panose="02000000000000000000" pitchFamily="50" charset="0"/>
                <a:cs typeface="Arial"/>
              </a:rPr>
              <a:t>des espaces</a:t>
            </a:r>
            <a:r>
              <a:rPr lang="fr-FR" sz="1400" dirty="0">
                <a:solidFill>
                  <a:prstClr val="black"/>
                </a:solidFill>
                <a:latin typeface="Marianne" panose="02000000000000000000" pitchFamily="50" charset="0"/>
                <a:cs typeface="Arial"/>
              </a:rPr>
              <a:t> </a:t>
            </a:r>
            <a:r>
              <a:rPr lang="fr-FR" sz="1400" dirty="0">
                <a:solidFill>
                  <a:prstClr val="black"/>
                </a:solidFill>
                <a:latin typeface="Marianne" panose="02000000000000000000" pitchFamily="50" charset="0"/>
              </a:rPr>
              <a:t>naturels, </a:t>
            </a:r>
            <a:r>
              <a:rPr lang="fr-FR" sz="1400" dirty="0">
                <a:solidFill>
                  <a:prstClr val="black"/>
                </a:solidFill>
                <a:latin typeface="Marianne" panose="02000000000000000000" pitchFamily="50" charset="0"/>
                <a:cs typeface="Arial"/>
              </a:rPr>
              <a:t>agricoles et </a:t>
            </a:r>
            <a:r>
              <a:rPr lang="fr-FR" sz="1400" dirty="0">
                <a:solidFill>
                  <a:prstClr val="black"/>
                </a:solidFill>
                <a:latin typeface="Marianne" panose="02000000000000000000" pitchFamily="50" charset="0"/>
              </a:rPr>
              <a:t>forestiers (ENAF) en 10 ans (article 191).</a:t>
            </a:r>
          </a:p>
          <a:p>
            <a:pPr marL="285743" indent="-285743" algn="just" defTabSz="685800">
              <a:buFont typeface="Arial" panose="020B0604020202020204" pitchFamily="34" charset="0"/>
              <a:buChar char="•"/>
            </a:pPr>
            <a:endParaRPr lang="fr-FR" sz="1400" dirty="0">
              <a:solidFill>
                <a:prstClr val="black"/>
              </a:solidFill>
              <a:latin typeface="Marianne" panose="02000000000000000000" pitchFamily="50" charset="0"/>
            </a:endParaRPr>
          </a:p>
          <a:p>
            <a:pPr marL="285743" indent="-285743" algn="just" defTabSz="685800">
              <a:buFont typeface="Arial" panose="020B0604020202020204" pitchFamily="34" charset="0"/>
              <a:buChar char="•"/>
            </a:pPr>
            <a:r>
              <a:rPr lang="fr-FR" sz="1400" dirty="0">
                <a:solidFill>
                  <a:prstClr val="black"/>
                </a:solidFill>
                <a:latin typeface="Marianne" panose="02000000000000000000" pitchFamily="50" charset="0"/>
              </a:rPr>
              <a:t>Insertion de la </a:t>
            </a:r>
            <a:r>
              <a:rPr lang="fr-FR" sz="1400" b="1" dirty="0">
                <a:solidFill>
                  <a:prstClr val="black"/>
                </a:solidFill>
                <a:latin typeface="Marianne" panose="02000000000000000000" pitchFamily="50" charset="0"/>
              </a:rPr>
              <a:t>définition de l’artificialisation</a:t>
            </a:r>
            <a:r>
              <a:rPr lang="fr-FR" sz="1400" dirty="0">
                <a:solidFill>
                  <a:prstClr val="black"/>
                </a:solidFill>
                <a:latin typeface="Marianne" panose="02000000000000000000" pitchFamily="50" charset="0"/>
              </a:rPr>
              <a:t> dans les principes généraux du Code de l’Urbanisme (L 101-2)</a:t>
            </a:r>
          </a:p>
          <a:p>
            <a:pPr marL="285743" indent="-285743" algn="just" defTabSz="685800">
              <a:buFont typeface="Arial" panose="020B0604020202020204" pitchFamily="34" charset="0"/>
              <a:buChar char="•"/>
            </a:pPr>
            <a:endParaRPr lang="fr-FR" sz="1400" dirty="0">
              <a:solidFill>
                <a:prstClr val="black"/>
              </a:solidFill>
              <a:latin typeface="Marianne" panose="02000000000000000000" pitchFamily="50" charset="0"/>
            </a:endParaRPr>
          </a:p>
          <a:p>
            <a:pPr marL="285743" indent="-285743" algn="just" defTabSz="685800">
              <a:buFont typeface="Arial" panose="020B0604020202020204" pitchFamily="34" charset="0"/>
              <a:buChar char="•"/>
            </a:pPr>
            <a:r>
              <a:rPr lang="fr-FR" sz="1400" b="1" dirty="0">
                <a:solidFill>
                  <a:prstClr val="black"/>
                </a:solidFill>
                <a:latin typeface="Marianne" panose="02000000000000000000" pitchFamily="50" charset="0"/>
              </a:rPr>
              <a:t>Déterminants de l’atteinte du ZAN </a:t>
            </a:r>
            <a:r>
              <a:rPr lang="fr-FR" sz="1400" dirty="0">
                <a:solidFill>
                  <a:prstClr val="black"/>
                </a:solidFill>
                <a:latin typeface="Marianne" panose="02000000000000000000" pitchFamily="50" charset="0"/>
              </a:rPr>
              <a:t>rappelés dans les principes généraux du Code de l’urbanisme (L 101-2-1) </a:t>
            </a:r>
          </a:p>
          <a:p>
            <a:pPr algn="just" defTabSz="685800"/>
            <a:endParaRPr lang="fr-FR" sz="1400" dirty="0">
              <a:solidFill>
                <a:prstClr val="black"/>
              </a:solidFill>
              <a:latin typeface="Calibri" panose="020F0502020204030204"/>
            </a:endParaRPr>
          </a:p>
        </p:txBody>
      </p:sp>
      <p:pic>
        <p:nvPicPr>
          <p:cNvPr id="3" name="Image 2"/>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6420971" y="222071"/>
            <a:ext cx="2417872" cy="784692"/>
          </a:xfrm>
          <a:prstGeom prst="rect">
            <a:avLst/>
          </a:prstGeom>
        </p:spPr>
      </p:pic>
    </p:spTree>
    <p:extLst>
      <p:ext uri="{BB962C8B-B14F-4D97-AF65-F5344CB8AC3E}">
        <p14:creationId xmlns:p14="http://schemas.microsoft.com/office/powerpoint/2010/main" val="375544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31086" y="172418"/>
            <a:ext cx="6349239" cy="392415"/>
          </a:xfrm>
          <a:prstGeom prst="rect">
            <a:avLst/>
          </a:prstGeom>
        </p:spPr>
        <p:txBody>
          <a:bodyPr wrap="none">
            <a:spAutoFit/>
          </a:bodyPr>
          <a:lstStyle/>
          <a:p>
            <a:pPr defTabSz="685800"/>
            <a:r>
              <a:rPr lang="fr-FR" sz="1950" b="1" spc="-1" dirty="0">
                <a:solidFill>
                  <a:srgbClr val="7CA39C"/>
                </a:solidFill>
                <a:uFill>
                  <a:solidFill>
                    <a:srgbClr val="FFFFFF"/>
                  </a:solidFill>
                </a:uFill>
                <a:latin typeface="Calibri" panose="020F0502020204030204"/>
              </a:rPr>
              <a:t>Dispositions législatives sur la définition de l’artificialisation</a:t>
            </a:r>
            <a:endParaRPr lang="fr-FR" sz="1950" b="1" dirty="0">
              <a:solidFill>
                <a:srgbClr val="7CA39C"/>
              </a:solidFill>
              <a:latin typeface="Calibri" panose="020F0502020204030204"/>
            </a:endParaRPr>
          </a:p>
        </p:txBody>
      </p:sp>
      <p:cxnSp>
        <p:nvCxnSpPr>
          <p:cNvPr id="6" name="Connecteur droit avec flèche 5"/>
          <p:cNvCxnSpPr/>
          <p:nvPr/>
        </p:nvCxnSpPr>
        <p:spPr>
          <a:xfrm flipH="1">
            <a:off x="2652519" y="1581965"/>
            <a:ext cx="964651" cy="4218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092679" y="1595625"/>
            <a:ext cx="972094" cy="4552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8746" y="2130441"/>
            <a:ext cx="2678424" cy="1461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600" b="1" dirty="0">
                <a:solidFill>
                  <a:prstClr val="white"/>
                </a:solidFill>
                <a:latin typeface="Calibri" panose="020F0502020204030204"/>
              </a:rPr>
              <a:t>Processus d’artificialisation</a:t>
            </a:r>
          </a:p>
          <a:p>
            <a:pPr algn="ctr" defTabSz="685800"/>
            <a:endParaRPr lang="fr-FR" sz="1400" b="1" dirty="0">
              <a:solidFill>
                <a:prstClr val="white"/>
              </a:solidFill>
              <a:latin typeface="Calibri" panose="020F0502020204030204"/>
            </a:endParaRPr>
          </a:p>
          <a:p>
            <a:pPr algn="ctr" defTabSz="685800"/>
            <a:r>
              <a:rPr lang="fr-FR" sz="1200" dirty="0">
                <a:solidFill>
                  <a:prstClr val="white"/>
                </a:solidFill>
                <a:latin typeface="Calibri" panose="020F0502020204030204"/>
              </a:rPr>
              <a:t>Basé sur l’atteinte durable aux fonctionnalités écologiques et aux potentialités agronomiques des sols</a:t>
            </a:r>
            <a:endParaRPr lang="fr-FR" sz="1600" b="1" dirty="0">
              <a:solidFill>
                <a:prstClr val="white"/>
              </a:solidFill>
              <a:latin typeface="Calibri" panose="020F0502020204030204"/>
            </a:endParaRPr>
          </a:p>
        </p:txBody>
      </p:sp>
      <p:sp>
        <p:nvSpPr>
          <p:cNvPr id="9" name="Rectangle 8"/>
          <p:cNvSpPr/>
          <p:nvPr/>
        </p:nvSpPr>
        <p:spPr>
          <a:xfrm>
            <a:off x="4478489" y="2130441"/>
            <a:ext cx="2607168" cy="1193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600" b="1" dirty="0">
                <a:solidFill>
                  <a:prstClr val="white"/>
                </a:solidFill>
                <a:latin typeface="Calibri" panose="020F0502020204030204"/>
              </a:rPr>
              <a:t>Bilan du ZAN</a:t>
            </a:r>
          </a:p>
          <a:p>
            <a:pPr algn="ctr" defTabSz="685800"/>
            <a:endParaRPr lang="fr-FR" sz="1400" b="1" dirty="0">
              <a:solidFill>
                <a:prstClr val="white"/>
              </a:solidFill>
              <a:latin typeface="Calibri" panose="020F0502020204030204"/>
            </a:endParaRPr>
          </a:p>
          <a:p>
            <a:pPr algn="ctr" defTabSz="685800"/>
            <a:r>
              <a:rPr lang="fr-FR" sz="1200" dirty="0">
                <a:solidFill>
                  <a:prstClr val="white"/>
                </a:solidFill>
                <a:latin typeface="Calibri" panose="020F0502020204030204"/>
              </a:rPr>
              <a:t>Calcul du solde entre les flux de sols artificialisés / </a:t>
            </a:r>
            <a:r>
              <a:rPr lang="fr-FR" sz="1200" dirty="0" err="1">
                <a:solidFill>
                  <a:prstClr val="white"/>
                </a:solidFill>
                <a:latin typeface="Calibri" panose="020F0502020204030204"/>
              </a:rPr>
              <a:t>désartificialisés</a:t>
            </a:r>
            <a:endParaRPr lang="fr-FR" sz="1200" dirty="0">
              <a:solidFill>
                <a:prstClr val="white"/>
              </a:solidFill>
              <a:latin typeface="Calibri" panose="020F0502020204030204"/>
            </a:endParaRPr>
          </a:p>
        </p:txBody>
      </p:sp>
      <p:sp>
        <p:nvSpPr>
          <p:cNvPr id="10" name="Rectangle 9"/>
          <p:cNvSpPr/>
          <p:nvPr/>
        </p:nvSpPr>
        <p:spPr>
          <a:xfrm>
            <a:off x="953216" y="3598924"/>
            <a:ext cx="2663954" cy="612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prstClr val="black"/>
                </a:solidFill>
                <a:latin typeface="Calibri" panose="020F0502020204030204"/>
              </a:rPr>
              <a:t>Définition générale qui peut s’appliquer notamment à l’échelle des projets</a:t>
            </a:r>
          </a:p>
        </p:txBody>
      </p:sp>
      <p:sp>
        <p:nvSpPr>
          <p:cNvPr id="13" name="Rectangle 12"/>
          <p:cNvSpPr/>
          <p:nvPr/>
        </p:nvSpPr>
        <p:spPr>
          <a:xfrm>
            <a:off x="4487597" y="3333431"/>
            <a:ext cx="2598060" cy="553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100" b="1" dirty="0">
                <a:solidFill>
                  <a:prstClr val="black"/>
                </a:solidFill>
                <a:latin typeface="Calibri" panose="020F0502020204030204"/>
              </a:rPr>
              <a:t>Echelle des documents de planification et d’urbanisme</a:t>
            </a:r>
          </a:p>
        </p:txBody>
      </p:sp>
      <p:sp>
        <p:nvSpPr>
          <p:cNvPr id="14" name="Flèche : droite 7">
            <a:extLst>
              <a:ext uri="{FF2B5EF4-FFF2-40B4-BE49-F238E27FC236}">
                <a16:creationId xmlns:a16="http://schemas.microsoft.com/office/drawing/2014/main" id="{66E07A81-CCDE-4849-B86F-9C181E6E3755}"/>
              </a:ext>
            </a:extLst>
          </p:cNvPr>
          <p:cNvSpPr/>
          <p:nvPr/>
        </p:nvSpPr>
        <p:spPr>
          <a:xfrm rot="5400000">
            <a:off x="5672700" y="3981169"/>
            <a:ext cx="253191" cy="187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225">
              <a:solidFill>
                <a:prstClr val="white"/>
              </a:solidFill>
              <a:latin typeface="Calibri" panose="020F0502020204030204"/>
            </a:endParaRPr>
          </a:p>
        </p:txBody>
      </p:sp>
      <p:sp>
        <p:nvSpPr>
          <p:cNvPr id="15" name="ZoneTexte 14"/>
          <p:cNvSpPr txBox="1"/>
          <p:nvPr/>
        </p:nvSpPr>
        <p:spPr>
          <a:xfrm>
            <a:off x="4024311" y="4211564"/>
            <a:ext cx="3549968" cy="600164"/>
          </a:xfrm>
          <a:prstGeom prst="rect">
            <a:avLst/>
          </a:prstGeom>
          <a:noFill/>
        </p:spPr>
        <p:txBody>
          <a:bodyPr wrap="square" rtlCol="0">
            <a:spAutoFit/>
          </a:bodyPr>
          <a:lstStyle/>
          <a:p>
            <a:pPr algn="ctr" defTabSz="685800"/>
            <a:r>
              <a:rPr lang="fr-FR" sz="1100" dirty="0">
                <a:solidFill>
                  <a:prstClr val="black"/>
                </a:solidFill>
                <a:latin typeface="Calibri" panose="020F0502020204030204"/>
              </a:rPr>
              <a:t>Un décret précisera la nomenclature</a:t>
            </a:r>
          </a:p>
          <a:p>
            <a:pPr algn="ctr" defTabSz="685800"/>
            <a:r>
              <a:rPr lang="fr-FR" sz="1100" dirty="0">
                <a:solidFill>
                  <a:prstClr val="black"/>
                </a:solidFill>
                <a:latin typeface="Calibri" panose="020F0502020204030204"/>
              </a:rPr>
              <a:t>(sols artificialisés/non artificialisés) et </a:t>
            </a:r>
          </a:p>
          <a:p>
            <a:pPr algn="ctr" defTabSz="685800"/>
            <a:r>
              <a:rPr lang="fr-FR" sz="1100" dirty="0">
                <a:solidFill>
                  <a:prstClr val="black"/>
                </a:solidFill>
                <a:latin typeface="Calibri" panose="020F0502020204030204"/>
              </a:rPr>
              <a:t>l’échelle d’appréciation du calcul </a:t>
            </a:r>
          </a:p>
        </p:txBody>
      </p:sp>
      <p:sp>
        <p:nvSpPr>
          <p:cNvPr id="16" name="Rectangle 15"/>
          <p:cNvSpPr/>
          <p:nvPr/>
        </p:nvSpPr>
        <p:spPr>
          <a:xfrm>
            <a:off x="-75244" y="982388"/>
            <a:ext cx="8056492" cy="923330"/>
          </a:xfrm>
          <a:prstGeom prst="rect">
            <a:avLst/>
          </a:prstGeom>
        </p:spPr>
        <p:txBody>
          <a:bodyPr wrap="square">
            <a:spAutoFit/>
          </a:bodyPr>
          <a:lstStyle/>
          <a:p>
            <a:pPr algn="ctr" defTabSz="685800"/>
            <a:r>
              <a:rPr lang="fr-FR" b="1" dirty="0">
                <a:solidFill>
                  <a:prstClr val="black"/>
                </a:solidFill>
                <a:latin typeface="Calibri" panose="020F0502020204030204"/>
              </a:rPr>
              <a:t>Article L. 101-2-1 du code de l’urbanisme</a:t>
            </a:r>
          </a:p>
          <a:p>
            <a:pPr algn="ctr" defTabSz="685800"/>
            <a:endParaRPr lang="fr-FR" sz="400" dirty="0">
              <a:solidFill>
                <a:prstClr val="black"/>
              </a:solidFill>
              <a:latin typeface="Calibri" panose="020F0502020204030204"/>
            </a:endParaRPr>
          </a:p>
          <a:p>
            <a:pPr algn="ctr" defTabSz="685800"/>
            <a:r>
              <a:rPr lang="fr-FR" sz="1400" dirty="0">
                <a:solidFill>
                  <a:prstClr val="black"/>
                </a:solidFill>
                <a:latin typeface="Calibri" panose="020F0502020204030204"/>
              </a:rPr>
              <a:t>Une définition articulée autour de </a:t>
            </a:r>
            <a:r>
              <a:rPr lang="fr-FR" sz="1400" b="1" dirty="0">
                <a:solidFill>
                  <a:prstClr val="black"/>
                </a:solidFill>
                <a:latin typeface="Calibri" panose="020F0502020204030204"/>
              </a:rPr>
              <a:t>deux volets </a:t>
            </a:r>
          </a:p>
          <a:p>
            <a:pPr algn="just" defTabSz="685800"/>
            <a:endParaRPr lang="fr-FR" b="1" dirty="0">
              <a:solidFill>
                <a:prstClr val="black"/>
              </a:solidFill>
              <a:latin typeface="Calibri" panose="020F0502020204030204"/>
            </a:endParaRPr>
          </a:p>
        </p:txBody>
      </p:sp>
      <p:pic>
        <p:nvPicPr>
          <p:cNvPr id="2" name="Image 1"/>
          <p:cNvPicPr>
            <a:picLocks noChangeAspect="1"/>
          </p:cNvPicPr>
          <p:nvPr/>
        </p:nvPicPr>
        <p:blipFill>
          <a:blip r:embed="rId2"/>
          <a:stretch>
            <a:fillRect/>
          </a:stretch>
        </p:blipFill>
        <p:spPr>
          <a:xfrm>
            <a:off x="7890062" y="147917"/>
            <a:ext cx="1000125" cy="1000125"/>
          </a:xfrm>
          <a:prstGeom prst="rect">
            <a:avLst/>
          </a:prstGeom>
        </p:spPr>
      </p:pic>
    </p:spTree>
    <p:extLst>
      <p:ext uri="{BB962C8B-B14F-4D97-AF65-F5344CB8AC3E}">
        <p14:creationId xmlns:p14="http://schemas.microsoft.com/office/powerpoint/2010/main" val="288889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44631" y="245740"/>
            <a:ext cx="7421061" cy="797222"/>
          </a:xfrm>
        </p:spPr>
        <p:txBody>
          <a:bodyPr>
            <a:normAutofit/>
          </a:bodyPr>
          <a:lstStyle/>
          <a:p>
            <a:pPr marL="0" indent="0">
              <a:buNone/>
            </a:pPr>
            <a:r>
              <a:rPr lang="fr-FR" sz="2700" b="1" dirty="0"/>
              <a:t>Consommation ENAF / Artificialisation des sols  </a:t>
            </a:r>
            <a:endParaRPr lang="fr-FR" sz="2700" dirty="0"/>
          </a:p>
        </p:txBody>
      </p:sp>
      <p:sp>
        <p:nvSpPr>
          <p:cNvPr id="5" name="ZoneTexte 4"/>
          <p:cNvSpPr txBox="1"/>
          <p:nvPr/>
        </p:nvSpPr>
        <p:spPr>
          <a:xfrm>
            <a:off x="393641" y="3128718"/>
            <a:ext cx="8323042" cy="1938992"/>
          </a:xfrm>
          <a:prstGeom prst="rect">
            <a:avLst/>
          </a:prstGeom>
          <a:noFill/>
        </p:spPr>
        <p:txBody>
          <a:bodyPr wrap="square" rtlCol="0">
            <a:spAutoFit/>
          </a:bodyPr>
          <a:lstStyle/>
          <a:p>
            <a:pPr marL="214313" indent="-214313" defTabSz="685800">
              <a:buFont typeface="Arial" panose="020B0604020202020204" pitchFamily="34" charset="0"/>
              <a:buChar char="•"/>
            </a:pPr>
            <a:r>
              <a:rPr lang="fr-FR" sz="1350" dirty="0">
                <a:solidFill>
                  <a:prstClr val="black"/>
                </a:solidFill>
                <a:latin typeface="Marianne" panose="02000000000000000000" pitchFamily="50" charset="0"/>
              </a:rPr>
              <a:t>Consommation ENAF :</a:t>
            </a:r>
          </a:p>
          <a:p>
            <a:pPr defTabSz="685800"/>
            <a:endParaRPr lang="fr-FR" sz="1350" dirty="0">
              <a:solidFill>
                <a:prstClr val="black"/>
              </a:solidFill>
              <a:latin typeface="Marianne" panose="02000000000000000000" pitchFamily="50" charset="0"/>
            </a:endParaRPr>
          </a:p>
          <a:p>
            <a:pPr defTabSz="685800"/>
            <a:r>
              <a:rPr lang="fr-FR" sz="1350" b="1" dirty="0">
                <a:solidFill>
                  <a:prstClr val="black"/>
                </a:solidFill>
                <a:latin typeface="Marianne" panose="02000000000000000000" pitchFamily="50" charset="0"/>
              </a:rPr>
              <a:t>Changements d’occupation ou d’usage des espaces</a:t>
            </a:r>
          </a:p>
          <a:p>
            <a:pPr defTabSz="685800"/>
            <a:r>
              <a:rPr lang="fr-FR" sz="1350" dirty="0">
                <a:solidFill>
                  <a:prstClr val="black"/>
                </a:solidFill>
                <a:latin typeface="Marianne" panose="02000000000000000000" pitchFamily="50" charset="0"/>
              </a:rPr>
              <a:t>Adaptée à la quantification des phénomènes d’étalement urbain et de mitage. </a:t>
            </a:r>
          </a:p>
          <a:p>
            <a:pPr defTabSz="685800"/>
            <a:r>
              <a:rPr lang="fr-FR" sz="1350" dirty="0">
                <a:solidFill>
                  <a:prstClr val="black"/>
                </a:solidFill>
                <a:latin typeface="Marianne" panose="02000000000000000000" pitchFamily="50" charset="0"/>
              </a:rPr>
              <a:t>Ne permet pas toutefois pas d'évaluer finement le </a:t>
            </a:r>
            <a:r>
              <a:rPr lang="fr-FR" sz="1350" b="1" dirty="0">
                <a:solidFill>
                  <a:prstClr val="black"/>
                </a:solidFill>
                <a:latin typeface="Marianne" panose="02000000000000000000" pitchFamily="50" charset="0"/>
              </a:rPr>
              <a:t>phénomène d’artificialisation des sols</a:t>
            </a:r>
            <a:r>
              <a:rPr lang="fr-FR" sz="1350" dirty="0">
                <a:solidFill>
                  <a:prstClr val="black"/>
                </a:solidFill>
                <a:latin typeface="Marianne" panose="02000000000000000000" pitchFamily="50" charset="0"/>
              </a:rPr>
              <a:t>, raison pour laquelle la notion d’« artificialisation des sols » a été introduite</a:t>
            </a:r>
          </a:p>
          <a:p>
            <a:pPr defTabSz="685800"/>
            <a:endParaRPr lang="fr-FR" sz="1350" dirty="0">
              <a:solidFill>
                <a:prstClr val="black"/>
              </a:solidFill>
              <a:latin typeface="Marianne" panose="02000000000000000000" pitchFamily="50" charset="0"/>
            </a:endParaRPr>
          </a:p>
          <a:p>
            <a:pPr marL="214313" indent="-214313" defTabSz="685800">
              <a:buFont typeface="Arial" panose="020B0604020202020204" pitchFamily="34" charset="0"/>
              <a:buChar char="•"/>
            </a:pPr>
            <a:r>
              <a:rPr lang="fr-FR" sz="1350" dirty="0">
                <a:solidFill>
                  <a:prstClr val="black"/>
                </a:solidFill>
                <a:latin typeface="Marianne" panose="02000000000000000000" pitchFamily="50" charset="0"/>
              </a:rPr>
              <a:t>Artificialisation des sols : tient compte de la couverture du sol et d’un état physique</a:t>
            </a:r>
          </a:p>
          <a:p>
            <a:pPr defTabSz="685800"/>
            <a:endParaRPr lang="fr-FR" sz="1200" b="1" dirty="0">
              <a:solidFill>
                <a:prstClr val="black"/>
              </a:solidFill>
              <a:latin typeface="Marianne" panose="02000000000000000000" pitchFamily="50"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2817" y="1166943"/>
            <a:ext cx="2289638" cy="181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6121088" y="1166943"/>
            <a:ext cx="2394262" cy="1810219"/>
            <a:chOff x="2987824" y="1507862"/>
            <a:chExt cx="2582517" cy="1846513"/>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87824" y="1507862"/>
              <a:ext cx="2582517" cy="184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3575562" y="1662458"/>
              <a:ext cx="1625450" cy="259007"/>
            </a:xfrm>
            <a:prstGeom prst="rect">
              <a:avLst/>
            </a:prstGeom>
            <a:noFill/>
          </p:spPr>
          <p:txBody>
            <a:bodyPr wrap="square" rtlCol="0">
              <a:spAutoFit/>
            </a:bodyPr>
            <a:lstStyle/>
            <a:p>
              <a:pPr defTabSz="685800"/>
              <a:r>
                <a:rPr lang="fr-FR" sz="1050" b="1" dirty="0">
                  <a:solidFill>
                    <a:prstClr val="white"/>
                  </a:solidFill>
                  <a:latin typeface="Calibri" panose="020F0502020204030204"/>
                </a:rPr>
                <a:t>Artificialisation des sols</a:t>
              </a:r>
            </a:p>
          </p:txBody>
        </p:sp>
      </p:grpSp>
      <p:pic>
        <p:nvPicPr>
          <p:cNvPr id="1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9752" y="1166943"/>
            <a:ext cx="2368889" cy="184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 11"/>
          <p:cNvPicPr>
            <a:picLocks noChangeAspect="1"/>
          </p:cNvPicPr>
          <p:nvPr/>
        </p:nvPicPr>
        <p:blipFill>
          <a:blip r:embed="rId5"/>
          <a:stretch>
            <a:fillRect/>
          </a:stretch>
        </p:blipFill>
        <p:spPr>
          <a:xfrm>
            <a:off x="7707501" y="3096638"/>
            <a:ext cx="736156" cy="347502"/>
          </a:xfrm>
          <a:prstGeom prst="rect">
            <a:avLst/>
          </a:prstGeom>
        </p:spPr>
      </p:pic>
      <p:sp>
        <p:nvSpPr>
          <p:cNvPr id="13" name="ZoneTexte 12"/>
          <p:cNvSpPr txBox="1"/>
          <p:nvPr/>
        </p:nvSpPr>
        <p:spPr>
          <a:xfrm>
            <a:off x="3985697" y="1332159"/>
            <a:ext cx="1697208" cy="253916"/>
          </a:xfrm>
          <a:prstGeom prst="rect">
            <a:avLst/>
          </a:prstGeom>
          <a:noFill/>
        </p:spPr>
        <p:txBody>
          <a:bodyPr wrap="square" rtlCol="0">
            <a:spAutoFit/>
          </a:bodyPr>
          <a:lstStyle/>
          <a:p>
            <a:pPr defTabSz="685800"/>
            <a:r>
              <a:rPr lang="fr-FR" sz="1050" b="1" dirty="0">
                <a:solidFill>
                  <a:prstClr val="white"/>
                </a:solidFill>
                <a:latin typeface="Calibri" panose="020F0502020204030204"/>
              </a:rPr>
              <a:t>Consommation d’espace</a:t>
            </a:r>
          </a:p>
        </p:txBody>
      </p:sp>
      <p:sp>
        <p:nvSpPr>
          <p:cNvPr id="14" name="ZoneTexte 13"/>
          <p:cNvSpPr txBox="1"/>
          <p:nvPr/>
        </p:nvSpPr>
        <p:spPr>
          <a:xfrm>
            <a:off x="1404534" y="1356824"/>
            <a:ext cx="1557741" cy="253916"/>
          </a:xfrm>
          <a:prstGeom prst="rect">
            <a:avLst/>
          </a:prstGeom>
          <a:noFill/>
        </p:spPr>
        <p:txBody>
          <a:bodyPr wrap="square" rtlCol="0">
            <a:spAutoFit/>
          </a:bodyPr>
          <a:lstStyle/>
          <a:p>
            <a:pPr defTabSz="685800"/>
            <a:r>
              <a:rPr lang="fr-FR" sz="1050" b="1" dirty="0">
                <a:solidFill>
                  <a:prstClr val="white"/>
                </a:solidFill>
                <a:latin typeface="Calibri" panose="020F0502020204030204"/>
              </a:rPr>
              <a:t>Photographie aérienne</a:t>
            </a:r>
          </a:p>
        </p:txBody>
      </p:sp>
      <p:sp>
        <p:nvSpPr>
          <p:cNvPr id="15" name="ZoneTexte 14"/>
          <p:cNvSpPr txBox="1"/>
          <p:nvPr/>
        </p:nvSpPr>
        <p:spPr>
          <a:xfrm>
            <a:off x="4072835" y="2806067"/>
            <a:ext cx="2375590" cy="253916"/>
          </a:xfrm>
          <a:prstGeom prst="rect">
            <a:avLst/>
          </a:prstGeom>
          <a:noFill/>
        </p:spPr>
        <p:txBody>
          <a:bodyPr wrap="square" rtlCol="0">
            <a:spAutoFit/>
          </a:bodyPr>
          <a:lstStyle/>
          <a:p>
            <a:pPr defTabSz="685800"/>
            <a:r>
              <a:rPr lang="fr-FR" sz="1050" b="1" dirty="0">
                <a:solidFill>
                  <a:prstClr val="white"/>
                </a:solidFill>
                <a:latin typeface="Calibri" panose="020F0502020204030204"/>
              </a:rPr>
              <a:t>Simulation à partir de l’OCSGE</a:t>
            </a:r>
          </a:p>
        </p:txBody>
      </p:sp>
      <p:sp>
        <p:nvSpPr>
          <p:cNvPr id="16" name="ZoneTexte 15"/>
          <p:cNvSpPr txBox="1"/>
          <p:nvPr/>
        </p:nvSpPr>
        <p:spPr>
          <a:xfrm>
            <a:off x="6730601" y="2746328"/>
            <a:ext cx="2375590" cy="253916"/>
          </a:xfrm>
          <a:prstGeom prst="rect">
            <a:avLst/>
          </a:prstGeom>
          <a:noFill/>
        </p:spPr>
        <p:txBody>
          <a:bodyPr wrap="square" rtlCol="0">
            <a:spAutoFit/>
          </a:bodyPr>
          <a:lstStyle/>
          <a:p>
            <a:pPr defTabSz="685800"/>
            <a:r>
              <a:rPr lang="fr-FR" sz="1050" b="1" dirty="0">
                <a:solidFill>
                  <a:prstClr val="white"/>
                </a:solidFill>
                <a:latin typeface="Calibri" panose="020F0502020204030204"/>
              </a:rPr>
              <a:t>Simulation à partir de l’OCSGE</a:t>
            </a:r>
          </a:p>
        </p:txBody>
      </p:sp>
    </p:spTree>
    <p:extLst>
      <p:ext uri="{BB962C8B-B14F-4D97-AF65-F5344CB8AC3E}">
        <p14:creationId xmlns:p14="http://schemas.microsoft.com/office/powerpoint/2010/main" val="120866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5032" y="220056"/>
            <a:ext cx="7886700" cy="707792"/>
          </a:xfrm>
        </p:spPr>
        <p:txBody>
          <a:bodyPr>
            <a:normAutofit/>
          </a:bodyPr>
          <a:lstStyle/>
          <a:p>
            <a:r>
              <a:rPr lang="fr-FR" sz="2100" b="1" dirty="0">
                <a:solidFill>
                  <a:srgbClr val="7CA39C"/>
                </a:solidFill>
              </a:rPr>
              <a:t>Définition de la consommation d’ENAF (article 194 III 5°)</a:t>
            </a:r>
          </a:p>
        </p:txBody>
      </p:sp>
      <p:sp>
        <p:nvSpPr>
          <p:cNvPr id="3" name="Espace réservé du texte 2"/>
          <p:cNvSpPr>
            <a:spLocks noGrp="1"/>
          </p:cNvSpPr>
          <p:nvPr>
            <p:ph type="body" sz="quarter" idx="10"/>
          </p:nvPr>
        </p:nvSpPr>
        <p:spPr>
          <a:xfrm>
            <a:off x="400049" y="996904"/>
            <a:ext cx="8468285" cy="3735086"/>
          </a:xfrm>
        </p:spPr>
        <p:txBody>
          <a:bodyPr vert="horz" lIns="68580" tIns="34290" rIns="68580" bIns="34290" rtlCol="0" anchor="t">
            <a:normAutofit fontScale="70000" lnSpcReduction="20000"/>
          </a:bodyPr>
          <a:lstStyle/>
          <a:p>
            <a:pPr>
              <a:lnSpc>
                <a:spcPct val="120000"/>
              </a:lnSpc>
              <a:buNone/>
            </a:pPr>
            <a:r>
              <a:rPr lang="fr-FR" sz="2000" i="1" dirty="0"/>
              <a:t>« </a:t>
            </a:r>
            <a:r>
              <a:rPr lang="fr-FR" sz="2000" dirty="0"/>
              <a:t>Au sens du présent article, la consommation des espaces naturels, agricoles et forestiers est entendue comme la </a:t>
            </a:r>
            <a:r>
              <a:rPr lang="fr-FR" sz="2000" u="sng" dirty="0"/>
              <a:t>création ou l’extension effective</a:t>
            </a:r>
            <a:r>
              <a:rPr lang="fr-FR" sz="2000" dirty="0"/>
              <a:t> d’</a:t>
            </a:r>
            <a:r>
              <a:rPr lang="fr-FR" sz="2000" u="sng" dirty="0"/>
              <a:t>espaces urbanisés </a:t>
            </a:r>
            <a:r>
              <a:rPr lang="fr-FR" sz="2000" dirty="0"/>
              <a:t>sur le territoire concerné. »</a:t>
            </a:r>
          </a:p>
          <a:p>
            <a:pPr marL="0">
              <a:lnSpc>
                <a:spcPct val="120000"/>
              </a:lnSpc>
              <a:buNone/>
            </a:pPr>
            <a:endParaRPr lang="fr-FR" sz="2000" dirty="0"/>
          </a:p>
          <a:p>
            <a:pPr marL="214313" indent="-214313">
              <a:buFont typeface="Arial" panose="020B0604020202020204" pitchFamily="34" charset="0"/>
              <a:buChar char="•"/>
            </a:pPr>
            <a:r>
              <a:rPr lang="fr-FR" sz="2000" b="1" dirty="0">
                <a:solidFill>
                  <a:prstClr val="black"/>
                </a:solidFill>
              </a:rPr>
              <a:t>Consommation effective =&gt; </a:t>
            </a:r>
            <a:r>
              <a:rPr lang="fr-FR" sz="2000" dirty="0">
                <a:solidFill>
                  <a:prstClr val="black"/>
                </a:solidFill>
              </a:rPr>
              <a:t>dé-corrélé du zonage du PLU lors du bilan</a:t>
            </a:r>
          </a:p>
          <a:p>
            <a:endParaRPr lang="fr-FR" sz="2000" dirty="0">
              <a:solidFill>
                <a:prstClr val="black"/>
              </a:solidFill>
            </a:endParaRPr>
          </a:p>
          <a:p>
            <a:pPr marL="214313" indent="-214313">
              <a:buFont typeface="Arial" panose="020B0604020202020204" pitchFamily="34" charset="0"/>
              <a:buChar char="•"/>
            </a:pPr>
            <a:r>
              <a:rPr lang="fr-FR" sz="2000" dirty="0">
                <a:solidFill>
                  <a:prstClr val="black"/>
                </a:solidFill>
              </a:rPr>
              <a:t>Distinguer consommation effective (bilan) de consommation planifiée (objectifs futurs)</a:t>
            </a:r>
          </a:p>
          <a:p>
            <a:endParaRPr lang="fr-FR" sz="2000" b="1" dirty="0">
              <a:solidFill>
                <a:prstClr val="black"/>
              </a:solidFill>
            </a:endParaRPr>
          </a:p>
          <a:p>
            <a:pPr marL="214313" indent="-214313">
              <a:buFont typeface="Arial" panose="020B0604020202020204" pitchFamily="34" charset="0"/>
              <a:buChar char="•"/>
            </a:pPr>
            <a:r>
              <a:rPr lang="fr-FR" sz="2000" b="1" dirty="0">
                <a:solidFill>
                  <a:prstClr val="black"/>
                </a:solidFill>
              </a:rPr>
              <a:t>Pour lutter contre l’étalement urbain =&gt; planifier préférentiellement l’urbanisation future au sein des </a:t>
            </a:r>
            <a:r>
              <a:rPr lang="fr-FR" sz="2000" b="1" u="sng" dirty="0">
                <a:solidFill>
                  <a:prstClr val="black"/>
                </a:solidFill>
              </a:rPr>
              <a:t>espaces déjà urbanisés</a:t>
            </a:r>
            <a:r>
              <a:rPr lang="fr-FR" sz="2000" b="1" dirty="0">
                <a:solidFill>
                  <a:prstClr val="black"/>
                </a:solidFill>
              </a:rPr>
              <a:t> des polarités existantes (villes, centres-villes, villages, centres-bourgs, </a:t>
            </a:r>
            <a:r>
              <a:rPr lang="fr-FR" sz="2000" b="1" i="1" dirty="0">
                <a:solidFill>
                  <a:prstClr val="black"/>
                </a:solidFill>
              </a:rPr>
              <a:t>etc.</a:t>
            </a:r>
            <a:r>
              <a:rPr lang="fr-FR" sz="2000" b="1" dirty="0">
                <a:solidFill>
                  <a:prstClr val="black"/>
                </a:solidFill>
              </a:rPr>
              <a:t>) plutôt qu’en extension de celles-ci ou par mitage entre celles-ci</a:t>
            </a:r>
          </a:p>
          <a:p>
            <a:endParaRPr lang="fr-FR" sz="2000" b="1" dirty="0">
              <a:solidFill>
                <a:prstClr val="black"/>
              </a:solidFill>
            </a:endParaRPr>
          </a:p>
          <a:p>
            <a:pPr marL="214313" indent="-214313">
              <a:buFont typeface="Arial" panose="020B0604020202020204" pitchFamily="34" charset="0"/>
              <a:buChar char="•"/>
            </a:pPr>
            <a:r>
              <a:rPr lang="fr-FR" sz="2000" dirty="0">
                <a:solidFill>
                  <a:prstClr val="black"/>
                </a:solidFill>
              </a:rPr>
              <a:t>Par définition, l’urbanisation (passée ou planifiée) de terrains situés au sein d’espaces déjà urbanisés, ne constitue pas de la consommation d’espaces NAF, s’agissant de renouvellement urbain, sauf cas particulier de certains espaces ouverts urbains (à considérer au cas par cas)</a:t>
            </a:r>
          </a:p>
          <a:p>
            <a:endParaRPr lang="fr-FR" sz="2000" dirty="0">
              <a:solidFill>
                <a:prstClr val="black"/>
              </a:solidFill>
            </a:endParaRPr>
          </a:p>
          <a:p>
            <a:pPr marL="214313" indent="-214313">
              <a:buFont typeface="Arial" panose="020B0604020202020204" pitchFamily="34" charset="0"/>
              <a:buChar char="•"/>
            </a:pPr>
            <a:r>
              <a:rPr lang="fr-FR" sz="2000" b="1" dirty="0">
                <a:solidFill>
                  <a:prstClr val="black"/>
                </a:solidFill>
              </a:rPr>
              <a:t>Nécessité de définir les espaces urbanisés =&gt; faisceaux d’indices</a:t>
            </a:r>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80073" y="289112"/>
            <a:ext cx="1188262" cy="1149723"/>
          </a:xfrm>
          <a:prstGeom prst="rect">
            <a:avLst/>
          </a:prstGeom>
        </p:spPr>
      </p:pic>
    </p:spTree>
    <p:extLst>
      <p:ext uri="{BB962C8B-B14F-4D97-AF65-F5344CB8AC3E}">
        <p14:creationId xmlns:p14="http://schemas.microsoft.com/office/powerpoint/2010/main" val="169944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NKHMjVRuGSiG7G4M0fNU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têt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tit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6.xml><?xml version="1.0" encoding="utf-8"?>
<a:theme xmlns:a="http://schemas.openxmlformats.org/drawingml/2006/main" name="TEX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8.xml><?xml version="1.0" encoding="utf-8"?>
<a:theme xmlns:a="http://schemas.openxmlformats.org/drawingml/2006/main" name="Imag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ppt_ministeriel_marianne</Template>
  <TotalTime>194</TotalTime>
  <Words>2798</Words>
  <Application>Microsoft Macintosh PowerPoint</Application>
  <PresentationFormat>Affichage à l'écran (16:9)</PresentationFormat>
  <Paragraphs>258</Paragraphs>
  <Slides>28</Slides>
  <Notes>4</Notes>
  <HiddenSlides>0</HiddenSlides>
  <MMClips>0</MMClips>
  <ScaleCrop>false</ScaleCrop>
  <HeadingPairs>
    <vt:vector size="8" baseType="variant">
      <vt:variant>
        <vt:lpstr>Polices utilisées</vt:lpstr>
      </vt:variant>
      <vt:variant>
        <vt:i4>8</vt:i4>
      </vt:variant>
      <vt:variant>
        <vt:lpstr>Thème</vt:lpstr>
      </vt:variant>
      <vt:variant>
        <vt:i4>8</vt:i4>
      </vt:variant>
      <vt:variant>
        <vt:lpstr>Serveurs OLE incorporés</vt:lpstr>
      </vt:variant>
      <vt:variant>
        <vt:i4>1</vt:i4>
      </vt:variant>
      <vt:variant>
        <vt:lpstr>Titres des diapositives</vt:lpstr>
      </vt:variant>
      <vt:variant>
        <vt:i4>28</vt:i4>
      </vt:variant>
    </vt:vector>
  </HeadingPairs>
  <TitlesOfParts>
    <vt:vector size="45" baseType="lpstr">
      <vt:lpstr>Arial</vt:lpstr>
      <vt:lpstr>Arial Narrow</vt:lpstr>
      <vt:lpstr>Calibri</vt:lpstr>
      <vt:lpstr>Calibri Light</vt:lpstr>
      <vt:lpstr>Marianne</vt:lpstr>
      <vt:lpstr>Segoe UI</vt:lpstr>
      <vt:lpstr>Symbol</vt:lpstr>
      <vt:lpstr>Wingdings</vt:lpstr>
      <vt:lpstr>MINISTÈRIEL</vt:lpstr>
      <vt:lpstr>1_en-tête</vt:lpstr>
      <vt:lpstr>TITRE</vt:lpstr>
      <vt:lpstr>intertitre</vt:lpstr>
      <vt:lpstr>1_MINISTÈRIEL</vt:lpstr>
      <vt:lpstr>TEXTE</vt:lpstr>
      <vt:lpstr>2_MINISTÈRIEL</vt:lpstr>
      <vt:lpstr>Images</vt:lpstr>
      <vt:lpstr>think-cell Slide</vt:lpstr>
      <vt:lpstr>Présentation PowerPoint</vt:lpstr>
      <vt:lpstr>Présentation PowerPoint</vt:lpstr>
      <vt:lpstr> Sommaire   Fondamentaux de la réforme « ZAN » (volet lutte contre l’artificialisation des sols de la loi Climat et Résilience)   Déclinaison des objectifs de réduction dans les documents de planification et d’urbanisme   Dispositions d’accompagnement en faveur de la nature en ville et de la densification  Le paysage comme levier du ZAN dans la planification urbaine   </vt:lpstr>
      <vt:lpstr>Présentation PowerPoint</vt:lpstr>
      <vt:lpstr>Présentation PowerPoint</vt:lpstr>
      <vt:lpstr>Présentation PowerPoint</vt:lpstr>
      <vt:lpstr>Présentation PowerPoint</vt:lpstr>
      <vt:lpstr>Consommation ENAF / Artificialisation des sols  </vt:lpstr>
      <vt:lpstr>Définition de la consommation d’ENAF (article 194 III 5°)</vt:lpstr>
      <vt:lpstr>Mesure de la consommation d’espaces:  Cas particulier des PV au sol</vt:lpstr>
      <vt:lpstr>Présentation PowerPoint</vt:lpstr>
      <vt:lpstr>Présentation PowerPoint</vt:lpstr>
      <vt:lpstr>Présentation PowerPoint</vt:lpstr>
      <vt:lpstr>Présentation PowerPoint</vt:lpstr>
      <vt:lpstr>Dispositions d’accompagnement en faveur du renouvellement urbain et de la nature en ville    </vt:lpstr>
      <vt:lpstr>Présentation PowerPoint</vt:lpstr>
      <vt:lpstr>Présentation PowerPoint</vt:lpstr>
      <vt:lpstr>Les outils du PLU en faveur de la nature en ville (1)</vt:lpstr>
      <vt:lpstr>Les outils du PLU en faveur de la nature en ville (2) </vt:lpstr>
      <vt:lpstr>Présentation PowerPoint</vt:lpstr>
      <vt:lpstr>Présentation PowerPoint</vt:lpstr>
      <vt:lpstr>Fondements de la prise en compte du paysage dans la planification</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FONDEVILLE Coralie</dc:creator>
  <cp:lastModifiedBy>Fabien Hugault</cp:lastModifiedBy>
  <cp:revision>22</cp:revision>
  <dcterms:created xsi:type="dcterms:W3CDTF">2020-02-27T14:35:46Z</dcterms:created>
  <dcterms:modified xsi:type="dcterms:W3CDTF">2022-07-01T15:08:21Z</dcterms:modified>
</cp:coreProperties>
</file>