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63" r:id="rId3"/>
    <p:sldId id="267" r:id="rId4"/>
    <p:sldId id="264" r:id="rId5"/>
    <p:sldId id="268" r:id="rId6"/>
    <p:sldId id="270" r:id="rId7"/>
    <p:sldId id="272" r:id="rId8"/>
    <p:sldId id="271" r:id="rId9"/>
    <p:sldId id="269" r:id="rId10"/>
    <p:sldId id="273" r:id="rId11"/>
  </p:sldIdLst>
  <p:sldSz cx="10688638" cy="7562850"/>
  <p:notesSz cx="6858000" cy="9144000"/>
  <p:defaultTextStyle>
    <a:defPPr>
      <a:defRPr lang="fr-FR"/>
    </a:defPPr>
    <a:lvl1pPr algn="l" defTabSz="520700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520700" indent="-63500" algn="l" defTabSz="520700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1041400" indent="-127000" algn="l" defTabSz="520700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563688" indent="-192088" algn="l" defTabSz="520700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2084388" indent="-255588" algn="l" defTabSz="520700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1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1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1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1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8080"/>
    <a:srgbClr val="007952"/>
    <a:srgbClr val="339966"/>
    <a:srgbClr val="339933"/>
    <a:srgbClr val="009900"/>
    <a:srgbClr val="66B7D7"/>
    <a:srgbClr val="6596D7"/>
    <a:srgbClr val="CE2838"/>
    <a:srgbClr val="A920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98"/>
    <p:restoredTop sz="94422"/>
  </p:normalViewPr>
  <p:slideViewPr>
    <p:cSldViewPr snapToGrid="0" snapToObjects="1">
      <p:cViewPr varScale="1">
        <p:scale>
          <a:sx n="109" d="100"/>
          <a:sy n="109" d="100"/>
        </p:scale>
        <p:origin x="1488" y="200"/>
      </p:cViewPr>
      <p:guideLst>
        <p:guide orient="horz"/>
        <p:guide pos="33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7072"/>
    </p:cViewPr>
  </p:sorterViewPr>
  <p:notesViewPr>
    <p:cSldViewPr snapToGrid="0" snapToObjects="1">
      <p:cViewPr varScale="1">
        <p:scale>
          <a:sx n="89" d="100"/>
          <a:sy n="89" d="100"/>
        </p:scale>
        <p:origin x="3840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52138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52138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918781A-1868-7A46-9D6D-4FC34A8B8661}" type="datetimeFigureOut">
              <a:rPr lang="fr-FR"/>
              <a:pPr>
                <a:defRPr/>
              </a:pPr>
              <a:t>12/12/2019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52138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52138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CA1B681-B5E9-EE43-83F2-E38EA50CE09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97479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563F2B-6C11-D545-A2E6-272D5619D614}" type="datetimeFigureOut">
              <a:rPr lang="fr-FR" smtClean="0"/>
              <a:t>12/12/2019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006475" y="685800"/>
            <a:ext cx="48450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4D3FA8-3796-F74E-AFFB-3E7531CB5F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8770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Je me présente,</a:t>
            </a:r>
            <a:r>
              <a:rPr lang="fr-FR" baseline="0" dirty="0"/>
              <a:t> présente les organismes partenaires financiers et techniques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4D3FA8-3796-F74E-AFFB-3E7531CB5F96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2119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Présentation (très) rapide du karst.</a:t>
            </a:r>
            <a:r>
              <a:rPr lang="fr-FR" baseline="0" dirty="0"/>
              <a:t> Pourquoi c’est différent des autres aquifères. Conceptuellement parlant comment ça marche et pourquoi c’est compliqué à gérer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4D3FA8-3796-F74E-AFFB-3E7531CB5F9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1096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Présentation du contexte</a:t>
            </a:r>
            <a:r>
              <a:rPr lang="fr-FR" baseline="0" dirty="0"/>
              <a:t> local. Où on est. Qu’est-ce qui fait la particularité de notre karst (taille, géologie, alimentation).</a:t>
            </a:r>
          </a:p>
          <a:p>
            <a:r>
              <a:rPr lang="fr-FR" baseline="0" dirty="0"/>
              <a:t>Bien rappeler que nous sommes sur des problématiques de protection de la ressource AEP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4D3FA8-3796-F74E-AFFB-3E7531CB5F96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7761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Illustration des problématiques.</a:t>
            </a:r>
            <a:r>
              <a:rPr lang="fr-FR" baseline="0" dirty="0"/>
              <a:t> </a:t>
            </a:r>
          </a:p>
          <a:p>
            <a:r>
              <a:rPr lang="fr-FR" baseline="0" dirty="0"/>
              <a:t>Un karst très hétérogène (très </a:t>
            </a:r>
            <a:r>
              <a:rPr lang="fr-FR" baseline="0" dirty="0" err="1"/>
              <a:t>karstigié</a:t>
            </a:r>
            <a:r>
              <a:rPr lang="fr-FR" baseline="0" dirty="0"/>
              <a:t>) avec de gros vides en souterrains</a:t>
            </a:r>
          </a:p>
          <a:p>
            <a:r>
              <a:rPr lang="fr-FR" baseline="0" dirty="0"/>
              <a:t>Des sources au fonctionnement visuellement très dynamique.</a:t>
            </a:r>
          </a:p>
          <a:p>
            <a:r>
              <a:rPr lang="fr-FR" baseline="0" dirty="0"/>
              <a:t>C’est de ces caractéristiques que découlent les objectifs de nos travaux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4D3FA8-3796-F74E-AFFB-3E7531CB5F96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773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Pour répondre à des enjeux</a:t>
            </a:r>
            <a:r>
              <a:rPr lang="fr-FR" baseline="0" dirty="0"/>
              <a:t> locaux, il faut poser la base d’un questionnement scientifique (recherche fondamentale à finalité appliquée)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4D3FA8-3796-F74E-AFFB-3E7531CB5F96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213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TO A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4438" y="6448425"/>
            <a:ext cx="71437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 descr="Signature+etoile ver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1900" y="-17463"/>
            <a:ext cx="6951663" cy="370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D34F7B33-B3BD-CD46-A9DD-17EBC1B805B1}"/>
              </a:ext>
            </a:extLst>
          </p:cNvPr>
          <p:cNvSpPr txBox="1">
            <a:spLocks/>
          </p:cNvSpPr>
          <p:nvPr userDrawn="1"/>
        </p:nvSpPr>
        <p:spPr bwMode="auto">
          <a:xfrm>
            <a:off x="680879" y="5419342"/>
            <a:ext cx="9326880" cy="1029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fr-FR" sz="2400" b="1" dirty="0">
                <a:solidFill>
                  <a:srgbClr val="007952"/>
                </a:solidFill>
                <a:latin typeface="TheSans Light Plain" pitchFamily="2" charset="0"/>
              </a:rPr>
              <a:t>La recherche, levier d’innovation dans les Parcs naturels régionaux</a:t>
            </a:r>
          </a:p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fr-FR" sz="2400" b="1" dirty="0">
                <a:solidFill>
                  <a:srgbClr val="007952"/>
                </a:solidFill>
                <a:latin typeface="TheSans Light Plain" pitchFamily="2" charset="0"/>
              </a:rPr>
              <a:t>1</a:t>
            </a:r>
            <a:r>
              <a:rPr lang="fr-FR" sz="2400" b="1" baseline="30000" dirty="0">
                <a:solidFill>
                  <a:srgbClr val="007952"/>
                </a:solidFill>
                <a:latin typeface="TheSans Light Plain" pitchFamily="2" charset="0"/>
              </a:rPr>
              <a:t>er</a:t>
            </a:r>
            <a:r>
              <a:rPr lang="fr-FR" sz="2400" b="1" dirty="0">
                <a:solidFill>
                  <a:srgbClr val="007952"/>
                </a:solidFill>
                <a:latin typeface="TheSans Light Plain" pitchFamily="2" charset="0"/>
              </a:rPr>
              <a:t> octobre 2019 – Paris La Défense</a:t>
            </a:r>
          </a:p>
        </p:txBody>
      </p:sp>
    </p:spTree>
    <p:extLst>
      <p:ext uri="{BB962C8B-B14F-4D97-AF65-F5344CB8AC3E}">
        <p14:creationId xmlns:p14="http://schemas.microsoft.com/office/powerpoint/2010/main" val="858621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O A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8336478" cy="1270660"/>
          </a:xfrm>
          <a:prstGeom prst="rect">
            <a:avLst/>
          </a:prstGeom>
          <a:solidFill>
            <a:srgbClr val="007952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646" tIns="32323" rIns="64646" bIns="32323" anchor="ctr"/>
          <a:lstStyle/>
          <a:p>
            <a:pPr defTabSz="521387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1825" y="6448425"/>
            <a:ext cx="71437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ED82A61B-8F56-B342-A6FB-CA564EBD0E6D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7089" y="6460615"/>
            <a:ext cx="9326880" cy="1029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fr-FR" sz="2400" b="1" dirty="0">
                <a:solidFill>
                  <a:srgbClr val="007952"/>
                </a:solidFill>
                <a:latin typeface="TheSans Light Plain" pitchFamily="2" charset="0"/>
              </a:rPr>
              <a:t>La recherche, levier d’innovation dans les Parcs naturels régionaux</a:t>
            </a:r>
          </a:p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fr-FR" sz="2400" b="1" dirty="0">
                <a:solidFill>
                  <a:srgbClr val="007952"/>
                </a:solidFill>
                <a:latin typeface="TheSans Light Plain" pitchFamily="2" charset="0"/>
              </a:rPr>
              <a:t>1</a:t>
            </a:r>
            <a:r>
              <a:rPr lang="fr-FR" sz="2400" b="1" baseline="30000" dirty="0">
                <a:solidFill>
                  <a:srgbClr val="007952"/>
                </a:solidFill>
                <a:latin typeface="TheSans Light Plain" pitchFamily="2" charset="0"/>
              </a:rPr>
              <a:t>er</a:t>
            </a:r>
            <a:r>
              <a:rPr lang="fr-FR" sz="2400" b="1" dirty="0">
                <a:solidFill>
                  <a:srgbClr val="007952"/>
                </a:solidFill>
                <a:latin typeface="TheSans Light Plain" pitchFamily="2" charset="0"/>
              </a:rPr>
              <a:t> octobre 2019 – Paris La Défense</a:t>
            </a:r>
          </a:p>
        </p:txBody>
      </p:sp>
    </p:spTree>
    <p:extLst>
      <p:ext uri="{BB962C8B-B14F-4D97-AF65-F5344CB8AC3E}">
        <p14:creationId xmlns:p14="http://schemas.microsoft.com/office/powerpoint/2010/main" val="1902750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</p:sldLayoutIdLst>
  <p:txStyles>
    <p:titleStyle>
      <a:lvl1pPr algn="ctr" defTabSz="520700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520700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520700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520700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520700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520700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520700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520700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520700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90525" indent="-390525" algn="l" defTabSz="5207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7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846138" indent="-325438" algn="l" defTabSz="5207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303338" indent="-260350" algn="l" defTabSz="5207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824038" indent="-260350" algn="l" defTabSz="5207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3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344738" indent="-260350" algn="l" defTabSz="5207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3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867627" indent="-260694" algn="l" defTabSz="52138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014" indent="-260694" algn="l" defTabSz="52138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401" indent="-260694" algn="l" defTabSz="52138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1788" indent="-260694" algn="l" defTabSz="52138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2138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387" algn="l" defTabSz="52138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773" algn="l" defTabSz="52138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160" algn="l" defTabSz="52138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547" algn="l" defTabSz="52138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6934" algn="l" defTabSz="52138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321" algn="l" defTabSz="52138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49707" algn="l" defTabSz="52138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094" algn="l" defTabSz="52138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 de texte 5"/>
          <p:cNvSpPr txBox="1"/>
          <p:nvPr/>
        </p:nvSpPr>
        <p:spPr>
          <a:xfrm>
            <a:off x="247282" y="1336443"/>
            <a:ext cx="7553693" cy="945141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defTabSz="52138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6000" b="1" dirty="0">
                <a:solidFill>
                  <a:srgbClr val="1C6B4C"/>
                </a:solidFill>
                <a:latin typeface="Prosper-Bold" pitchFamily="2" charset="0"/>
                <a:ea typeface="ＭＳ 明朝"/>
                <a:cs typeface="Times New Roman"/>
              </a:rPr>
              <a:t>Fonctionnement hydrogéologique et vulnérabilité du système karstique de l’</a:t>
            </a:r>
            <a:r>
              <a:rPr lang="fr-FR" sz="6000" b="1" dirty="0" err="1">
                <a:solidFill>
                  <a:srgbClr val="1C6B4C"/>
                </a:solidFill>
                <a:latin typeface="Prosper-Bold" pitchFamily="2" charset="0"/>
                <a:ea typeface="ＭＳ 明朝"/>
                <a:cs typeface="Times New Roman"/>
              </a:rPr>
              <a:t>Ouysse</a:t>
            </a:r>
            <a:r>
              <a:rPr lang="fr-FR" sz="6000" b="1" dirty="0">
                <a:solidFill>
                  <a:srgbClr val="1C6B4C"/>
                </a:solidFill>
                <a:latin typeface="Prosper-Bold" pitchFamily="2" charset="0"/>
                <a:ea typeface="ＭＳ 明朝"/>
                <a:cs typeface="Times New Roman"/>
              </a:rPr>
              <a:t> (Lot)</a:t>
            </a:r>
            <a:endParaRPr lang="en-GB" sz="1000" b="1" i="1" dirty="0">
              <a:latin typeface="Prosper-Bold" pitchFamily="2" charset="0"/>
              <a:ea typeface="ＭＳ 明朝"/>
              <a:cs typeface="Times New Roman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47282" y="4220265"/>
            <a:ext cx="7677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800" u="sng" dirty="0">
                <a:solidFill>
                  <a:srgbClr val="007952"/>
                </a:solidFill>
                <a:latin typeface="TheSans Light Plain" pitchFamily="2" charset="0"/>
              </a:rPr>
              <a:t>Dr. Guillaume LORETTE</a:t>
            </a:r>
            <a:r>
              <a:rPr lang="fr-FR" sz="2800" dirty="0">
                <a:solidFill>
                  <a:srgbClr val="007952"/>
                </a:solidFill>
                <a:latin typeface="TheSans Light Plain" pitchFamily="2" charset="0"/>
              </a:rPr>
              <a:t>, Hydrogéologue, PNR des Causses du Quercy</a:t>
            </a:r>
          </a:p>
        </p:txBody>
      </p:sp>
      <p:pic>
        <p:nvPicPr>
          <p:cNvPr id="4" name="Imag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2819" y="6767653"/>
            <a:ext cx="544881" cy="533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63463" y="6912767"/>
            <a:ext cx="884238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2013" y="6928374"/>
            <a:ext cx="1249363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42850" y="6258849"/>
            <a:ext cx="525463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303" y="6812486"/>
            <a:ext cx="1098416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9530" y="6820961"/>
            <a:ext cx="754454" cy="50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8824" y="6812486"/>
            <a:ext cx="626578" cy="511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9046" y="6357680"/>
            <a:ext cx="1375295" cy="46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05657" y="6820960"/>
            <a:ext cx="480475" cy="48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oneTexte 4"/>
          <p:cNvSpPr txBox="1">
            <a:spLocks noChangeArrowheads="1"/>
          </p:cNvSpPr>
          <p:nvPr/>
        </p:nvSpPr>
        <p:spPr bwMode="auto">
          <a:xfrm>
            <a:off x="6543675" y="3244850"/>
            <a:ext cx="1841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fr-FR"/>
          </a:p>
        </p:txBody>
      </p:sp>
      <p:sp>
        <p:nvSpPr>
          <p:cNvPr id="14" name="Titre 1"/>
          <p:cNvSpPr txBox="1">
            <a:spLocks/>
          </p:cNvSpPr>
          <p:nvPr/>
        </p:nvSpPr>
        <p:spPr bwMode="auto">
          <a:xfrm>
            <a:off x="1138239" y="1180191"/>
            <a:ext cx="7976734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800" b="1" dirty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Merci de votre attention</a:t>
            </a:r>
          </a:p>
        </p:txBody>
      </p:sp>
      <p:pic>
        <p:nvPicPr>
          <p:cNvPr id="1026" name="Picture 2" descr="C:\Users\Pc portable\Desktop\P125562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" y="2448200"/>
            <a:ext cx="6613525" cy="496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c portable\Desktop\P822605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4536" y="2421616"/>
            <a:ext cx="3759200" cy="501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Y:\RESSOURCES\CHARTE GRAPHIQUE\1-BLOC MARQUE\bloc-marque-noir-LCDQ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4136" y="512008"/>
            <a:ext cx="1541367" cy="133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026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 de texte 7"/>
          <p:cNvSpPr txBox="1"/>
          <p:nvPr/>
        </p:nvSpPr>
        <p:spPr>
          <a:xfrm>
            <a:off x="152400" y="207963"/>
            <a:ext cx="8734425" cy="153035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defTabSz="52138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5400" b="1" dirty="0">
                <a:solidFill>
                  <a:srgbClr val="007952"/>
                </a:solidFill>
                <a:latin typeface="TheSans Light Plain" pitchFamily="2" charset="0"/>
                <a:cs typeface="ProsperLight"/>
              </a:rPr>
              <a:t>Contexte</a:t>
            </a:r>
          </a:p>
          <a:p>
            <a:pPr defTabSz="52138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>
                <a:latin typeface="TheSans Light Plain" pitchFamily="2" charset="0"/>
                <a:ea typeface="ＭＳ 明朝"/>
                <a:cs typeface="Times New Roman"/>
              </a:rPr>
              <a:t> </a:t>
            </a:r>
            <a:endParaRPr lang="en-GB" sz="1200" dirty="0">
              <a:latin typeface="TheSans Light Plain" pitchFamily="2" charset="0"/>
              <a:ea typeface="ＭＳ 明朝"/>
              <a:cs typeface="Times New Roman"/>
            </a:endParaRPr>
          </a:p>
        </p:txBody>
      </p:sp>
      <p:sp>
        <p:nvSpPr>
          <p:cNvPr id="12290" name="ZoneTexte 4"/>
          <p:cNvSpPr txBox="1">
            <a:spLocks noChangeArrowheads="1"/>
          </p:cNvSpPr>
          <p:nvPr/>
        </p:nvSpPr>
        <p:spPr bwMode="auto">
          <a:xfrm>
            <a:off x="6543675" y="3244850"/>
            <a:ext cx="1841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fr-FR"/>
          </a:p>
        </p:txBody>
      </p:sp>
      <p:pic>
        <p:nvPicPr>
          <p:cNvPr id="5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7" y="2775483"/>
            <a:ext cx="9144000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e 5"/>
          <p:cNvGrpSpPr/>
          <p:nvPr/>
        </p:nvGrpSpPr>
        <p:grpSpPr>
          <a:xfrm>
            <a:off x="2116827" y="1738316"/>
            <a:ext cx="1919014" cy="1037859"/>
            <a:chOff x="3759001" y="419095"/>
            <a:chExt cx="1378332" cy="895916"/>
          </a:xfrm>
          <a:solidFill>
            <a:srgbClr val="007952"/>
          </a:solidFill>
          <a:scene3d>
            <a:camera prst="orthographicFront"/>
            <a:lightRig rig="flat" dir="t"/>
          </a:scene3d>
        </p:grpSpPr>
        <p:sp>
          <p:nvSpPr>
            <p:cNvPr id="7" name="Rectangle à coins arrondis 6"/>
            <p:cNvSpPr/>
            <p:nvPr/>
          </p:nvSpPr>
          <p:spPr>
            <a:xfrm>
              <a:off x="3759001" y="419095"/>
              <a:ext cx="1378332" cy="895916"/>
            </a:xfrm>
            <a:prstGeom prst="round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3802736" y="462830"/>
              <a:ext cx="1290862" cy="80844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Milieu hétérogène (infiltration, écoulement)</a:t>
              </a: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4512157" y="1738313"/>
            <a:ext cx="1919014" cy="1037861"/>
            <a:chOff x="3759001" y="419095"/>
            <a:chExt cx="1378332" cy="895916"/>
          </a:xfrm>
          <a:solidFill>
            <a:srgbClr val="008080"/>
          </a:solidFill>
          <a:scene3d>
            <a:camera prst="orthographicFront"/>
            <a:lightRig rig="flat" dir="t"/>
          </a:scene3d>
        </p:grpSpPr>
        <p:sp>
          <p:nvSpPr>
            <p:cNvPr id="10" name="Rectangle à coins arrondis 9"/>
            <p:cNvSpPr/>
            <p:nvPr/>
          </p:nvSpPr>
          <p:spPr>
            <a:xfrm>
              <a:off x="3759001" y="419095"/>
              <a:ext cx="1378332" cy="895916"/>
            </a:xfrm>
            <a:prstGeom prst="round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3802736" y="462830"/>
              <a:ext cx="1290862" cy="808445"/>
            </a:xfrm>
            <a:prstGeom prst="rect">
              <a:avLst/>
            </a:prstGeom>
            <a:solidFill>
              <a:srgbClr val="007952"/>
            </a:soli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Variations des débits et changements de qualité des eaux</a:t>
              </a:r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6907487" y="1738314"/>
            <a:ext cx="1919014" cy="1037859"/>
            <a:chOff x="3759001" y="419095"/>
            <a:chExt cx="1378332" cy="895916"/>
          </a:xfrm>
          <a:solidFill>
            <a:srgbClr val="007952"/>
          </a:solidFill>
          <a:scene3d>
            <a:camera prst="orthographicFront"/>
            <a:lightRig rig="flat" dir="t"/>
          </a:scene3d>
        </p:grpSpPr>
        <p:sp>
          <p:nvSpPr>
            <p:cNvPr id="13" name="Rectangle à coins arrondis 12"/>
            <p:cNvSpPr/>
            <p:nvPr/>
          </p:nvSpPr>
          <p:spPr>
            <a:xfrm>
              <a:off x="3759001" y="419095"/>
              <a:ext cx="1378332" cy="895916"/>
            </a:xfrm>
            <a:prstGeom prst="round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angle 13"/>
            <p:cNvSpPr/>
            <p:nvPr/>
          </p:nvSpPr>
          <p:spPr>
            <a:xfrm>
              <a:off x="3802736" y="462830"/>
              <a:ext cx="1290862" cy="80844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Difficultés de gestion et de prévention des risques </a:t>
              </a:r>
            </a:p>
          </p:txBody>
        </p:sp>
      </p:grpSp>
      <p:cxnSp>
        <p:nvCxnSpPr>
          <p:cNvPr id="15" name="Connecteur droit 14"/>
          <p:cNvCxnSpPr/>
          <p:nvPr/>
        </p:nvCxnSpPr>
        <p:spPr>
          <a:xfrm>
            <a:off x="2201863" y="4853521"/>
            <a:ext cx="1501775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4818063" y="5161496"/>
            <a:ext cx="1212850" cy="4762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4391026" y="7187146"/>
            <a:ext cx="6143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flipV="1">
            <a:off x="2952751" y="6042558"/>
            <a:ext cx="50323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0638" y="3026308"/>
            <a:ext cx="2455863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Connecteur droit avec flèche 19"/>
          <p:cNvCxnSpPr/>
          <p:nvPr/>
        </p:nvCxnSpPr>
        <p:spPr>
          <a:xfrm flipH="1">
            <a:off x="6545263" y="4637621"/>
            <a:ext cx="1054100" cy="180181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6" descr="Y:\RESSOURCES\CHARTE GRAPHIQUE\1-BLOC MARQUE\bloc-marque-noir-LCDQ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2413" y="207963"/>
            <a:ext cx="882554" cy="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98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 de texte 7"/>
          <p:cNvSpPr txBox="1"/>
          <p:nvPr/>
        </p:nvSpPr>
        <p:spPr>
          <a:xfrm>
            <a:off x="152400" y="207963"/>
            <a:ext cx="8734425" cy="153035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defTabSz="52138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5400" b="1" dirty="0">
                <a:solidFill>
                  <a:srgbClr val="007952"/>
                </a:solidFill>
                <a:latin typeface="TheSans Light Plain" pitchFamily="2" charset="0"/>
                <a:cs typeface="ProsperLight"/>
              </a:rPr>
              <a:t>Problématiques</a:t>
            </a:r>
          </a:p>
          <a:p>
            <a:pPr defTabSz="52138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>
                <a:latin typeface="TheSans Light Plain" pitchFamily="2" charset="0"/>
                <a:ea typeface="ＭＳ 明朝"/>
                <a:cs typeface="Times New Roman"/>
              </a:rPr>
              <a:t> </a:t>
            </a:r>
            <a:endParaRPr lang="en-GB" sz="1200" dirty="0">
              <a:latin typeface="TheSans Light Plain" pitchFamily="2" charset="0"/>
              <a:ea typeface="ＭＳ 明朝"/>
              <a:cs typeface="Times New Roman"/>
            </a:endParaRPr>
          </a:p>
        </p:txBody>
      </p:sp>
      <p:sp>
        <p:nvSpPr>
          <p:cNvPr id="12290" name="ZoneTexte 4"/>
          <p:cNvSpPr txBox="1">
            <a:spLocks noChangeArrowheads="1"/>
          </p:cNvSpPr>
          <p:nvPr/>
        </p:nvSpPr>
        <p:spPr bwMode="auto">
          <a:xfrm>
            <a:off x="6543675" y="3244850"/>
            <a:ext cx="1841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fr-FR"/>
          </a:p>
        </p:txBody>
      </p:sp>
      <p:pic>
        <p:nvPicPr>
          <p:cNvPr id="1029" name="Picture 5" descr="Y:\Pole_Environnement-Gestionespace\SERVICE EAU\1 - Projet Hydrogéologique Ouysse\Présentation orales\2 - Journées de la recherche des PNR - 01-10-2019\Figures\Contexte\Localisation France.t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1335314"/>
            <a:ext cx="4896453" cy="508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Pc portable\Desktop\localisation lot.tif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17480" y="1299935"/>
            <a:ext cx="6139445" cy="508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Y:\Pole_Environnement-Gestionespace\SERVICE EAU\1 - Projet Hydrogéologique Ouysse\Présentation orales\2 - Journées de la recherche des PNR - 01-10-2019\Figures\Contexte\contexte géol3.ti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9314" y="2026359"/>
            <a:ext cx="7829324" cy="553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Y:\RESSOURCES\CHARTE GRAPHIQUE\1-BLOC MARQUE\bloc-marque-noir-LCDQ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2413" y="207963"/>
            <a:ext cx="882554" cy="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67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2149E-6 -2.03023E-6 L -0.096 0.295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0" y="1476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202E-6 -3.09259E-6 L -0.56769 -0.1301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85" y="-650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 de texte 7"/>
          <p:cNvSpPr txBox="1"/>
          <p:nvPr/>
        </p:nvSpPr>
        <p:spPr>
          <a:xfrm>
            <a:off x="152400" y="207963"/>
            <a:ext cx="8734425" cy="153035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defTabSz="52138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5400" b="1" dirty="0">
                <a:solidFill>
                  <a:srgbClr val="007952"/>
                </a:solidFill>
                <a:latin typeface="TheSans Light Plain" pitchFamily="2" charset="0"/>
                <a:cs typeface="ProsperLight"/>
              </a:rPr>
              <a:t>Problématiques</a:t>
            </a:r>
          </a:p>
          <a:p>
            <a:pPr defTabSz="52138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>
                <a:latin typeface="TheSans Light Plain" pitchFamily="2" charset="0"/>
                <a:ea typeface="ＭＳ 明朝"/>
                <a:cs typeface="Times New Roman"/>
              </a:rPr>
              <a:t> </a:t>
            </a:r>
            <a:endParaRPr lang="en-GB" sz="1200" dirty="0">
              <a:latin typeface="TheSans Light Plain" pitchFamily="2" charset="0"/>
              <a:ea typeface="ＭＳ 明朝"/>
              <a:cs typeface="Times New Roman"/>
            </a:endParaRPr>
          </a:p>
        </p:txBody>
      </p:sp>
      <p:sp>
        <p:nvSpPr>
          <p:cNvPr id="12290" name="ZoneTexte 4"/>
          <p:cNvSpPr txBox="1">
            <a:spLocks noChangeArrowheads="1"/>
          </p:cNvSpPr>
          <p:nvPr/>
        </p:nvSpPr>
        <p:spPr bwMode="auto">
          <a:xfrm>
            <a:off x="6543675" y="3244850"/>
            <a:ext cx="1841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fr-FR"/>
          </a:p>
        </p:txBody>
      </p:sp>
      <p:pic>
        <p:nvPicPr>
          <p:cNvPr id="2050" name="Picture 2" descr="Y:\Pole_Environnement-Gestionespace\SERVICE EAU\1 - Projet Hydrogéologique Ouysse\Présentation orales\2 - Journées de la recherche des PNR - 01-10-2019\Figures\Contexte\Rivière de Vitarelle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97063"/>
            <a:ext cx="5564776" cy="417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Y:\Pole_Environnement-Gestionespace\SERVICE EAU\1 - Projet Hydrogéologique Ouysse\Présentation orales\2 - Journées de la recherche des PNR - 01-10-2019\Figures\Contexte\Rivière suspendue de Planagrèze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3077" y="1897063"/>
            <a:ext cx="5565562" cy="417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Y:\Pole_Environnement-Gestionespace\SERVICE EAU\1 - Projet Hydrogéologique Ouysse\Présentation orales\2 - Journées de la recherche des PNR - 01-10-2019\Figures\Contexte\CABOUY 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96686" y="1952309"/>
            <a:ext cx="5491902" cy="411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Y:\Pole_Environnement-Gestionespace\SERVICE EAU\1 - Projet Hydrogéologique Ouysse\Présentation orales\2 - Journées de la recherche des PNR - 01-10-2019\Figures\Contexte\CABOUY 2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0594" y="2743200"/>
            <a:ext cx="5916507" cy="332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ce réservé du contenu 2"/>
          <p:cNvSpPr txBox="1">
            <a:spLocks/>
          </p:cNvSpPr>
          <p:nvPr/>
        </p:nvSpPr>
        <p:spPr bwMode="auto">
          <a:xfrm>
            <a:off x="1267746" y="1391329"/>
            <a:ext cx="1563037" cy="611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fr-FR" sz="3600" b="1" dirty="0">
                <a:solidFill>
                  <a:srgbClr val="007952"/>
                </a:solidFill>
                <a:latin typeface="TheSans Light Plain" pitchFamily="2" charset="0"/>
              </a:rPr>
              <a:t>0.5 m</a:t>
            </a:r>
            <a:r>
              <a:rPr lang="fr-FR" sz="3600" b="1" baseline="30000" dirty="0">
                <a:solidFill>
                  <a:srgbClr val="007952"/>
                </a:solidFill>
                <a:latin typeface="TheSans Light Plain" pitchFamily="2" charset="0"/>
              </a:rPr>
              <a:t>3</a:t>
            </a:r>
            <a:r>
              <a:rPr lang="fr-FR" sz="3600" b="1" dirty="0">
                <a:solidFill>
                  <a:srgbClr val="007952"/>
                </a:solidFill>
                <a:latin typeface="TheSans Light Plain" pitchFamily="2" charset="0"/>
              </a:rPr>
              <a:t>.s</a:t>
            </a:r>
            <a:r>
              <a:rPr lang="fr-FR" sz="3600" b="1" baseline="30000" dirty="0">
                <a:solidFill>
                  <a:srgbClr val="007952"/>
                </a:solidFill>
                <a:latin typeface="TheSans Light Plain" pitchFamily="2" charset="0"/>
              </a:rPr>
              <a:t>-1</a:t>
            </a:r>
          </a:p>
        </p:txBody>
      </p:sp>
      <p:sp>
        <p:nvSpPr>
          <p:cNvPr id="3" name="Rectangle 2"/>
          <p:cNvSpPr/>
          <p:nvPr/>
        </p:nvSpPr>
        <p:spPr>
          <a:xfrm>
            <a:off x="6905147" y="1384076"/>
            <a:ext cx="16273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fr-FR" sz="3600" b="1" dirty="0">
                <a:solidFill>
                  <a:srgbClr val="007952"/>
                </a:solidFill>
                <a:latin typeface="TheSans Light Plain" pitchFamily="2" charset="0"/>
              </a:rPr>
              <a:t>150 m</a:t>
            </a:r>
            <a:r>
              <a:rPr lang="fr-FR" sz="3600" b="1" baseline="30000" dirty="0">
                <a:solidFill>
                  <a:srgbClr val="007952"/>
                </a:solidFill>
                <a:latin typeface="TheSans Light Plain" pitchFamily="2" charset="0"/>
              </a:rPr>
              <a:t>3</a:t>
            </a:r>
            <a:r>
              <a:rPr lang="fr-FR" sz="3600" b="1" dirty="0">
                <a:solidFill>
                  <a:srgbClr val="007952"/>
                </a:solidFill>
                <a:latin typeface="TheSans Light Plain" pitchFamily="2" charset="0"/>
              </a:rPr>
              <a:t>.s</a:t>
            </a:r>
            <a:r>
              <a:rPr lang="fr-FR" sz="3600" b="1" baseline="30000" dirty="0">
                <a:solidFill>
                  <a:srgbClr val="007952"/>
                </a:solidFill>
                <a:latin typeface="TheSans Light Plain" pitchFamily="2" charset="0"/>
              </a:rPr>
              <a:t>-1</a:t>
            </a:r>
          </a:p>
        </p:txBody>
      </p:sp>
      <p:pic>
        <p:nvPicPr>
          <p:cNvPr id="2054" name="Picture 6" descr="Y:\Pole_Environnement-Gestionespace\SERVICE EAU\1 - Projet Hydrogéologique Ouysse\Présentation orales\2 - Journées de la recherche des PNR - 01-10-2019\Figures\Contexte\photo Cabouy de hau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5891" y="1897062"/>
            <a:ext cx="8183109" cy="545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Y:\RESSOURCES\CHARTE GRAPHIQUE\1-BLOC MARQUE\bloc-marque-noir-LCDQ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2413" y="207963"/>
            <a:ext cx="882554" cy="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21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 de texte 7"/>
          <p:cNvSpPr txBox="1"/>
          <p:nvPr/>
        </p:nvSpPr>
        <p:spPr>
          <a:xfrm>
            <a:off x="152400" y="207963"/>
            <a:ext cx="8734425" cy="153035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defTabSz="52138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5400" b="1" dirty="0">
                <a:solidFill>
                  <a:srgbClr val="007952"/>
                </a:solidFill>
                <a:latin typeface="TheSans Light Plain" pitchFamily="2" charset="0"/>
                <a:cs typeface="ProsperLight"/>
              </a:rPr>
              <a:t>Objectifs</a:t>
            </a:r>
          </a:p>
          <a:p>
            <a:pPr defTabSz="52138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>
                <a:latin typeface="TheSans Light Plain" pitchFamily="2" charset="0"/>
                <a:ea typeface="ＭＳ 明朝"/>
                <a:cs typeface="Times New Roman"/>
              </a:rPr>
              <a:t> </a:t>
            </a:r>
            <a:endParaRPr lang="en-GB" sz="1200" dirty="0">
              <a:latin typeface="TheSans Light Plain" pitchFamily="2" charset="0"/>
              <a:ea typeface="ＭＳ 明朝"/>
              <a:cs typeface="Times New Roman"/>
            </a:endParaRPr>
          </a:p>
        </p:txBody>
      </p:sp>
      <p:sp>
        <p:nvSpPr>
          <p:cNvPr id="12290" name="ZoneTexte 4"/>
          <p:cNvSpPr txBox="1">
            <a:spLocks noChangeArrowheads="1"/>
          </p:cNvSpPr>
          <p:nvPr/>
        </p:nvSpPr>
        <p:spPr bwMode="auto">
          <a:xfrm>
            <a:off x="6543675" y="3244850"/>
            <a:ext cx="1841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fr-FR"/>
          </a:p>
        </p:txBody>
      </p:sp>
      <p:grpSp>
        <p:nvGrpSpPr>
          <p:cNvPr id="5" name="Groupe 4"/>
          <p:cNvGrpSpPr/>
          <p:nvPr/>
        </p:nvGrpSpPr>
        <p:grpSpPr>
          <a:xfrm>
            <a:off x="983732" y="3485372"/>
            <a:ext cx="8432248" cy="1104438"/>
            <a:chOff x="3759001" y="419095"/>
            <a:chExt cx="1378332" cy="895916"/>
          </a:xfrm>
          <a:solidFill>
            <a:srgbClr val="008080"/>
          </a:solidFill>
          <a:scene3d>
            <a:camera prst="orthographicFront"/>
            <a:lightRig rig="flat" dir="t"/>
          </a:scene3d>
        </p:grpSpPr>
        <p:sp>
          <p:nvSpPr>
            <p:cNvPr id="6" name="Rectangle à coins arrondis 5"/>
            <p:cNvSpPr/>
            <p:nvPr/>
          </p:nvSpPr>
          <p:spPr>
            <a:xfrm>
              <a:off x="3759001" y="419095"/>
              <a:ext cx="1378332" cy="895916"/>
            </a:xfrm>
            <a:prstGeom prst="round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3802736" y="462830"/>
              <a:ext cx="1290862" cy="80844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Améliorer la compréhension et la connaissance du fonctionnement hydrogéologique du système karstique de l’</a:t>
              </a:r>
              <a:r>
                <a:rPr lang="fr-FR" sz="2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Ouysse</a:t>
              </a:r>
              <a:endPara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8" name="Connecteur droit avec flèche 7"/>
          <p:cNvCxnSpPr/>
          <p:nvPr/>
        </p:nvCxnSpPr>
        <p:spPr>
          <a:xfrm flipV="1">
            <a:off x="3727450" y="2908239"/>
            <a:ext cx="0" cy="336550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e 8"/>
          <p:cNvGrpSpPr/>
          <p:nvPr/>
        </p:nvGrpSpPr>
        <p:grpSpPr>
          <a:xfrm>
            <a:off x="2867032" y="1738313"/>
            <a:ext cx="1718788" cy="1037857"/>
            <a:chOff x="3759001" y="419095"/>
            <a:chExt cx="1378332" cy="895916"/>
          </a:xfrm>
          <a:solidFill>
            <a:srgbClr val="007952"/>
          </a:solidFill>
          <a:scene3d>
            <a:camera prst="orthographicFront"/>
            <a:lightRig rig="flat" dir="t"/>
          </a:scene3d>
        </p:grpSpPr>
        <p:sp>
          <p:nvSpPr>
            <p:cNvPr id="10" name="Rectangle à coins arrondis 9"/>
            <p:cNvSpPr/>
            <p:nvPr/>
          </p:nvSpPr>
          <p:spPr>
            <a:xfrm>
              <a:off x="3759001" y="419095"/>
              <a:ext cx="1378332" cy="895916"/>
            </a:xfrm>
            <a:prstGeom prst="round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3802735" y="462830"/>
              <a:ext cx="1290862" cy="80844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Origines des eaux</a:t>
              </a:r>
            </a:p>
          </p:txBody>
        </p:sp>
      </p:grpSp>
      <p:cxnSp>
        <p:nvCxnSpPr>
          <p:cNvPr id="12" name="Connecteur droit avec flèche 11"/>
          <p:cNvCxnSpPr/>
          <p:nvPr/>
        </p:nvCxnSpPr>
        <p:spPr>
          <a:xfrm flipH="1" flipV="1">
            <a:off x="6445045" y="2908239"/>
            <a:ext cx="205" cy="338138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e 12"/>
          <p:cNvGrpSpPr/>
          <p:nvPr/>
        </p:nvGrpSpPr>
        <p:grpSpPr>
          <a:xfrm>
            <a:off x="5585652" y="1738313"/>
            <a:ext cx="1718788" cy="1037857"/>
            <a:chOff x="3759001" y="419095"/>
            <a:chExt cx="1378332" cy="895916"/>
          </a:xfrm>
          <a:solidFill>
            <a:srgbClr val="007952"/>
          </a:solidFill>
          <a:scene3d>
            <a:camera prst="orthographicFront"/>
            <a:lightRig rig="flat" dir="t"/>
          </a:scene3d>
        </p:grpSpPr>
        <p:sp>
          <p:nvSpPr>
            <p:cNvPr id="14" name="Rectangle à coins arrondis 13"/>
            <p:cNvSpPr/>
            <p:nvPr/>
          </p:nvSpPr>
          <p:spPr>
            <a:xfrm>
              <a:off x="3759001" y="419095"/>
              <a:ext cx="1378332" cy="895916"/>
            </a:xfrm>
            <a:prstGeom prst="round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3802735" y="462830"/>
              <a:ext cx="1290862" cy="80844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Vulnérabilité temporelle aux contaminations</a:t>
              </a:r>
            </a:p>
          </p:txBody>
        </p:sp>
      </p:grpSp>
      <p:cxnSp>
        <p:nvCxnSpPr>
          <p:cNvPr id="16" name="Connecteur droit avec flèche 15"/>
          <p:cNvCxnSpPr/>
          <p:nvPr/>
        </p:nvCxnSpPr>
        <p:spPr>
          <a:xfrm flipH="1">
            <a:off x="3726425" y="4827527"/>
            <a:ext cx="1026" cy="337343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e 16"/>
          <p:cNvGrpSpPr/>
          <p:nvPr/>
        </p:nvGrpSpPr>
        <p:grpSpPr>
          <a:xfrm>
            <a:off x="2867032" y="5279697"/>
            <a:ext cx="1718788" cy="1037857"/>
            <a:chOff x="3759001" y="419095"/>
            <a:chExt cx="1378332" cy="895916"/>
          </a:xfrm>
          <a:solidFill>
            <a:srgbClr val="007952"/>
          </a:solidFill>
          <a:scene3d>
            <a:camera prst="orthographicFront"/>
            <a:lightRig rig="flat" dir="t"/>
          </a:scene3d>
        </p:grpSpPr>
        <p:sp>
          <p:nvSpPr>
            <p:cNvPr id="18" name="Rectangle à coins arrondis 17"/>
            <p:cNvSpPr/>
            <p:nvPr/>
          </p:nvSpPr>
          <p:spPr>
            <a:xfrm>
              <a:off x="3759001" y="419095"/>
              <a:ext cx="1378332" cy="895916"/>
            </a:xfrm>
            <a:prstGeom prst="round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3802735" y="462830"/>
              <a:ext cx="1290862" cy="80844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Origines et devenir des nitrates</a:t>
              </a:r>
            </a:p>
          </p:txBody>
        </p:sp>
      </p:grpSp>
      <p:cxnSp>
        <p:nvCxnSpPr>
          <p:cNvPr id="20" name="Connecteur droit avec flèche 19"/>
          <p:cNvCxnSpPr/>
          <p:nvPr/>
        </p:nvCxnSpPr>
        <p:spPr>
          <a:xfrm>
            <a:off x="6445250" y="4827527"/>
            <a:ext cx="0" cy="337343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e 20"/>
          <p:cNvGrpSpPr/>
          <p:nvPr/>
        </p:nvGrpSpPr>
        <p:grpSpPr>
          <a:xfrm>
            <a:off x="5585652" y="5279697"/>
            <a:ext cx="1718788" cy="1037857"/>
            <a:chOff x="3759001" y="419095"/>
            <a:chExt cx="1378332" cy="895916"/>
          </a:xfrm>
          <a:solidFill>
            <a:srgbClr val="007952"/>
          </a:solidFill>
          <a:scene3d>
            <a:camera prst="orthographicFront"/>
            <a:lightRig rig="flat" dir="t"/>
          </a:scene3d>
        </p:grpSpPr>
        <p:sp>
          <p:nvSpPr>
            <p:cNvPr id="22" name="Rectangle à coins arrondis 21"/>
            <p:cNvSpPr/>
            <p:nvPr/>
          </p:nvSpPr>
          <p:spPr>
            <a:xfrm>
              <a:off x="3759001" y="419095"/>
              <a:ext cx="1378332" cy="895916"/>
            </a:xfrm>
            <a:prstGeom prst="round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ectangle 22"/>
            <p:cNvSpPr/>
            <p:nvPr/>
          </p:nvSpPr>
          <p:spPr>
            <a:xfrm>
              <a:off x="3802735" y="462830"/>
              <a:ext cx="1290862" cy="80844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Modélisation hydrologique</a:t>
              </a:r>
            </a:p>
          </p:txBody>
        </p:sp>
      </p:grpSp>
      <p:pic>
        <p:nvPicPr>
          <p:cNvPr id="24" name="Picture 6" descr="Y:\RESSOURCES\CHARTE GRAPHIQUE\1-BLOC MARQUE\bloc-marque-noir-LCDQ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2413" y="207963"/>
            <a:ext cx="882554" cy="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7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 de texte 7"/>
          <p:cNvSpPr txBox="1"/>
          <p:nvPr/>
        </p:nvSpPr>
        <p:spPr>
          <a:xfrm>
            <a:off x="152400" y="207963"/>
            <a:ext cx="8734425" cy="153035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defTabSz="52138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5400" b="1" dirty="0">
                <a:solidFill>
                  <a:srgbClr val="007952"/>
                </a:solidFill>
                <a:latin typeface="TheSans Light Plain" pitchFamily="2" charset="0"/>
                <a:cs typeface="ProsperLight"/>
              </a:rPr>
              <a:t>Un observatoire unique en France</a:t>
            </a:r>
          </a:p>
          <a:p>
            <a:pPr defTabSz="52138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>
                <a:latin typeface="TheSans Light Plain" pitchFamily="2" charset="0"/>
                <a:ea typeface="ＭＳ 明朝"/>
                <a:cs typeface="Times New Roman"/>
              </a:rPr>
              <a:t> </a:t>
            </a:r>
            <a:endParaRPr lang="en-GB" sz="1200" dirty="0">
              <a:latin typeface="TheSans Light Plain" pitchFamily="2" charset="0"/>
              <a:ea typeface="ＭＳ 明朝"/>
              <a:cs typeface="Times New Roman"/>
            </a:endParaRPr>
          </a:p>
        </p:txBody>
      </p:sp>
      <p:sp>
        <p:nvSpPr>
          <p:cNvPr id="12290" name="ZoneTexte 4"/>
          <p:cNvSpPr txBox="1">
            <a:spLocks noChangeArrowheads="1"/>
          </p:cNvSpPr>
          <p:nvPr/>
        </p:nvSpPr>
        <p:spPr bwMode="auto">
          <a:xfrm>
            <a:off x="6543675" y="3244850"/>
            <a:ext cx="1841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fr-FR"/>
          </a:p>
        </p:txBody>
      </p:sp>
      <p:pic>
        <p:nvPicPr>
          <p:cNvPr id="1026" name="Picture 2" descr="Y:\Pole_Environnement-Gestionespace\SERVICE EAU\1 - Projet Hydrogéologique Ouysse\Présentation orales\2 - Journées de la recherche des PNR - 01-10-2019\Figures\observatoire\1.t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0473" y="1528763"/>
            <a:ext cx="6914177" cy="489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Y:\Pole_Environnement-Gestionespace\SERVICE EAU\1 - Projet Hydrogéologique Ouysse\Présentation orales\2 - Journées de la recherche des PNR - 01-10-2019\Figures\observatoire\2.t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0472" y="1528762"/>
            <a:ext cx="6914177" cy="489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:\Pole_Environnement-Gestionespace\SERVICE EAU\1 - Projet Hydrogéologique Ouysse\Présentation orales\2 - Journées de la recherche des PNR - 01-10-2019\Figures\observatoire\3.ti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0471" y="1528763"/>
            <a:ext cx="6914178" cy="489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Y:\Pole_Environnement-Gestionespace\SERVICE EAU\1 - Projet Hydrogéologique Ouysse\Présentation orales\2 - Journées de la recherche des PNR - 01-10-2019\Figures\observatoire\4.ti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0471" y="1528762"/>
            <a:ext cx="6914176" cy="489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e 8"/>
          <p:cNvGrpSpPr/>
          <p:nvPr/>
        </p:nvGrpSpPr>
        <p:grpSpPr>
          <a:xfrm>
            <a:off x="669357" y="3452811"/>
            <a:ext cx="1959539" cy="1037857"/>
            <a:chOff x="3759001" y="419095"/>
            <a:chExt cx="1378332" cy="895916"/>
          </a:xfrm>
          <a:solidFill>
            <a:srgbClr val="007952"/>
          </a:solidFill>
          <a:scene3d>
            <a:camera prst="orthographicFront"/>
            <a:lightRig rig="flat" dir="t"/>
          </a:scene3d>
        </p:grpSpPr>
        <p:sp>
          <p:nvSpPr>
            <p:cNvPr id="10" name="Rectangle à coins arrondis 9"/>
            <p:cNvSpPr/>
            <p:nvPr/>
          </p:nvSpPr>
          <p:spPr>
            <a:xfrm>
              <a:off x="3759001" y="419095"/>
              <a:ext cx="1378332" cy="895916"/>
            </a:xfrm>
            <a:prstGeom prst="round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3802735" y="462830"/>
              <a:ext cx="1290862" cy="80844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 stations de mesure en continu - qualité et quantité</a:t>
              </a:r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740322" y="1738313"/>
            <a:ext cx="1888578" cy="1037857"/>
            <a:chOff x="3759001" y="419095"/>
            <a:chExt cx="1378332" cy="895916"/>
          </a:xfrm>
          <a:solidFill>
            <a:srgbClr val="007952"/>
          </a:solidFill>
          <a:scene3d>
            <a:camera prst="orthographicFront"/>
            <a:lightRig rig="flat" dir="t"/>
          </a:scene3d>
        </p:grpSpPr>
        <p:sp>
          <p:nvSpPr>
            <p:cNvPr id="13" name="Rectangle à coins arrondis 12"/>
            <p:cNvSpPr/>
            <p:nvPr/>
          </p:nvSpPr>
          <p:spPr>
            <a:xfrm>
              <a:off x="3759001" y="419095"/>
              <a:ext cx="1378332" cy="895916"/>
            </a:xfrm>
            <a:prstGeom prst="round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angle 13"/>
            <p:cNvSpPr/>
            <p:nvPr/>
          </p:nvSpPr>
          <p:spPr>
            <a:xfrm>
              <a:off x="3802735" y="462830"/>
              <a:ext cx="1290862" cy="80844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 stations météorologiques</a:t>
              </a:r>
            </a:p>
          </p:txBody>
        </p:sp>
      </p:grpSp>
      <p:grpSp>
        <p:nvGrpSpPr>
          <p:cNvPr id="15" name="Groupe 14"/>
          <p:cNvGrpSpPr/>
          <p:nvPr/>
        </p:nvGrpSpPr>
        <p:grpSpPr>
          <a:xfrm>
            <a:off x="669357" y="5253036"/>
            <a:ext cx="1959539" cy="1037857"/>
            <a:chOff x="3759001" y="419095"/>
            <a:chExt cx="1378332" cy="895916"/>
          </a:xfrm>
          <a:solidFill>
            <a:srgbClr val="007952"/>
          </a:solidFill>
          <a:scene3d>
            <a:camera prst="orthographicFront"/>
            <a:lightRig rig="flat" dir="t"/>
          </a:scene3d>
        </p:grpSpPr>
        <p:sp>
          <p:nvSpPr>
            <p:cNvPr id="16" name="Rectangle à coins arrondis 15"/>
            <p:cNvSpPr/>
            <p:nvPr/>
          </p:nvSpPr>
          <p:spPr>
            <a:xfrm>
              <a:off x="3759001" y="419095"/>
              <a:ext cx="1378332" cy="895916"/>
            </a:xfrm>
            <a:prstGeom prst="round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ectangle 16"/>
            <p:cNvSpPr/>
            <p:nvPr/>
          </p:nvSpPr>
          <p:spPr>
            <a:xfrm>
              <a:off x="3802735" y="462830"/>
              <a:ext cx="1290862" cy="80844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Dispositif d’étude et de surveillance</a:t>
              </a:r>
            </a:p>
          </p:txBody>
        </p:sp>
      </p:grpSp>
      <p:pic>
        <p:nvPicPr>
          <p:cNvPr id="18" name="Picture 6" descr="Y:\RESSOURCES\CHARTE GRAPHIQUE\1-BLOC MARQUE\bloc-marque-noir-LCDQ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2413" y="207963"/>
            <a:ext cx="882554" cy="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91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 de texte 7"/>
          <p:cNvSpPr txBox="1"/>
          <p:nvPr/>
        </p:nvSpPr>
        <p:spPr>
          <a:xfrm>
            <a:off x="152400" y="207963"/>
            <a:ext cx="8734425" cy="153035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defTabSz="52138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5400" b="1" dirty="0">
                <a:solidFill>
                  <a:srgbClr val="007952"/>
                </a:solidFill>
                <a:latin typeface="TheSans Light Plain" pitchFamily="2" charset="0"/>
                <a:cs typeface="ProsperLight"/>
              </a:rPr>
              <a:t>Organisation du projet</a:t>
            </a:r>
          </a:p>
          <a:p>
            <a:pPr defTabSz="52138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>
                <a:latin typeface="TheSans Light Plain" pitchFamily="2" charset="0"/>
                <a:ea typeface="ＭＳ 明朝"/>
                <a:cs typeface="Times New Roman"/>
              </a:rPr>
              <a:t> </a:t>
            </a:r>
            <a:endParaRPr lang="en-GB" sz="1200" dirty="0">
              <a:latin typeface="TheSans Light Plain" pitchFamily="2" charset="0"/>
              <a:ea typeface="ＭＳ 明朝"/>
              <a:cs typeface="Times New Roman"/>
            </a:endParaRPr>
          </a:p>
        </p:txBody>
      </p:sp>
      <p:sp>
        <p:nvSpPr>
          <p:cNvPr id="12290" name="ZoneTexte 4"/>
          <p:cNvSpPr txBox="1">
            <a:spLocks noChangeArrowheads="1"/>
          </p:cNvSpPr>
          <p:nvPr/>
        </p:nvSpPr>
        <p:spPr bwMode="auto">
          <a:xfrm>
            <a:off x="6543675" y="3244850"/>
            <a:ext cx="1841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fr-FR"/>
          </a:p>
        </p:txBody>
      </p:sp>
      <p:grpSp>
        <p:nvGrpSpPr>
          <p:cNvPr id="9" name="Groupe 8"/>
          <p:cNvGrpSpPr/>
          <p:nvPr/>
        </p:nvGrpSpPr>
        <p:grpSpPr>
          <a:xfrm>
            <a:off x="669357" y="3452811"/>
            <a:ext cx="1959539" cy="1037857"/>
            <a:chOff x="3759001" y="419095"/>
            <a:chExt cx="1378332" cy="895916"/>
          </a:xfrm>
          <a:solidFill>
            <a:srgbClr val="007952"/>
          </a:solidFill>
          <a:scene3d>
            <a:camera prst="orthographicFront"/>
            <a:lightRig rig="flat" dir="t"/>
          </a:scene3d>
        </p:grpSpPr>
        <p:sp>
          <p:nvSpPr>
            <p:cNvPr id="10" name="Rectangle à coins arrondis 9"/>
            <p:cNvSpPr/>
            <p:nvPr/>
          </p:nvSpPr>
          <p:spPr>
            <a:xfrm>
              <a:off x="3759001" y="419095"/>
              <a:ext cx="1378332" cy="895916"/>
            </a:xfrm>
            <a:prstGeom prst="round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3802735" y="462830"/>
              <a:ext cx="1290862" cy="80844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Post-doc en 2020 – 1 an</a:t>
              </a:r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740322" y="1738313"/>
            <a:ext cx="1888578" cy="1037857"/>
            <a:chOff x="3759001" y="419095"/>
            <a:chExt cx="1378332" cy="895916"/>
          </a:xfrm>
          <a:solidFill>
            <a:srgbClr val="007952"/>
          </a:solidFill>
          <a:scene3d>
            <a:camera prst="orthographicFront"/>
            <a:lightRig rig="flat" dir="t"/>
          </a:scene3d>
        </p:grpSpPr>
        <p:sp>
          <p:nvSpPr>
            <p:cNvPr id="13" name="Rectangle à coins arrondis 12"/>
            <p:cNvSpPr/>
            <p:nvPr/>
          </p:nvSpPr>
          <p:spPr>
            <a:xfrm>
              <a:off x="3759001" y="419095"/>
              <a:ext cx="1378332" cy="895916"/>
            </a:xfrm>
            <a:prstGeom prst="round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angle 13"/>
            <p:cNvSpPr/>
            <p:nvPr/>
          </p:nvSpPr>
          <p:spPr>
            <a:xfrm>
              <a:off x="3802735" y="462830"/>
              <a:ext cx="1290862" cy="80844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Chargé de mission eau du PNR</a:t>
              </a:r>
            </a:p>
          </p:txBody>
        </p:sp>
      </p:grpSp>
      <p:grpSp>
        <p:nvGrpSpPr>
          <p:cNvPr id="15" name="Groupe 14"/>
          <p:cNvGrpSpPr/>
          <p:nvPr/>
        </p:nvGrpSpPr>
        <p:grpSpPr>
          <a:xfrm>
            <a:off x="669357" y="5253036"/>
            <a:ext cx="1959539" cy="1037857"/>
            <a:chOff x="3759001" y="419095"/>
            <a:chExt cx="1378332" cy="895916"/>
          </a:xfrm>
          <a:solidFill>
            <a:srgbClr val="007952"/>
          </a:solidFill>
          <a:scene3d>
            <a:camera prst="orthographicFront"/>
            <a:lightRig rig="flat" dir="t"/>
          </a:scene3d>
        </p:grpSpPr>
        <p:sp>
          <p:nvSpPr>
            <p:cNvPr id="16" name="Rectangle à coins arrondis 15"/>
            <p:cNvSpPr/>
            <p:nvPr/>
          </p:nvSpPr>
          <p:spPr>
            <a:xfrm>
              <a:off x="3759001" y="419095"/>
              <a:ext cx="1378332" cy="895916"/>
            </a:xfrm>
            <a:prstGeom prst="round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ectangle 16"/>
            <p:cNvSpPr/>
            <p:nvPr/>
          </p:nvSpPr>
          <p:spPr>
            <a:xfrm>
              <a:off x="3802735" y="462830"/>
              <a:ext cx="1290862" cy="80844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Post doc sen 2021 – 1 an</a:t>
              </a:r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3739128" y="3452810"/>
            <a:ext cx="6493443" cy="1037857"/>
            <a:chOff x="3759001" y="419095"/>
            <a:chExt cx="1378332" cy="895916"/>
          </a:xfrm>
          <a:solidFill>
            <a:schemeClr val="accent5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9" name="Rectangle à coins arrondis 18"/>
            <p:cNvSpPr/>
            <p:nvPr/>
          </p:nvSpPr>
          <p:spPr>
            <a:xfrm>
              <a:off x="3759001" y="419095"/>
              <a:ext cx="1378332" cy="895916"/>
            </a:xfrm>
            <a:prstGeom prst="round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3802735" y="462830"/>
              <a:ext cx="1290862" cy="80844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Approche multi-traceurs pour la caractérisation du fonctionnement et de la vulnérabilité des </a:t>
              </a:r>
              <a:r>
                <a:rPr lang="fr-FR" sz="1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hydrosystèmes</a:t>
              </a:r>
              <a:r>
                <a:rPr lang="fr-FR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karstiques</a:t>
              </a:r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3739128" y="5253036"/>
            <a:ext cx="6493443" cy="1037857"/>
            <a:chOff x="3759001" y="419095"/>
            <a:chExt cx="1378332" cy="895916"/>
          </a:xfrm>
          <a:solidFill>
            <a:schemeClr val="accent5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22" name="Rectangle à coins arrondis 21"/>
            <p:cNvSpPr/>
            <p:nvPr/>
          </p:nvSpPr>
          <p:spPr>
            <a:xfrm>
              <a:off x="3759001" y="419095"/>
              <a:ext cx="1378332" cy="895916"/>
            </a:xfrm>
            <a:prstGeom prst="round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ectangle 22"/>
            <p:cNvSpPr/>
            <p:nvPr/>
          </p:nvSpPr>
          <p:spPr>
            <a:xfrm>
              <a:off x="3802735" y="462830"/>
              <a:ext cx="1290862" cy="80844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Caractérisation multi-échelle des hétérogénéités des systèmes karstiques</a:t>
              </a:r>
            </a:p>
          </p:txBody>
        </p:sp>
      </p:grpSp>
      <p:grpSp>
        <p:nvGrpSpPr>
          <p:cNvPr id="24" name="Groupe 23"/>
          <p:cNvGrpSpPr/>
          <p:nvPr/>
        </p:nvGrpSpPr>
        <p:grpSpPr>
          <a:xfrm>
            <a:off x="3739127" y="1738313"/>
            <a:ext cx="6493443" cy="1037857"/>
            <a:chOff x="3759001" y="419095"/>
            <a:chExt cx="1378332" cy="895916"/>
          </a:xfrm>
          <a:solidFill>
            <a:schemeClr val="accent5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25" name="Rectangle à coins arrondis 24"/>
            <p:cNvSpPr/>
            <p:nvPr/>
          </p:nvSpPr>
          <p:spPr>
            <a:xfrm>
              <a:off x="3759001" y="419095"/>
              <a:ext cx="1378332" cy="895916"/>
            </a:xfrm>
            <a:prstGeom prst="round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3802735" y="462830"/>
              <a:ext cx="1290862" cy="80844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50 % du temps pour pilotage et encadrement et participation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350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 de texte 7"/>
          <p:cNvSpPr txBox="1"/>
          <p:nvPr/>
        </p:nvSpPr>
        <p:spPr>
          <a:xfrm>
            <a:off x="152400" y="207963"/>
            <a:ext cx="8734425" cy="153035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defTabSz="52138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5400" b="1" dirty="0">
                <a:solidFill>
                  <a:srgbClr val="007952"/>
                </a:solidFill>
                <a:latin typeface="TheSans Light Plain" pitchFamily="2" charset="0"/>
                <a:cs typeface="ProsperLight"/>
              </a:rPr>
              <a:t>Exemple de suivi réalisé</a:t>
            </a:r>
          </a:p>
          <a:p>
            <a:pPr defTabSz="52138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>
                <a:latin typeface="TheSans Light Plain" pitchFamily="2" charset="0"/>
                <a:ea typeface="ＭＳ 明朝"/>
                <a:cs typeface="Times New Roman"/>
              </a:rPr>
              <a:t> </a:t>
            </a:r>
            <a:endParaRPr lang="en-GB" sz="1200" dirty="0">
              <a:latin typeface="TheSans Light Plain" pitchFamily="2" charset="0"/>
              <a:ea typeface="ＭＳ 明朝"/>
              <a:cs typeface="Times New Roman"/>
            </a:endParaRPr>
          </a:p>
        </p:txBody>
      </p:sp>
      <p:sp>
        <p:nvSpPr>
          <p:cNvPr id="12290" name="ZoneTexte 4"/>
          <p:cNvSpPr txBox="1">
            <a:spLocks noChangeArrowheads="1"/>
          </p:cNvSpPr>
          <p:nvPr/>
        </p:nvSpPr>
        <p:spPr bwMode="auto">
          <a:xfrm>
            <a:off x="6543675" y="3244850"/>
            <a:ext cx="1841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fr-FR"/>
          </a:p>
        </p:txBody>
      </p:sp>
      <p:pic>
        <p:nvPicPr>
          <p:cNvPr id="3075" name="Picture 3" descr="C:\Users\Pc portable\Desktop\33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92800" y="774639"/>
            <a:ext cx="4795838" cy="670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e 9"/>
          <p:cNvGrpSpPr/>
          <p:nvPr/>
        </p:nvGrpSpPr>
        <p:grpSpPr>
          <a:xfrm>
            <a:off x="972547" y="3141846"/>
            <a:ext cx="2307681" cy="1037857"/>
            <a:chOff x="3759001" y="419095"/>
            <a:chExt cx="1378332" cy="895916"/>
          </a:xfrm>
          <a:solidFill>
            <a:srgbClr val="007952"/>
          </a:solidFill>
          <a:scene3d>
            <a:camera prst="orthographicFront"/>
            <a:lightRig rig="flat" dir="t"/>
          </a:scene3d>
        </p:grpSpPr>
        <p:sp>
          <p:nvSpPr>
            <p:cNvPr id="11" name="Rectangle à coins arrondis 10"/>
            <p:cNvSpPr/>
            <p:nvPr/>
          </p:nvSpPr>
          <p:spPr>
            <a:xfrm>
              <a:off x="3759001" y="419095"/>
              <a:ext cx="1378332" cy="895916"/>
            </a:xfrm>
            <a:prstGeom prst="round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ctangle 11"/>
            <p:cNvSpPr/>
            <p:nvPr/>
          </p:nvSpPr>
          <p:spPr>
            <a:xfrm>
              <a:off x="3802735" y="462830"/>
              <a:ext cx="1290862" cy="80844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Variations rapides</a:t>
              </a: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972549" y="4702131"/>
            <a:ext cx="2307681" cy="1037857"/>
            <a:chOff x="3759001" y="419095"/>
            <a:chExt cx="1378332" cy="895916"/>
          </a:xfrm>
          <a:solidFill>
            <a:srgbClr val="007952"/>
          </a:solidFill>
          <a:scene3d>
            <a:camera prst="orthographicFront"/>
            <a:lightRig rig="flat" dir="t"/>
          </a:scene3d>
        </p:grpSpPr>
        <p:sp>
          <p:nvSpPr>
            <p:cNvPr id="17" name="Rectangle à coins arrondis 16"/>
            <p:cNvSpPr/>
            <p:nvPr/>
          </p:nvSpPr>
          <p:spPr>
            <a:xfrm>
              <a:off x="3759001" y="419095"/>
              <a:ext cx="1378332" cy="895916"/>
            </a:xfrm>
            <a:prstGeom prst="round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3802735" y="462830"/>
              <a:ext cx="1290862" cy="80844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Besoin de surveiller à un pas de temps plus fin</a:t>
              </a:r>
            </a:p>
          </p:txBody>
        </p:sp>
      </p:grp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972547" y="1647486"/>
            <a:ext cx="44592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fr-FR" altLang="fr-FR" sz="2800" b="1" dirty="0">
                <a:solidFill>
                  <a:srgbClr val="007952"/>
                </a:solidFill>
                <a:latin typeface="TheSans Light Plain" pitchFamily="2" charset="0"/>
              </a:rPr>
              <a:t>Suivi </a:t>
            </a:r>
            <a:r>
              <a:rPr lang="fr-FR" altLang="fr-FR" sz="2800" b="1">
                <a:solidFill>
                  <a:srgbClr val="007952"/>
                </a:solidFill>
                <a:latin typeface="TheSans Light Plain" pitchFamily="2" charset="0"/>
              </a:rPr>
              <a:t>hydrogéologique pendant </a:t>
            </a:r>
            <a:r>
              <a:rPr lang="fr-FR" altLang="fr-FR" sz="2800" b="1" dirty="0">
                <a:solidFill>
                  <a:srgbClr val="007952"/>
                </a:solidFill>
                <a:latin typeface="TheSans Light Plain" pitchFamily="2" charset="0"/>
              </a:rPr>
              <a:t>une crue</a:t>
            </a:r>
          </a:p>
        </p:txBody>
      </p:sp>
      <p:pic>
        <p:nvPicPr>
          <p:cNvPr id="13" name="Picture 6" descr="Y:\RESSOURCES\CHARTE GRAPHIQUE\1-BLOC MARQUE\bloc-marque-noir-LCDQ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39955" y="199231"/>
            <a:ext cx="595084" cy="51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837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 de texte 7"/>
          <p:cNvSpPr txBox="1"/>
          <p:nvPr/>
        </p:nvSpPr>
        <p:spPr>
          <a:xfrm>
            <a:off x="152400" y="207963"/>
            <a:ext cx="8734425" cy="153035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defTabSz="52138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5400" b="1" dirty="0">
                <a:solidFill>
                  <a:srgbClr val="007952"/>
                </a:solidFill>
                <a:latin typeface="TheSans Light Plain" pitchFamily="2" charset="0"/>
                <a:cs typeface="ProsperLight"/>
              </a:rPr>
              <a:t>Conclusion</a:t>
            </a:r>
          </a:p>
          <a:p>
            <a:pPr defTabSz="52138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>
                <a:latin typeface="TheSans Light Plain" pitchFamily="2" charset="0"/>
                <a:ea typeface="ＭＳ 明朝"/>
                <a:cs typeface="Times New Roman"/>
              </a:rPr>
              <a:t> </a:t>
            </a:r>
            <a:endParaRPr lang="en-GB" sz="1200" dirty="0">
              <a:latin typeface="TheSans Light Plain" pitchFamily="2" charset="0"/>
              <a:ea typeface="ＭＳ 明朝"/>
              <a:cs typeface="Times New Roman"/>
            </a:endParaRPr>
          </a:p>
        </p:txBody>
      </p:sp>
      <p:sp>
        <p:nvSpPr>
          <p:cNvPr id="12290" name="ZoneTexte 4"/>
          <p:cNvSpPr txBox="1">
            <a:spLocks noChangeArrowheads="1"/>
          </p:cNvSpPr>
          <p:nvPr/>
        </p:nvSpPr>
        <p:spPr bwMode="auto">
          <a:xfrm>
            <a:off x="6543675" y="3244850"/>
            <a:ext cx="1841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529999" y="1780268"/>
            <a:ext cx="9151030" cy="565104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451064" y="1588705"/>
            <a:ext cx="7505068" cy="2988057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fr-FR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CONNAISSANCE DES AQUIFERES KARSTIQUES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1003074" y="3898901"/>
            <a:ext cx="205422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fr-FR" altLang="fr-FR" b="1" dirty="0">
                <a:latin typeface="Times New Roman" pitchFamily="18" charset="0"/>
                <a:cs typeface="Times New Roman" pitchFamily="18" charset="0"/>
              </a:rPr>
              <a:t>Amélioration les modèles conceptuels de fonctionnement </a:t>
            </a:r>
            <a:endParaRPr lang="fr-FR" altLang="fr-FR" dirty="0"/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7492774" y="3898901"/>
            <a:ext cx="20526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fr-FR" altLang="fr-FR" b="1" dirty="0">
                <a:latin typeface="Times New Roman" pitchFamily="18" charset="0"/>
                <a:cs typeface="Times New Roman" pitchFamily="18" charset="0"/>
              </a:rPr>
              <a:t>Apport de nouvelles approches pour la vulnérabilité de la ressource en eau</a:t>
            </a:r>
            <a:endParaRPr lang="fr-FR" altLang="fr-FR" dirty="0"/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3477987" y="1870076"/>
            <a:ext cx="340042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fr-FR" altLang="fr-FR" b="1" dirty="0">
                <a:latin typeface="Times New Roman" pitchFamily="18" charset="0"/>
                <a:cs typeface="Times New Roman" pitchFamily="18" charset="0"/>
              </a:rPr>
              <a:t>Développement d’un observatoire</a:t>
            </a:r>
            <a:endParaRPr lang="fr-FR" altLang="fr-FR" dirty="0"/>
          </a:p>
        </p:txBody>
      </p:sp>
      <p:sp>
        <p:nvSpPr>
          <p:cNvPr id="30" name="Ellipse 29"/>
          <p:cNvSpPr/>
          <p:nvPr/>
        </p:nvSpPr>
        <p:spPr>
          <a:xfrm>
            <a:off x="3382284" y="2871787"/>
            <a:ext cx="3683000" cy="34099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3661684" y="3167062"/>
            <a:ext cx="3098800" cy="28194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Sources de l’</a:t>
            </a:r>
            <a:r>
              <a:rPr lang="fr-FR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Ouysse</a:t>
            </a:r>
            <a:endParaRPr lang="fr-FR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Flèche droite 26"/>
          <p:cNvSpPr/>
          <p:nvPr/>
        </p:nvSpPr>
        <p:spPr>
          <a:xfrm flipV="1">
            <a:off x="6505690" y="4283076"/>
            <a:ext cx="1119187" cy="431800"/>
          </a:xfrm>
          <a:prstGeom prst="rightArrow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C00000"/>
              </a:solidFill>
            </a:endParaRPr>
          </a:p>
        </p:txBody>
      </p:sp>
      <p:sp>
        <p:nvSpPr>
          <p:cNvPr id="31" name="Flèche droite 30"/>
          <p:cNvSpPr/>
          <p:nvPr/>
        </p:nvSpPr>
        <p:spPr>
          <a:xfrm rot="10800000" flipV="1">
            <a:off x="2918392" y="4360862"/>
            <a:ext cx="1119188" cy="431800"/>
          </a:xfrm>
          <a:prstGeom prst="rightArrow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C00000"/>
              </a:solidFill>
            </a:endParaRPr>
          </a:p>
        </p:txBody>
      </p:sp>
      <p:sp>
        <p:nvSpPr>
          <p:cNvPr id="32" name="Flèche droite 31"/>
          <p:cNvSpPr/>
          <p:nvPr/>
        </p:nvSpPr>
        <p:spPr>
          <a:xfrm rot="16200000">
            <a:off x="4644007" y="2885281"/>
            <a:ext cx="1119187" cy="431800"/>
          </a:xfrm>
          <a:prstGeom prst="rightArrow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C00000"/>
              </a:solidFill>
            </a:endParaRPr>
          </a:p>
        </p:txBody>
      </p:sp>
      <p:pic>
        <p:nvPicPr>
          <p:cNvPr id="14" name="Picture 6" descr="Y:\RESSOURCES\CHARTE GRAPHIQUE\1-BLOC MARQUE\bloc-marque-noir-LCDQ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2413" y="207963"/>
            <a:ext cx="882554" cy="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3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29" grpId="0"/>
      <p:bldP spid="27" grpId="0" animBg="1"/>
      <p:bldP spid="31" grpId="0" animBg="1"/>
      <p:bldP spid="32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4514</TotalTime>
  <Words>357</Words>
  <Application>Microsoft Macintosh PowerPoint</Application>
  <PresentationFormat>Personnalisé</PresentationFormat>
  <Paragraphs>60</Paragraphs>
  <Slides>10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6" baseType="lpstr">
      <vt:lpstr>Arial</vt:lpstr>
      <vt:lpstr>Calibri</vt:lpstr>
      <vt:lpstr>Prosper-Bold</vt:lpstr>
      <vt:lpstr>TheSans Light Plain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Yeye Ouba</dc:creator>
  <cp:lastModifiedBy>Valérie Petel</cp:lastModifiedBy>
  <cp:revision>294</cp:revision>
  <cp:lastPrinted>2019-09-18T14:16:54Z</cp:lastPrinted>
  <dcterms:created xsi:type="dcterms:W3CDTF">2012-11-14T10:02:54Z</dcterms:created>
  <dcterms:modified xsi:type="dcterms:W3CDTF">2019-12-12T11:04:10Z</dcterms:modified>
</cp:coreProperties>
</file>