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7" r:id="rId6"/>
    <p:sldId id="258" r:id="rId7"/>
    <p:sldId id="259" r:id="rId8"/>
    <p:sldId id="265" r:id="rId9"/>
    <p:sldId id="266" r:id="rId10"/>
    <p:sldId id="267" r:id="rId11"/>
    <p:sldId id="276" r:id="rId12"/>
    <p:sldId id="275" r:id="rId13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eu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18"/>
  </p:normalViewPr>
  <p:slideViewPr>
    <p:cSldViewPr snapToGrid="0">
      <p:cViewPr varScale="1">
        <p:scale>
          <a:sx n="53" d="100"/>
          <a:sy n="53" d="100"/>
        </p:scale>
        <p:origin x="8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3B129C17-9205-4554-BF5C-070656C216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41E939-D5BE-4B7F-BCD2-05DCC4E5E8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9827397-26AB-4BF2-9EED-78506C3A3B86}" type="datetime1">
              <a:rPr lang="fr-FR" smtClean="0"/>
              <a:t>30/05/2024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61800B1-1D76-46D4-ADAF-FD5EA7AFBE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BFA674-DC58-422B-8963-09FD1B05ED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A42FE58-2C2A-433E-A3EF-B39ACF9731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565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1EB6D-5E3C-4114-A118-FF801E1B7CD3}" type="datetime1">
              <a:rPr lang="fr-FR" smtClean="0"/>
              <a:pPr/>
              <a:t>30/05/2024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7DC217-DF71-1A49-B3EA-559F1F43B0FF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97DC217-DF71-1A49-B3EA-559F1F43B0F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7724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023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677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1370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5523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215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734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534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1122363"/>
            <a:ext cx="7096933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9500507" cy="806675"/>
          </a:xfrm>
        </p:spPr>
        <p:txBody>
          <a:bodyPr rtlCol="0"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902465C8-266D-104C-9C49-323DF4A8277E}"/>
              </a:ext>
            </a:extLst>
          </p:cNvPr>
          <p:cNvSpPr/>
          <p:nvPr userDrawn="1"/>
        </p:nvSpPr>
        <p:spPr>
          <a:xfrm>
            <a:off x="583746" y="4960030"/>
            <a:ext cx="1551214" cy="155121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1" name="Forme libre 10">
            <a:extLst>
              <a:ext uri="{FF2B5EF4-FFF2-40B4-BE49-F238E27FC236}">
                <a16:creationId xmlns:a16="http://schemas.microsoft.com/office/drawing/2014/main" id="{37979A1C-BF60-B345-A664-2E4F7A3461EB}"/>
              </a:ext>
            </a:extLst>
          </p:cNvPr>
          <p:cNvSpPr/>
          <p:nvPr userDrawn="1"/>
        </p:nvSpPr>
        <p:spPr>
          <a:xfrm>
            <a:off x="1" y="4571999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58080B3E-915C-2D4C-8608-596E1BFD6387}"/>
              </a:ext>
            </a:extLst>
          </p:cNvPr>
          <p:cNvSpPr/>
          <p:nvPr userDrawn="1"/>
        </p:nvSpPr>
        <p:spPr>
          <a:xfrm>
            <a:off x="1" y="5739492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7" y="-3419"/>
            <a:ext cx="3927573" cy="3165022"/>
            <a:chOff x="9857014" y="13834"/>
            <a:chExt cx="2334986" cy="1881641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/>
            </a:p>
          </p:txBody>
        </p:sp>
        <p:sp>
          <p:nvSpPr>
            <p:cNvPr id="16" name="Forme libre 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/>
            </a:p>
          </p:txBody>
        </p:sp>
      </p:grpSp>
      <p:sp>
        <p:nvSpPr>
          <p:cNvPr id="22" name="Forme libre 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28" name="Forme libre 27">
            <a:extLst>
              <a:ext uri="{FF2B5EF4-FFF2-40B4-BE49-F238E27FC236}">
                <a16:creationId xmlns:a16="http://schemas.microsoft.com/office/drawing/2014/main" id="{9E240E8A-950E-7946-826C-415CB5DACA43}"/>
              </a:ext>
            </a:extLst>
          </p:cNvPr>
          <p:cNvSpPr/>
          <p:nvPr userDrawn="1"/>
        </p:nvSpPr>
        <p:spPr>
          <a:xfrm>
            <a:off x="11024507" y="4580708"/>
            <a:ext cx="1167493" cy="2277292"/>
          </a:xfrm>
          <a:custGeom>
            <a:avLst/>
            <a:gdLst>
              <a:gd name="connsiteX0" fmla="*/ 1167473 w 1167493"/>
              <a:gd name="connsiteY0" fmla="*/ 0 h 2272167"/>
              <a:gd name="connsiteX1" fmla="*/ 1167493 w 1167493"/>
              <a:gd name="connsiteY1" fmla="*/ 0 h 2272167"/>
              <a:gd name="connsiteX2" fmla="*/ 1167493 w 1167493"/>
              <a:gd name="connsiteY2" fmla="*/ 492960 h 2272167"/>
              <a:gd name="connsiteX3" fmla="*/ 1167493 w 1167493"/>
              <a:gd name="connsiteY3" fmla="*/ 720385 h 2272167"/>
              <a:gd name="connsiteX4" fmla="*/ 1167493 w 1167493"/>
              <a:gd name="connsiteY4" fmla="*/ 2272167 h 2272167"/>
              <a:gd name="connsiteX5" fmla="*/ 0 w 1167493"/>
              <a:gd name="connsiteY5" fmla="*/ 2272167 h 2272167"/>
              <a:gd name="connsiteX6" fmla="*/ 0 w 1167493"/>
              <a:gd name="connsiteY6" fmla="*/ 1898074 h 2272167"/>
              <a:gd name="connsiteX7" fmla="*/ 0 w 1167493"/>
              <a:gd name="connsiteY7" fmla="*/ 1271597 h 2272167"/>
              <a:gd name="connsiteX8" fmla="*/ 0 w 1167493"/>
              <a:gd name="connsiteY8" fmla="*/ 1177688 h 2272167"/>
              <a:gd name="connsiteX9" fmla="*/ 1048124 w 1167493"/>
              <a:gd name="connsiteY9" fmla="*/ 6080 h 2272167"/>
              <a:gd name="connsiteX10" fmla="*/ 1167473 w 1167493"/>
              <a:gd name="connsiteY10" fmla="*/ 0 h 227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7493" h="2272167">
                <a:moveTo>
                  <a:pt x="1167473" y="0"/>
                </a:moveTo>
                <a:lnTo>
                  <a:pt x="1167493" y="0"/>
                </a:lnTo>
                <a:lnTo>
                  <a:pt x="1167493" y="492960"/>
                </a:lnTo>
                <a:lnTo>
                  <a:pt x="1167493" y="720385"/>
                </a:lnTo>
                <a:lnTo>
                  <a:pt x="1167493" y="2272167"/>
                </a:lnTo>
                <a:lnTo>
                  <a:pt x="0" y="2272167"/>
                </a:lnTo>
                <a:lnTo>
                  <a:pt x="0" y="1898074"/>
                </a:lnTo>
                <a:lnTo>
                  <a:pt x="0" y="1271597"/>
                </a:lnTo>
                <a:lnTo>
                  <a:pt x="0" y="1177688"/>
                </a:lnTo>
                <a:cubicBezTo>
                  <a:pt x="0" y="567919"/>
                  <a:pt x="459408" y="66389"/>
                  <a:pt x="1048124" y="6080"/>
                </a:cubicBezTo>
                <a:lnTo>
                  <a:pt x="116747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ronolog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7561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6927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528203"/>
            <a:ext cx="4663440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6" name="Forme libre 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>
                <a:latin typeface="+mn-lt"/>
              </a:endParaRPr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>
                <a:latin typeface="+mn-lt"/>
              </a:endParaRPr>
            </a:p>
          </p:txBody>
        </p:sp>
      </p:grp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235" y="2528203"/>
            <a:ext cx="4663440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167493" y="2005689"/>
            <a:ext cx="4663440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283235" y="2005689"/>
            <a:ext cx="4663440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31912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1" y="2526318"/>
            <a:ext cx="3218688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rot="5400000">
            <a:off x="8580896" y="0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>
            <a:off x="-2364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>
              <a:latin typeface="+mn-lt"/>
            </a:endParaRPr>
          </a:p>
        </p:txBody>
      </p:sp>
      <p:sp>
        <p:nvSpPr>
          <p:cNvPr id="6" name="Forme libre 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 rot="5400000" flipH="1">
            <a:off x="11258144" y="5924144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>
              <a:latin typeface="+mn-lt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2587417" y="5590903"/>
            <a:ext cx="1572380" cy="1267097"/>
            <a:chOff x="7413403" y="4976359"/>
            <a:chExt cx="2334986" cy="1881641"/>
          </a:xfrm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>
                <a:latin typeface="+mn-lt"/>
              </a:endParaRPr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>
                <a:latin typeface="+mn-lt"/>
              </a:endParaRPr>
            </a:p>
          </p:txBody>
        </p:sp>
      </p:grp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683787" y="2526318"/>
            <a:ext cx="3173279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167493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83788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3D62993-A055-DF4F-9286-4FFE3A5C7FD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00082" y="2526318"/>
            <a:ext cx="3173279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A896DA2E-4448-254C-86D1-9E16E63CC6A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00083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56976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122363"/>
            <a:ext cx="6220278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6220277" cy="2247219"/>
          </a:xfrm>
        </p:spPr>
        <p:txBody>
          <a:bodyPr rtlCol="0">
            <a:noAutofit/>
          </a:bodyPr>
          <a:lstStyle>
            <a:lvl1pPr marL="0" indent="0" algn="l">
              <a:buNone/>
              <a:defRPr sz="2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8264426" y="0"/>
            <a:ext cx="39275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7" y="3685939"/>
            <a:ext cx="3927573" cy="3178856"/>
            <a:chOff x="9857014" y="13834"/>
            <a:chExt cx="2334986" cy="1881641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/>
            </a:p>
          </p:txBody>
        </p:sp>
        <p:sp>
          <p:nvSpPr>
            <p:cNvPr id="16" name="Forme libre 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/>
            </a:p>
          </p:txBody>
        </p:sp>
      </p:grpSp>
      <p:sp>
        <p:nvSpPr>
          <p:cNvPr id="22" name="Forme libre 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17" name="Forme libre 16">
            <a:extLst>
              <a:ext uri="{FF2B5EF4-FFF2-40B4-BE49-F238E27FC236}">
                <a16:creationId xmlns:a16="http://schemas.microsoft.com/office/drawing/2014/main" id="{39563C76-BC00-DE47-88F5-C24D3CE3325A}"/>
              </a:ext>
            </a:extLst>
          </p:cNvPr>
          <p:cNvSpPr/>
          <p:nvPr userDrawn="1"/>
        </p:nvSpPr>
        <p:spPr>
          <a:xfrm>
            <a:off x="10228214" y="-1"/>
            <a:ext cx="1963787" cy="3178856"/>
          </a:xfrm>
          <a:custGeom>
            <a:avLst/>
            <a:gdLst>
              <a:gd name="connsiteX0" fmla="*/ 0 w 1963787"/>
              <a:gd name="connsiteY0" fmla="*/ 0 h 3178856"/>
              <a:gd name="connsiteX1" fmla="*/ 1963787 w 1963787"/>
              <a:gd name="connsiteY1" fmla="*/ 0 h 3178856"/>
              <a:gd name="connsiteX2" fmla="*/ 1963787 w 1963787"/>
              <a:gd name="connsiteY2" fmla="*/ 1967129 h 3178856"/>
              <a:gd name="connsiteX3" fmla="*/ 1963787 w 1963787"/>
              <a:gd name="connsiteY3" fmla="*/ 2349671 h 3178856"/>
              <a:gd name="connsiteX4" fmla="*/ 1963787 w 1963787"/>
              <a:gd name="connsiteY4" fmla="*/ 3178856 h 3178856"/>
              <a:gd name="connsiteX5" fmla="*/ 1963753 w 1963787"/>
              <a:gd name="connsiteY5" fmla="*/ 3178856 h 3178856"/>
              <a:gd name="connsiteX6" fmla="*/ 1763002 w 1963787"/>
              <a:gd name="connsiteY6" fmla="*/ 3168629 h 3178856"/>
              <a:gd name="connsiteX7" fmla="*/ 0 w 1963787"/>
              <a:gd name="connsiteY7" fmla="*/ 1197921 h 3178856"/>
              <a:gd name="connsiteX8" fmla="*/ 0 w 1963787"/>
              <a:gd name="connsiteY8" fmla="*/ 1039961 h 3178856"/>
              <a:gd name="connsiteX9" fmla="*/ 0 w 1963787"/>
              <a:gd name="connsiteY9" fmla="*/ 0 h 317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63787" h="3178856">
                <a:moveTo>
                  <a:pt x="0" y="0"/>
                </a:moveTo>
                <a:lnTo>
                  <a:pt x="1963787" y="0"/>
                </a:lnTo>
                <a:lnTo>
                  <a:pt x="1963787" y="1967129"/>
                </a:lnTo>
                <a:lnTo>
                  <a:pt x="1963787" y="2349671"/>
                </a:lnTo>
                <a:lnTo>
                  <a:pt x="1963787" y="3178856"/>
                </a:lnTo>
                <a:lnTo>
                  <a:pt x="1963753" y="3178856"/>
                </a:lnTo>
                <a:lnTo>
                  <a:pt x="1763002" y="3168629"/>
                </a:lnTo>
                <a:cubicBezTo>
                  <a:pt x="772749" y="3067186"/>
                  <a:pt x="0" y="2223585"/>
                  <a:pt x="0" y="1197921"/>
                </a:cubicBezTo>
                <a:lnTo>
                  <a:pt x="0" y="1039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4470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17467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>
              <a:latin typeface="+mn-lt"/>
            </a:endParaRPr>
          </a:p>
        </p:txBody>
      </p:sp>
      <p:sp>
        <p:nvSpPr>
          <p:cNvPr id="6" name="Forme libre 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>
                <a:latin typeface="+mn-lt"/>
              </a:endParaRPr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>
                <a:latin typeface="+mn-lt"/>
              </a:endParaRPr>
            </a:p>
          </p:txBody>
        </p:sp>
      </p:grp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62587F-7496-384A-AF40-18FC8CF0709D}"/>
              </a:ext>
            </a:extLst>
          </p:cNvPr>
          <p:cNvSpPr/>
          <p:nvPr userDrawn="1"/>
        </p:nvSpPr>
        <p:spPr>
          <a:xfrm>
            <a:off x="0" y="2286002"/>
            <a:ext cx="1220882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2" name="Forme libre 11">
            <a:extLst>
              <a:ext uri="{FF2B5EF4-FFF2-40B4-BE49-F238E27FC236}">
                <a16:creationId xmlns:a16="http://schemas.microsoft.com/office/drawing/2014/main" id="{84DB028B-A475-224B-B675-A15A56CAD0BF}"/>
              </a:ext>
            </a:extLst>
          </p:cNvPr>
          <p:cNvSpPr/>
          <p:nvPr userDrawn="1"/>
        </p:nvSpPr>
        <p:spPr>
          <a:xfrm flipH="1">
            <a:off x="8597718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61C34955-105B-4D4D-B51D-754C5D38A85D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15" name="Forme libre 14">
            <a:extLst>
              <a:ext uri="{FF2B5EF4-FFF2-40B4-BE49-F238E27FC236}">
                <a16:creationId xmlns:a16="http://schemas.microsoft.com/office/drawing/2014/main" id="{2734DEB1-EC02-2E42-9292-4ADD115060A5}"/>
              </a:ext>
            </a:extLst>
          </p:cNvPr>
          <p:cNvSpPr/>
          <p:nvPr userDrawn="1"/>
        </p:nvSpPr>
        <p:spPr>
          <a:xfrm rot="5400000" flipH="1" flipV="1">
            <a:off x="10344100" y="438098"/>
            <a:ext cx="2285999" cy="1409801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67492" y="2653167"/>
            <a:ext cx="9779183" cy="3436483"/>
          </a:xfrm>
        </p:spPr>
        <p:txBody>
          <a:bodyPr rtlCol="0"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de la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e libre 22">
            <a:extLst>
              <a:ext uri="{FF2B5EF4-FFF2-40B4-BE49-F238E27FC236}">
                <a16:creationId xmlns:a16="http://schemas.microsoft.com/office/drawing/2014/main" id="{067EACEC-C2DD-EA42-8504-176673AD1F20}"/>
              </a:ext>
            </a:extLst>
          </p:cNvPr>
          <p:cNvSpPr/>
          <p:nvPr userDrawn="1"/>
        </p:nvSpPr>
        <p:spPr>
          <a:xfrm>
            <a:off x="0" y="0"/>
            <a:ext cx="8025490" cy="6858000"/>
          </a:xfrm>
          <a:custGeom>
            <a:avLst/>
            <a:gdLst>
              <a:gd name="connsiteX0" fmla="*/ 0 w 8025490"/>
              <a:gd name="connsiteY0" fmla="*/ 0 h 6858000"/>
              <a:gd name="connsiteX1" fmla="*/ 4596490 w 8025490"/>
              <a:gd name="connsiteY1" fmla="*/ 0 h 6858000"/>
              <a:gd name="connsiteX2" fmla="*/ 8025490 w 8025490"/>
              <a:gd name="connsiteY2" fmla="*/ 3429000 h 6858000"/>
              <a:gd name="connsiteX3" fmla="*/ 4596490 w 8025490"/>
              <a:gd name="connsiteY3" fmla="*/ 6858000 h 6858000"/>
              <a:gd name="connsiteX4" fmla="*/ 0 w 80254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5490" h="6858000">
                <a:moveTo>
                  <a:pt x="0" y="0"/>
                </a:moveTo>
                <a:lnTo>
                  <a:pt x="4596490" y="0"/>
                </a:lnTo>
                <a:cubicBezTo>
                  <a:pt x="6490274" y="0"/>
                  <a:pt x="8025490" y="1535216"/>
                  <a:pt x="8025490" y="3429000"/>
                </a:cubicBezTo>
                <a:cubicBezTo>
                  <a:pt x="8025490" y="5322784"/>
                  <a:pt x="6490274" y="6858000"/>
                  <a:pt x="4596490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059400"/>
            <a:ext cx="6245912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4" y="3539075"/>
            <a:ext cx="6245912" cy="1406101"/>
          </a:xfrm>
        </p:spPr>
        <p:txBody>
          <a:bodyPr rtlCol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9843C7E-5704-7A46-8974-F3BFA42E7310}"/>
              </a:ext>
            </a:extLst>
          </p:cNvPr>
          <p:cNvGrpSpPr/>
          <p:nvPr userDrawn="1"/>
        </p:nvGrpSpPr>
        <p:grpSpPr>
          <a:xfrm rot="16200000">
            <a:off x="8286528" y="2207195"/>
            <a:ext cx="3032351" cy="2443610"/>
            <a:chOff x="9857014" y="13834"/>
            <a:chExt cx="2334986" cy="1881641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/>
            </a:p>
          </p:txBody>
        </p:sp>
        <p:sp>
          <p:nvSpPr>
            <p:cNvPr id="16" name="Forme libre 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/>
            </a:p>
          </p:txBody>
        </p:sp>
      </p:grpSp>
      <p:sp>
        <p:nvSpPr>
          <p:cNvPr id="17" name="Forme libre 16">
            <a:extLst>
              <a:ext uri="{FF2B5EF4-FFF2-40B4-BE49-F238E27FC236}">
                <a16:creationId xmlns:a16="http://schemas.microsoft.com/office/drawing/2014/main" id="{0B179973-08D2-EF40-B516-35E75E906394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18" name="Forme libre 17">
            <a:extLst>
              <a:ext uri="{FF2B5EF4-FFF2-40B4-BE49-F238E27FC236}">
                <a16:creationId xmlns:a16="http://schemas.microsoft.com/office/drawing/2014/main" id="{6C811FF3-E48A-194D-8022-65F8C3A17449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8652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7561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978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que 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ABA2A58C-57B7-834C-8F5C-3299322411B1}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noProof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7563"/>
            <a:ext cx="9779182" cy="3366813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9094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721" y="1684338"/>
            <a:ext cx="8594558" cy="2810460"/>
          </a:xfrm>
        </p:spPr>
        <p:txBody>
          <a:bodyPr rtlCol="0">
            <a:noAutofit/>
          </a:bodyPr>
          <a:lstStyle>
            <a:lvl1pPr algn="ctr">
              <a:lnSpc>
                <a:spcPct val="100000"/>
              </a:lnSpc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C91C146-F9A8-9A4C-9508-8590923B8D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519405"/>
            <a:ext cx="1364297" cy="1094521"/>
          </a:xfrm>
        </p:spPr>
        <p:txBody>
          <a:bodyPr rtlCol="0"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fr-FR" noProof="0"/>
              <a:t>«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22D6C2B-78AC-DD47-9289-067C968B0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1813" y="4494213"/>
            <a:ext cx="3511550" cy="679450"/>
          </a:xfrm>
        </p:spPr>
        <p:txBody>
          <a:bodyPr rtlCol="0"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612193CD-03AD-D74D-A5CD-747A9B53F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9104" y="3399692"/>
            <a:ext cx="1364297" cy="1094521"/>
          </a:xfrm>
        </p:spPr>
        <p:txBody>
          <a:bodyPr rtlCol="0"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fr-FR" noProof="0"/>
              <a:t>»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8C225EC-F6EF-1144-834A-F0B91974AA41}"/>
              </a:ext>
            </a:extLst>
          </p:cNvPr>
          <p:cNvSpPr/>
          <p:nvPr userDrawn="1"/>
        </p:nvSpPr>
        <p:spPr>
          <a:xfrm>
            <a:off x="0" y="-1664"/>
            <a:ext cx="9857012" cy="6859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1E40CEAF-B1BB-174E-A798-3BA60D9C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8401624" cy="1325563"/>
          </a:xfrm>
        </p:spPr>
        <p:txBody>
          <a:bodyPr lIns="0"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6" name="Espace réservé d’image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227758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0" name="Espace réservé du texte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23351" y="2426400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11" name="Espace réservé du texte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3350" y="2811646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7" name="Espace réservé d’image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5813" y="2227758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2" name="Espace réservé du texte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0817" y="242256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13" name="Espace réservé du texte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816" y="280781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8" name="Espace réservé d’image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0429" y="4254273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4" name="Espace réservé du texte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23351" y="4498793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15" name="Espace réservé du texte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23350" y="4884039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9" name="Espace réservé d’image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5813" y="4254273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6" name="Espace réservé du texte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817" y="4498793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17" name="Espace réservé du texte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0816" y="4884039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569803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1106" y="6356350"/>
            <a:ext cx="4114800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2334" y="6356350"/>
            <a:ext cx="1167495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9" name="Forme libre 18">
            <a:extLst>
              <a:ext uri="{FF2B5EF4-FFF2-40B4-BE49-F238E27FC236}">
                <a16:creationId xmlns:a16="http://schemas.microsoft.com/office/drawing/2014/main" id="{AAB3BC7E-B34F-EF47-B125-1574C5484E22}"/>
              </a:ext>
            </a:extLst>
          </p:cNvPr>
          <p:cNvSpPr/>
          <p:nvPr userDrawn="1"/>
        </p:nvSpPr>
        <p:spPr>
          <a:xfrm rot="16200000" flipV="1">
            <a:off x="9499940" y="355410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21" name="Forme libre 20">
            <a:extLst>
              <a:ext uri="{FF2B5EF4-FFF2-40B4-BE49-F238E27FC236}">
                <a16:creationId xmlns:a16="http://schemas.microsoft.com/office/drawing/2014/main" id="{7CBC82D0-4F72-C649-8B7F-D4B087957B6C}"/>
              </a:ext>
            </a:extLst>
          </p:cNvPr>
          <p:cNvSpPr/>
          <p:nvPr userDrawn="1"/>
        </p:nvSpPr>
        <p:spPr>
          <a:xfrm flipH="1">
            <a:off x="10866436" y="1879977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25" name="Forme libre 24">
            <a:extLst>
              <a:ext uri="{FF2B5EF4-FFF2-40B4-BE49-F238E27FC236}">
                <a16:creationId xmlns:a16="http://schemas.microsoft.com/office/drawing/2014/main" id="{9383F23A-D872-2A4C-B386-A9D269BE694D}"/>
              </a:ext>
            </a:extLst>
          </p:cNvPr>
          <p:cNvSpPr/>
          <p:nvPr userDrawn="1"/>
        </p:nvSpPr>
        <p:spPr>
          <a:xfrm>
            <a:off x="11024507" y="-1664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9221FFDB-AAE2-5943-97A1-82D66AE05DB4}"/>
              </a:ext>
            </a:extLst>
          </p:cNvPr>
          <p:cNvSpPr/>
          <p:nvPr userDrawn="1"/>
        </p:nvSpPr>
        <p:spPr>
          <a:xfrm>
            <a:off x="10334091" y="2737752"/>
            <a:ext cx="1380830" cy="13808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27" name="Forme libre 26">
            <a:extLst>
              <a:ext uri="{FF2B5EF4-FFF2-40B4-BE49-F238E27FC236}">
                <a16:creationId xmlns:a16="http://schemas.microsoft.com/office/drawing/2014/main" id="{2E58EEF7-63CA-A845-BAC4-9D3BE05918B5}"/>
              </a:ext>
            </a:extLst>
          </p:cNvPr>
          <p:cNvSpPr/>
          <p:nvPr userDrawn="1"/>
        </p:nvSpPr>
        <p:spPr>
          <a:xfrm rot="16200000" flipH="1">
            <a:off x="10667432" y="5333432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28" name="Forme libre 27">
            <a:extLst>
              <a:ext uri="{FF2B5EF4-FFF2-40B4-BE49-F238E27FC236}">
                <a16:creationId xmlns:a16="http://schemas.microsoft.com/office/drawing/2014/main" id="{757A4624-D8ED-2E4B-AF8C-00DFA6A72D5F}"/>
              </a:ext>
            </a:extLst>
          </p:cNvPr>
          <p:cNvSpPr/>
          <p:nvPr userDrawn="1"/>
        </p:nvSpPr>
        <p:spPr>
          <a:xfrm flipV="1">
            <a:off x="9857012" y="3651505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29" name="Forme libre 28">
            <a:extLst>
              <a:ext uri="{FF2B5EF4-FFF2-40B4-BE49-F238E27FC236}">
                <a16:creationId xmlns:a16="http://schemas.microsoft.com/office/drawing/2014/main" id="{DF312EF8-91BE-5946-BE31-8CFE107A2FEA}"/>
              </a:ext>
            </a:extLst>
          </p:cNvPr>
          <p:cNvSpPr/>
          <p:nvPr userDrawn="1"/>
        </p:nvSpPr>
        <p:spPr>
          <a:xfrm flipH="1" flipV="1">
            <a:off x="9857013" y="4976359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ute l’équip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1">
            <a:extLst>
              <a:ext uri="{FF2B5EF4-FFF2-40B4-BE49-F238E27FC236}">
                <a16:creationId xmlns:a16="http://schemas.microsoft.com/office/drawing/2014/main" id="{6825B690-1AD7-4243-AC42-D2CF19B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10678142" cy="1325563"/>
          </a:xfrm>
        </p:spPr>
        <p:txBody>
          <a:bodyPr lIns="0"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6" name="Espace réservé d’image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31" name="Espace réservé du texte 28">
            <a:extLst>
              <a:ext uri="{FF2B5EF4-FFF2-40B4-BE49-F238E27FC236}">
                <a16:creationId xmlns:a16="http://schemas.microsoft.com/office/drawing/2014/main" id="{1825005B-0520-EC49-9A5C-554CB7003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430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32" name="Espace réservé du texte 28">
            <a:extLst>
              <a:ext uri="{FF2B5EF4-FFF2-40B4-BE49-F238E27FC236}">
                <a16:creationId xmlns:a16="http://schemas.microsoft.com/office/drawing/2014/main" id="{B6697B92-AF89-2C46-BC1E-6CB47E8EA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29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33" name="Espace réservé d’image 23">
            <a:extLst>
              <a:ext uri="{FF2B5EF4-FFF2-40B4-BE49-F238E27FC236}">
                <a16:creationId xmlns:a16="http://schemas.microsoft.com/office/drawing/2014/main" id="{FA9FEBB0-45F1-DF45-89C4-B343F8B20B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49397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34" name="Espace réservé du texte 28">
            <a:extLst>
              <a:ext uri="{FF2B5EF4-FFF2-40B4-BE49-F238E27FC236}">
                <a16:creationId xmlns:a16="http://schemas.microsoft.com/office/drawing/2014/main" id="{EF331731-A7FC-C245-A9C1-0B1A2E994D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49398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35" name="Espace réservé du texte 28">
            <a:extLst>
              <a:ext uri="{FF2B5EF4-FFF2-40B4-BE49-F238E27FC236}">
                <a16:creationId xmlns:a16="http://schemas.microsoft.com/office/drawing/2014/main" id="{313B974E-E762-EE48-B2DF-C8F10DF734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397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36" name="Espace réservé d’image 23">
            <a:extLst>
              <a:ext uri="{FF2B5EF4-FFF2-40B4-BE49-F238E27FC236}">
                <a16:creationId xmlns:a16="http://schemas.microsoft.com/office/drawing/2014/main" id="{8BA62E8C-79E6-D245-B706-FFB1E051B2D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348367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37" name="Espace réservé du texte 28">
            <a:extLst>
              <a:ext uri="{FF2B5EF4-FFF2-40B4-BE49-F238E27FC236}">
                <a16:creationId xmlns:a16="http://schemas.microsoft.com/office/drawing/2014/main" id="{4199EE50-5386-0446-8ADA-23C1B0D6E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8368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38" name="Espace réservé du texte 28">
            <a:extLst>
              <a:ext uri="{FF2B5EF4-FFF2-40B4-BE49-F238E27FC236}">
                <a16:creationId xmlns:a16="http://schemas.microsoft.com/office/drawing/2014/main" id="{478AB5CA-B5A5-934D-BF51-1485953A7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8367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39" name="Espace réservé d’image 23">
            <a:extLst>
              <a:ext uri="{FF2B5EF4-FFF2-40B4-BE49-F238E27FC236}">
                <a16:creationId xmlns:a16="http://schemas.microsoft.com/office/drawing/2014/main" id="{3D78BE06-1FC7-3C43-BD15-F4137B564B5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7335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40" name="Espace réservé du texte 28">
            <a:extLst>
              <a:ext uri="{FF2B5EF4-FFF2-40B4-BE49-F238E27FC236}">
                <a16:creationId xmlns:a16="http://schemas.microsoft.com/office/drawing/2014/main" id="{14F01FCC-4797-0343-8739-20331C751C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7336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41" name="Espace réservé du texte 28">
            <a:extLst>
              <a:ext uri="{FF2B5EF4-FFF2-40B4-BE49-F238E27FC236}">
                <a16:creationId xmlns:a16="http://schemas.microsoft.com/office/drawing/2014/main" id="{33FBE6CA-EC7A-1A4B-ADA3-6B78F2DE09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7335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42" name="Espace réservé d’image 23">
            <a:extLst>
              <a:ext uri="{FF2B5EF4-FFF2-40B4-BE49-F238E27FC236}">
                <a16:creationId xmlns:a16="http://schemas.microsoft.com/office/drawing/2014/main" id="{6DD7CCE4-AD48-B64F-909E-F88961FBDFC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50429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43" name="Espace réservé du texte 28">
            <a:extLst>
              <a:ext uri="{FF2B5EF4-FFF2-40B4-BE49-F238E27FC236}">
                <a16:creationId xmlns:a16="http://schemas.microsoft.com/office/drawing/2014/main" id="{C076E7E2-3D95-EA47-BF86-444615F1F1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430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44" name="Espace réservé du texte 28">
            <a:extLst>
              <a:ext uri="{FF2B5EF4-FFF2-40B4-BE49-F238E27FC236}">
                <a16:creationId xmlns:a16="http://schemas.microsoft.com/office/drawing/2014/main" id="{612499D2-373C-3940-97A5-FCA8B245BE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0429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45" name="Espace réservé d’image 23">
            <a:extLst>
              <a:ext uri="{FF2B5EF4-FFF2-40B4-BE49-F238E27FC236}">
                <a16:creationId xmlns:a16="http://schemas.microsoft.com/office/drawing/2014/main" id="{24B34D6D-4F7E-3942-B8D7-9970BDE53C1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49397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46" name="Espace réservé du texte 28">
            <a:extLst>
              <a:ext uri="{FF2B5EF4-FFF2-40B4-BE49-F238E27FC236}">
                <a16:creationId xmlns:a16="http://schemas.microsoft.com/office/drawing/2014/main" id="{D34EDB1D-7E85-D242-B6AE-F6D6907D32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49398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47" name="Espace réservé du texte 28">
            <a:extLst>
              <a:ext uri="{FF2B5EF4-FFF2-40B4-BE49-F238E27FC236}">
                <a16:creationId xmlns:a16="http://schemas.microsoft.com/office/drawing/2014/main" id="{3E3BFFF0-114B-6D42-B5E0-8020AC2E26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49397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48" name="Espace réservé d’image 23">
            <a:extLst>
              <a:ext uri="{FF2B5EF4-FFF2-40B4-BE49-F238E27FC236}">
                <a16:creationId xmlns:a16="http://schemas.microsoft.com/office/drawing/2014/main" id="{EB4488EE-E854-724E-95AE-B9943EE249E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48367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49" name="Espace réservé du texte 28">
            <a:extLst>
              <a:ext uri="{FF2B5EF4-FFF2-40B4-BE49-F238E27FC236}">
                <a16:creationId xmlns:a16="http://schemas.microsoft.com/office/drawing/2014/main" id="{C5551B4D-583E-D644-9069-EC096CE76F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48368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50" name="Espace réservé du texte 28">
            <a:extLst>
              <a:ext uri="{FF2B5EF4-FFF2-40B4-BE49-F238E27FC236}">
                <a16:creationId xmlns:a16="http://schemas.microsoft.com/office/drawing/2014/main" id="{E30C4783-1643-2243-BB4F-E99E04D921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48367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51" name="Espace réservé d’image 23">
            <a:extLst>
              <a:ext uri="{FF2B5EF4-FFF2-40B4-BE49-F238E27FC236}">
                <a16:creationId xmlns:a16="http://schemas.microsoft.com/office/drawing/2014/main" id="{7BBADCE0-02E8-3249-8CBA-17D3783DFE7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147335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52" name="Espace réservé du texte 28">
            <a:extLst>
              <a:ext uri="{FF2B5EF4-FFF2-40B4-BE49-F238E27FC236}">
                <a16:creationId xmlns:a16="http://schemas.microsoft.com/office/drawing/2014/main" id="{8D294C40-97E4-FF4F-8A02-10FC7D0EE8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47336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53" name="Espace réservé du texte 28">
            <a:extLst>
              <a:ext uri="{FF2B5EF4-FFF2-40B4-BE49-F238E27FC236}">
                <a16:creationId xmlns:a16="http://schemas.microsoft.com/office/drawing/2014/main" id="{8B38241F-01B5-574C-A827-67C6352C46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7335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18" name="Espace réservé de la date 17">
            <a:extLst>
              <a:ext uri="{FF2B5EF4-FFF2-40B4-BE49-F238E27FC236}">
                <a16:creationId xmlns:a16="http://schemas.microsoft.com/office/drawing/2014/main" id="{30445668-2DC5-E84C-8B16-922BC95F13F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D9227732-A878-814C-8621-64ED1B2CCF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CE9F02AC-6DFB-0C47-BC8E-4B0594007F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0572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9/10/2021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60" r:id="rId5"/>
    <p:sldLayoutId id="2147483661" r:id="rId6"/>
    <p:sldLayoutId id="2147483654" r:id="rId7"/>
    <p:sldLayoutId id="2147483658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&amp;cad=rja&amp;uact=8&amp;ved=2ahUKEwiTkLq4neX7AhUraqQEHea0A2IQFnoECAkQAQ&amp;url=https%3A%2F%2Fwww.ville-briancon.fr%2F&amp;usg=AOvVaw1SJyJWQWYx9XWi29UHthgJ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611" y="1686808"/>
            <a:ext cx="8134551" cy="2387600"/>
          </a:xfrm>
        </p:spPr>
        <p:txBody>
          <a:bodyPr rtlCol="0"/>
          <a:lstStyle/>
          <a:p>
            <a:pPr rtl="0"/>
            <a:r>
              <a:rPr lang="fr-FR" dirty="0"/>
              <a:t>Restauration collective </a:t>
            </a:r>
            <a:br>
              <a:rPr lang="fr-FR" dirty="0"/>
            </a:br>
            <a:r>
              <a:rPr lang="fr-FR" dirty="0"/>
              <a:t>Ville de Briançon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87194F-14A5-76B2-F0A4-9DB57E765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114" y="3794420"/>
            <a:ext cx="2550011" cy="255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08699"/>
            <a:ext cx="9779182" cy="50119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fr-FR" dirty="0"/>
              <a:t>Cuisine centrale</a:t>
            </a:r>
          </a:p>
          <a:p>
            <a:pPr rtl="0"/>
            <a:r>
              <a:rPr lang="fr-FR" dirty="0"/>
              <a:t>Avec des cantines satellites</a:t>
            </a:r>
          </a:p>
          <a:p>
            <a:pPr rtl="0"/>
            <a:r>
              <a:rPr lang="fr-FR" dirty="0"/>
              <a:t>Une moyenne de 650 repas</a:t>
            </a:r>
          </a:p>
          <a:p>
            <a:pPr rtl="0"/>
            <a:endParaRPr lang="fr-FR" dirty="0"/>
          </a:p>
          <a:p>
            <a:pPr rtl="0"/>
            <a:r>
              <a:rPr lang="fr-FR" dirty="0"/>
              <a:t>9 écoles, 4 maternelles, 2 centres de loisirs, foyer club, portage</a:t>
            </a:r>
          </a:p>
          <a:p>
            <a:pPr rtl="0"/>
            <a:r>
              <a:rPr lang="fr-FR" dirty="0"/>
              <a:t>650 repas en moyenne</a:t>
            </a:r>
          </a:p>
          <a:p>
            <a:pPr rtl="0"/>
            <a:r>
              <a:rPr lang="fr-FR" dirty="0"/>
              <a:t>Labellisé Ecocert 3</a:t>
            </a:r>
          </a:p>
          <a:p>
            <a:pPr rtl="0"/>
            <a:r>
              <a:rPr lang="fr-FR" dirty="0"/>
              <a:t>76,12% de produits bio dont 54,05% de bio/local (audit 2022)</a:t>
            </a:r>
          </a:p>
          <a:p>
            <a:pPr rt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39303D-13C0-6A41-947A-F998CC47B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fr-FR" dirty="0"/>
              <a:t>6/12/2022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D470D0-6D64-5E42-9515-048F8779C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8" name="Image 7" descr="Une image contenant intérieur, homme, plancher, personne&#10;&#10;Description générée automatiquement">
            <a:extLst>
              <a:ext uri="{FF2B5EF4-FFF2-40B4-BE49-F238E27FC236}">
                <a16:creationId xmlns:a16="http://schemas.microsoft.com/office/drawing/2014/main" id="{25FAD96A-64FC-4020-F614-896222196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539" y="666472"/>
            <a:ext cx="4479990" cy="298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/>
          <a:lstStyle/>
          <a:p>
            <a:pPr rtl="0"/>
            <a:r>
              <a:rPr lang="fr-FR"/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7492" y="2653167"/>
            <a:ext cx="9779183" cy="34364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fr-FR" dirty="0"/>
              <a:t>2013 – Année du début de la transition</a:t>
            </a:r>
          </a:p>
          <a:p>
            <a:pPr rtl="0"/>
            <a:r>
              <a:rPr lang="fr-FR" dirty="0"/>
              <a:t>Introduction de produits bio et locaux de base : </a:t>
            </a:r>
          </a:p>
          <a:p>
            <a:pPr rtl="0"/>
            <a:r>
              <a:rPr lang="fr-FR" dirty="0"/>
              <a:t>Pommes, poires, pommes de terre, carottes,</a:t>
            </a:r>
          </a:p>
          <a:p>
            <a:pPr rtl="0"/>
            <a:r>
              <a:rPr lang="fr-FR" dirty="0"/>
              <a:t>Sucre, céréales ½ complètes, sel et huile de colza, fromage entier, yaourt fermier…</a:t>
            </a:r>
          </a:p>
          <a:p>
            <a:pPr rt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056174-CBC5-7B48-9681-7DDAC4233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fr-FR" dirty="0"/>
              <a:t>6/12/2022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4C72D2-EFDF-844A-8472-CB49A59B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9799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059400"/>
            <a:ext cx="6245912" cy="2387600"/>
          </a:xfrm>
        </p:spPr>
        <p:txBody>
          <a:bodyPr rtlCol="0"/>
          <a:lstStyle/>
          <a:p>
            <a:pPr rtl="0"/>
            <a:r>
              <a:rPr lang="fr-FR" dirty="0"/>
              <a:t>2015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4" y="3539075"/>
            <a:ext cx="6245912" cy="2259525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rtl="0"/>
            <a:r>
              <a:rPr lang="fr-FR" dirty="0"/>
              <a:t>Introduction du bœuf, veau et porc bio/local</a:t>
            </a:r>
          </a:p>
          <a:p>
            <a:pPr rtl="0"/>
            <a:endParaRPr lang="fr-FR" dirty="0"/>
          </a:p>
          <a:p>
            <a:pPr rtl="0"/>
            <a:r>
              <a:rPr lang="fr-FR" sz="7000" b="1" dirty="0"/>
              <a:t>2017</a:t>
            </a:r>
          </a:p>
          <a:p>
            <a:pPr rtl="0"/>
            <a:r>
              <a:rPr lang="fr-FR" dirty="0"/>
              <a:t>Epicerie, légumineuses, yaourt en seau, œufs coquilles, huiles, </a:t>
            </a:r>
          </a:p>
        </p:txBody>
      </p:sp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56B7E-1633-44AB-8584-82DF5B726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/>
          <a:lstStyle/>
          <a:p>
            <a:pPr rtl="0"/>
            <a:r>
              <a:rPr lang="fr-FR" dirty="0"/>
              <a:t>2017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B90AB4-D228-4548-B072-7264982123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2005689"/>
            <a:ext cx="4663440" cy="522514"/>
          </a:xfrm>
        </p:spPr>
        <p:txBody>
          <a:bodyPr rtlCol="0"/>
          <a:lstStyle/>
          <a:p>
            <a:pPr rtl="0"/>
            <a:r>
              <a:rPr lang="fr-FR" dirty="0"/>
              <a:t>Augmentation significative des produits bio/locaux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50677C9-3E42-427F-93B8-526692906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2" y="2915491"/>
            <a:ext cx="4663440" cy="282861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rtl="0"/>
            <a:r>
              <a:rPr lang="fr-FR" dirty="0"/>
              <a:t>Sur certains produits, les producteurs locaux peuvent être plus compétitifs que les grands distributeurs si nous misons sur des produits de saison et de proximité, en évitant les intermédiaires,</a:t>
            </a:r>
          </a:p>
          <a:p>
            <a:pPr rtl="0"/>
            <a:endParaRPr lang="fr-FR" dirty="0"/>
          </a:p>
          <a:p>
            <a:pPr rtl="0"/>
            <a:r>
              <a:rPr lang="fr-FR" dirty="0"/>
              <a:t>Moins de viande pour offrir une viande de qualité locale</a:t>
            </a:r>
          </a:p>
          <a:p>
            <a:pPr rtl="0"/>
            <a:r>
              <a:rPr lang="fr-FR" dirty="0"/>
              <a:t>Cuisson base température durant </a:t>
            </a:r>
            <a:r>
              <a:rPr lang="fr-FR"/>
              <a:t>la nuit 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B64BEF-8367-144A-9F53-7A1282A325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fr-FR"/>
              <a:t>9/10/2021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D1986A-9AF9-5C45-BE85-20D5AA267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FD448B0-743E-0045-8131-69B4EEC58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fr-FR" smtClean="0"/>
              <a:pPr rtl="0"/>
              <a:t>5</a:t>
            </a:fld>
            <a:endParaRPr lang="fr-FR"/>
          </a:p>
        </p:txBody>
      </p:sp>
      <p:pic>
        <p:nvPicPr>
          <p:cNvPr id="13" name="Image 12" descr="Une image contenant alimentation, assiette, plat&#10;&#10;Description générée automatiquement">
            <a:extLst>
              <a:ext uri="{FF2B5EF4-FFF2-40B4-BE49-F238E27FC236}">
                <a16:creationId xmlns:a16="http://schemas.microsoft.com/office/drawing/2014/main" id="{F14106F8-8325-65A8-DC37-B20FD76B2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865" y="866900"/>
            <a:ext cx="4824119" cy="361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19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/>
          <a:lstStyle/>
          <a:p>
            <a:pPr rtl="0"/>
            <a:r>
              <a:rPr lang="fr-FR" dirty="0"/>
              <a:t>Plateforme Echanges Paysans 05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472FA7B1-CD7F-3646-B44C-91A107A0CB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264557" y="1946015"/>
            <a:ext cx="3173278" cy="522514"/>
          </a:xfrm>
        </p:spPr>
        <p:txBody>
          <a:bodyPr rtlCol="0"/>
          <a:lstStyle/>
          <a:p>
            <a:pPr rtl="0"/>
            <a:r>
              <a:rPr lang="fr-FR" dirty="0"/>
              <a:t>Des produits bio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1" y="2526318"/>
            <a:ext cx="3218688" cy="2828613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fr-FR" dirty="0"/>
              <a:t>De saison </a:t>
            </a:r>
          </a:p>
          <a:p>
            <a:pPr rtl="0"/>
            <a:r>
              <a:rPr lang="fr-FR" dirty="0"/>
              <a:t>Le plus local possible</a:t>
            </a:r>
          </a:p>
          <a:p>
            <a:pPr rtl="0"/>
            <a:r>
              <a:rPr lang="fr-FR" dirty="0"/>
              <a:t>Répond à la Loi </a:t>
            </a:r>
            <a:r>
              <a:rPr lang="fr-FR" dirty="0" err="1"/>
              <a:t>Egalim</a:t>
            </a:r>
            <a:r>
              <a:rPr lang="fr-FR" dirty="0"/>
              <a:t> </a:t>
            </a:r>
            <a:r>
              <a:rPr lang="fr-FR"/>
              <a:t>et aux recommandations PNA</a:t>
            </a:r>
          </a:p>
          <a:p>
            <a:pPr rtl="0"/>
            <a:endParaRPr lang="fr-FR" dirty="0"/>
          </a:p>
          <a:p>
            <a:pPr rtl="0"/>
            <a:endParaRPr lang="fr-FR" dirty="0"/>
          </a:p>
          <a:p>
            <a:pPr rtl="0"/>
            <a:endParaRPr lang="fr-FR" dirty="0"/>
          </a:p>
          <a:p>
            <a:pPr rtl="0"/>
            <a:endParaRPr lang="fr-FR" dirty="0"/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EB1FFBC5-1733-5E4A-BF11-2C157D9917C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185948" y="1863256"/>
            <a:ext cx="4590228" cy="819755"/>
          </a:xfrm>
        </p:spPr>
        <p:txBody>
          <a:bodyPr rtlCol="0"/>
          <a:lstStyle/>
          <a:p>
            <a:pPr rtl="0"/>
            <a:r>
              <a:rPr lang="fr-FR" dirty="0"/>
              <a:t>Augmentation des agriculteurs/producteurs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48A12450-9474-8A49-BAEB-20C6F51540D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5948" y="2683012"/>
            <a:ext cx="6001341" cy="2193788"/>
          </a:xfrm>
        </p:spPr>
        <p:txBody>
          <a:bodyPr rtlCol="0"/>
          <a:lstStyle/>
          <a:p>
            <a:pPr rtl="0"/>
            <a:r>
              <a:rPr lang="fr-FR" dirty="0"/>
              <a:t>Une aide pour les agriculteurs,</a:t>
            </a:r>
          </a:p>
          <a:p>
            <a:pPr rtl="0"/>
            <a:r>
              <a:rPr lang="fr-FR" dirty="0"/>
              <a:t>Un seul interlocuteur</a:t>
            </a:r>
          </a:p>
          <a:p>
            <a:pPr rtl="0"/>
            <a:r>
              <a:rPr lang="fr-FR" dirty="0"/>
              <a:t>Pas de dossier de marché public pour les producteurs</a:t>
            </a:r>
          </a:p>
          <a:p>
            <a:pPr rtl="0"/>
            <a:r>
              <a:rPr lang="fr-FR" dirty="0"/>
              <a:t>Regroupement des commandes</a:t>
            </a:r>
          </a:p>
          <a:p>
            <a:pPr rtl="0"/>
            <a:endParaRPr lang="fr-FR" dirty="0"/>
          </a:p>
          <a:p>
            <a:pPr rtl="0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02033-17DD-3E4F-BB90-ADC6A1F0C6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1870" y="6336241"/>
            <a:ext cx="1767114" cy="281517"/>
          </a:xfrm>
        </p:spPr>
        <p:txBody>
          <a:bodyPr rtlCol="0"/>
          <a:lstStyle/>
          <a:p>
            <a:pPr rtl="0"/>
            <a:r>
              <a:rPr lang="fr-FR" dirty="0"/>
              <a:t>6/12/2022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fr-FR" smtClean="0"/>
              <a:pPr rtl="0"/>
              <a:t>6</a:t>
            </a:fld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FFEC185-6E75-967A-EBF7-97FC82CA6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322" y="4876800"/>
            <a:ext cx="34290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08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D1A202-23A3-4F3A-AA92-0172C8D2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10643508" cy="1900561"/>
          </a:xfrm>
        </p:spPr>
        <p:txBody>
          <a:bodyPr rtlCol="0"/>
          <a:lstStyle/>
          <a:p>
            <a:pPr rtl="0"/>
            <a:r>
              <a:rPr lang="fr-FR" dirty="0"/>
              <a:t>La restauration collective un levier pour maintenir l’activité </a:t>
            </a:r>
            <a:br>
              <a:rPr lang="fr-FR" dirty="0"/>
            </a:br>
            <a:r>
              <a:rPr lang="fr-FR" dirty="0"/>
              <a:t>des territoires de montagne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943E7C-A74D-4CB3-844B-51917C88C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7492" y="2653167"/>
            <a:ext cx="9779183" cy="34364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fr-FR" dirty="0"/>
              <a:t>Même sur un territoire de montagne, c’est possible !</a:t>
            </a:r>
          </a:p>
          <a:p>
            <a:pPr rtl="0"/>
            <a:r>
              <a:rPr lang="fr-FR" dirty="0"/>
              <a:t>Maintien de l’agriculture paysanne de montage</a:t>
            </a:r>
          </a:p>
          <a:p>
            <a:pPr rtl="0"/>
            <a:r>
              <a:rPr lang="fr-FR" dirty="0"/>
              <a:t>Impact très positif sur le territoire, ventes assurées</a:t>
            </a:r>
          </a:p>
          <a:p>
            <a:pPr rtl="0"/>
            <a:r>
              <a:rPr lang="fr-FR" dirty="0"/>
              <a:t>Dynamique forte chez les jeunes</a:t>
            </a:r>
          </a:p>
          <a:p>
            <a:pPr rtl="0"/>
            <a:r>
              <a:rPr lang="fr-FR" dirty="0"/>
              <a:t>Ecoute des besoins</a:t>
            </a:r>
          </a:p>
          <a:p>
            <a:pPr rtl="0"/>
            <a:endParaRPr lang="fr-FR" dirty="0"/>
          </a:p>
          <a:p>
            <a:pPr rt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738329-E174-7440-8FD5-179A15324C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fr-FR" dirty="0"/>
              <a:t>6/12/2022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5B7362-01DC-0E4C-9B34-0DF3FD44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fr-FR" smtClean="0"/>
              <a:pPr rtl="0"/>
              <a:t>7</a:t>
            </a:fld>
            <a:endParaRPr lang="fr-FR"/>
          </a:p>
        </p:txBody>
      </p:sp>
      <p:pic>
        <p:nvPicPr>
          <p:cNvPr id="7" name="Image 6" descr="Une image contenant tasse, intérieur, conteneur, compteur&#10;&#10;Description générée automatiquement">
            <a:extLst>
              <a:ext uri="{FF2B5EF4-FFF2-40B4-BE49-F238E27FC236}">
                <a16:creationId xmlns:a16="http://schemas.microsoft.com/office/drawing/2014/main" id="{41BED625-5081-D81F-6C66-19F8126DB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626" y="3435353"/>
            <a:ext cx="2496147" cy="187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70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1DDC52-DB9C-7D65-9526-5C4F29E71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Ça ne coûte pas plus cher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A485D7-EFC0-373D-03A4-12965D1DB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223911"/>
            <a:ext cx="9779182" cy="2167467"/>
          </a:xfrm>
        </p:spPr>
        <p:txBody>
          <a:bodyPr/>
          <a:lstStyle/>
          <a:p>
            <a:r>
              <a:rPr lang="fr-FR" dirty="0"/>
              <a:t>Maitrise des coûts grâce à l’utilisation de produits bruts et d’une lutte importante contre le gaspillage alimentaire,</a:t>
            </a:r>
          </a:p>
          <a:p>
            <a:r>
              <a:rPr lang="fr-FR" dirty="0"/>
              <a:t>Deux repas alternatifs par semaine</a:t>
            </a:r>
          </a:p>
          <a:p>
            <a:r>
              <a:rPr lang="fr-FR" dirty="0"/>
              <a:t>Gâteau maison</a:t>
            </a:r>
          </a:p>
          <a:p>
            <a:r>
              <a:rPr lang="fr-FR" dirty="0"/>
              <a:t>Fromages entiers</a:t>
            </a:r>
          </a:p>
          <a:p>
            <a:r>
              <a:rPr lang="fr-FR" dirty="0"/>
              <a:t>Compostage dans toutes les écoles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FD98B2-BFF3-52E0-24CB-EB5EFB005F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r-FR" noProof="0" dirty="0"/>
              <a:t>6/12/2022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AC2208-FD24-2C20-E70C-82A084C08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fr-FR" noProof="0" smtClean="0"/>
              <a:pPr rtl="0"/>
              <a:t>8</a:t>
            </a:fld>
            <a:endParaRPr lang="fr-FR" noProof="0"/>
          </a:p>
        </p:txBody>
      </p:sp>
      <p:pic>
        <p:nvPicPr>
          <p:cNvPr id="8" name="Image 7" descr="Une image contenant personne, intérieur, mur, debout&#10;&#10;Description générée automatiquement">
            <a:extLst>
              <a:ext uri="{FF2B5EF4-FFF2-40B4-BE49-F238E27FC236}">
                <a16:creationId xmlns:a16="http://schemas.microsoft.com/office/drawing/2014/main" id="{25B2A601-AD30-3050-F8D6-BE6DB7F6F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378" y="3434809"/>
            <a:ext cx="3646311" cy="273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04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122363"/>
            <a:ext cx="6220278" cy="2387600"/>
          </a:xfrm>
        </p:spPr>
        <p:txBody>
          <a:bodyPr rtlCol="0"/>
          <a:lstStyle/>
          <a:p>
            <a:pPr rtl="0"/>
            <a:r>
              <a:rPr lang="fr-FR" dirty="0"/>
              <a:t>Merci de votre attention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6220277" cy="2247219"/>
          </a:xfrm>
        </p:spPr>
        <p:txBody>
          <a:bodyPr rtlCol="0">
            <a:normAutofit/>
          </a:bodyPr>
          <a:lstStyle/>
          <a:p>
            <a:pPr rtl="0"/>
            <a:endParaRPr lang="fr-FR" dirty="0"/>
          </a:p>
          <a:p>
            <a:pPr rtl="0"/>
            <a:r>
              <a:rPr lang="fr-FR" dirty="0"/>
              <a:t>Cuisine centrale</a:t>
            </a:r>
          </a:p>
          <a:p>
            <a:pPr rtl="0"/>
            <a:r>
              <a:rPr lang="fr-FR" dirty="0"/>
              <a:t>Ville de Briançon</a:t>
            </a:r>
          </a:p>
          <a:p>
            <a:r>
              <a:rPr lang="fr-FR" i="1" dirty="0">
                <a:hlinkClick r:id="rId3"/>
              </a:rPr>
              <a:t>https://www.ville-briancon.fr</a:t>
            </a:r>
            <a:endParaRPr lang="fr-FR" dirty="0">
              <a:hlinkClick r:id="rId3"/>
            </a:endParaRPr>
          </a:p>
          <a:p>
            <a:pPr rtl="0"/>
            <a:endParaRPr lang="fr-FR" dirty="0"/>
          </a:p>
          <a:p>
            <a:pPr rt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1FDA6B0-2EB6-66E8-E588-B600BD21C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035" y="1122363"/>
            <a:ext cx="2128350" cy="212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845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457589_TF45331398_Win32" id="{CEA14851-9CB4-4E93-9ED0-2FB81AD363C1}" vid="{B2422F77-2B25-432B-92D6-8B138E7B1B9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51e15c8-bd66-4c54-b7ec-1a76d978c708" xsi:nil="true"/>
    <lcf76f155ced4ddcb4097134ff3c332f xmlns="cf828b42-7c41-404e-9990-d2f88d18f79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5C8AF0DDF89B4EB9D8BFAF04F5124C" ma:contentTypeVersion="13" ma:contentTypeDescription="Crée un document." ma:contentTypeScope="" ma:versionID="6753999bfadad34309aab4e2dc4afa24">
  <xsd:schema xmlns:xsd="http://www.w3.org/2001/XMLSchema" xmlns:xs="http://www.w3.org/2001/XMLSchema" xmlns:p="http://schemas.microsoft.com/office/2006/metadata/properties" xmlns:ns2="151e15c8-bd66-4c54-b7ec-1a76d978c708" xmlns:ns3="cf828b42-7c41-404e-9990-d2f88d18f799" targetNamespace="http://schemas.microsoft.com/office/2006/metadata/properties" ma:root="true" ma:fieldsID="210fdea609dd6ea497abf7d3059f5a7a" ns2:_="" ns3:_="">
    <xsd:import namespace="151e15c8-bd66-4c54-b7ec-1a76d978c708"/>
    <xsd:import namespace="cf828b42-7c41-404e-9990-d2f88d18f79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e15c8-bd66-4c54-b7ec-1a76d978c70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d600133-d32d-443c-8cd6-968901dcac38}" ma:internalName="TaxCatchAll" ma:showField="CatchAllData" ma:web="151e15c8-bd66-4c54-b7ec-1a76d978c7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828b42-7c41-404e-9990-d2f88d18f7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77cf4843-3d1a-4b2e-8511-753525b6ff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5BAB77-79E1-4739-AA51-10C9079186D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CADF581C-FA95-4990-8552-510C719FC1CB}"/>
</file>

<file path=customXml/itemProps3.xml><?xml version="1.0" encoding="utf-8"?>
<ds:datastoreItem xmlns:ds="http://schemas.openxmlformats.org/officeDocument/2006/customXml" ds:itemID="{85334180-0405-413B-834A-44FA9E05ADB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Présentation universelle</Template>
  <TotalTime>66</TotalTime>
  <Words>355</Words>
  <Application>Microsoft Office PowerPoint</Application>
  <PresentationFormat>Grand écran</PresentationFormat>
  <Paragraphs>75</Paragraphs>
  <Slides>9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Tenorite</vt:lpstr>
      <vt:lpstr>Thème Office</vt:lpstr>
      <vt:lpstr>Restauration collective  Ville de Briançon</vt:lpstr>
      <vt:lpstr>Présentation PowerPoint</vt:lpstr>
      <vt:lpstr>Introduction</vt:lpstr>
      <vt:lpstr>2015</vt:lpstr>
      <vt:lpstr>2017</vt:lpstr>
      <vt:lpstr>Plateforme Echanges Paysans 05</vt:lpstr>
      <vt:lpstr>La restauration collective un levier pour maintenir l’activité  des territoires de montagne </vt:lpstr>
      <vt:lpstr>Ça ne coûte pas plus cher !</vt:lpstr>
      <vt:lpstr>Merci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Restauration collective Ville de Briançon</dc:title>
  <dc:creator>Nathalie ALLAMANNO</dc:creator>
  <cp:lastModifiedBy>Nathalie ALLAMANNO</cp:lastModifiedBy>
  <cp:revision>16</cp:revision>
  <dcterms:created xsi:type="dcterms:W3CDTF">2022-12-06T13:37:46Z</dcterms:created>
  <dcterms:modified xsi:type="dcterms:W3CDTF">2024-05-30T07:47:38Z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0x010100445C8AF0DDF89B4EB9D8BFAF04F5124C</vt:lpwstr>
  </property>
</Properties>
</file>