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3" r:id="rId4"/>
    <p:sldId id="262" r:id="rId5"/>
    <p:sldId id="258" r:id="rId6"/>
    <p:sldId id="259" r:id="rId7"/>
    <p:sldId id="264" r:id="rId8"/>
    <p:sldId id="265" r:id="rId9"/>
    <p:sldId id="266" r:id="rId10"/>
    <p:sldId id="267" r:id="rId11"/>
  </p:sldIdLst>
  <p:sldSz cx="12192000" cy="6858000"/>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F8C"/>
    <a:srgbClr val="FF4D4D"/>
    <a:srgbClr val="66FFCC"/>
    <a:srgbClr val="66CCFF"/>
    <a:srgbClr val="FF99FF"/>
    <a:srgbClr val="9999FF"/>
    <a:srgbClr val="DAF5E0"/>
    <a:srgbClr val="0098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135" autoAdjust="0"/>
  </p:normalViewPr>
  <p:slideViewPr>
    <p:cSldViewPr snapToGrid="0">
      <p:cViewPr varScale="1">
        <p:scale>
          <a:sx n="100" d="100"/>
          <a:sy n="100" d="100"/>
        </p:scale>
        <p:origin x="99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006E0DEA-7FFE-4843-A8B1-976A6FCA2C50}" type="datetimeFigureOut">
              <a:rPr lang="fr-FR" smtClean="0"/>
              <a:t>19/06/2023</a:t>
            </a:fld>
            <a:endParaRPr lang="fr-FR"/>
          </a:p>
        </p:txBody>
      </p:sp>
      <p:sp>
        <p:nvSpPr>
          <p:cNvPr id="4" name="Espace réservé de l'image des diapositives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A83EFE1B-8D69-4493-9B82-76AD124E8238}" type="slidenum">
              <a:rPr lang="fr-FR" smtClean="0"/>
              <a:t>‹N°›</a:t>
            </a:fld>
            <a:endParaRPr lang="fr-FR"/>
          </a:p>
        </p:txBody>
      </p:sp>
    </p:spTree>
    <p:extLst>
      <p:ext uri="{BB962C8B-B14F-4D97-AF65-F5344CB8AC3E}">
        <p14:creationId xmlns:p14="http://schemas.microsoft.com/office/powerpoint/2010/main" val="1293830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Deux types d’information : les dépenses et les recettes </a:t>
            </a:r>
          </a:p>
        </p:txBody>
      </p:sp>
      <p:sp>
        <p:nvSpPr>
          <p:cNvPr id="4" name="Espace réservé du numéro de diapositive 3"/>
          <p:cNvSpPr>
            <a:spLocks noGrp="1"/>
          </p:cNvSpPr>
          <p:nvPr>
            <p:ph type="sldNum" sz="quarter" idx="5"/>
          </p:nvPr>
        </p:nvSpPr>
        <p:spPr/>
        <p:txBody>
          <a:bodyPr/>
          <a:lstStyle/>
          <a:p>
            <a:fld id="{A83EFE1B-8D69-4493-9B82-76AD124E8238}" type="slidenum">
              <a:rPr lang="fr-FR" smtClean="0"/>
              <a:t>2</a:t>
            </a:fld>
            <a:endParaRPr lang="fr-FR"/>
          </a:p>
        </p:txBody>
      </p:sp>
    </p:spTree>
    <p:extLst>
      <p:ext uri="{BB962C8B-B14F-4D97-AF65-F5344CB8AC3E}">
        <p14:creationId xmlns:p14="http://schemas.microsoft.com/office/powerpoint/2010/main" val="2889006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Nous ne renseignons que les financements externes. Les PNx reçoivent une dotation de fonctionnement de l’OFB, pas entrer ici dans les recettes</a:t>
            </a:r>
          </a:p>
        </p:txBody>
      </p:sp>
      <p:sp>
        <p:nvSpPr>
          <p:cNvPr id="4" name="Espace réservé du numéro de diapositive 3"/>
          <p:cNvSpPr>
            <a:spLocks noGrp="1"/>
          </p:cNvSpPr>
          <p:nvPr>
            <p:ph type="sldNum" sz="quarter" idx="5"/>
          </p:nvPr>
        </p:nvSpPr>
        <p:spPr/>
        <p:txBody>
          <a:bodyPr/>
          <a:lstStyle/>
          <a:p>
            <a:fld id="{A83EFE1B-8D69-4493-9B82-76AD124E8238}" type="slidenum">
              <a:rPr lang="fr-FR" smtClean="0"/>
              <a:t>4</a:t>
            </a:fld>
            <a:endParaRPr lang="fr-FR"/>
          </a:p>
        </p:txBody>
      </p:sp>
    </p:spTree>
    <p:extLst>
      <p:ext uri="{BB962C8B-B14F-4D97-AF65-F5344CB8AC3E}">
        <p14:creationId xmlns:p14="http://schemas.microsoft.com/office/powerpoint/2010/main" val="3373097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Faire une démonstration de comment je demande un budget directement sur une fiche ou par import pour faire plusieurs demande en même temps </a:t>
            </a:r>
          </a:p>
        </p:txBody>
      </p:sp>
      <p:sp>
        <p:nvSpPr>
          <p:cNvPr id="4" name="Espace réservé du numéro de diapositive 3"/>
          <p:cNvSpPr>
            <a:spLocks noGrp="1"/>
          </p:cNvSpPr>
          <p:nvPr>
            <p:ph type="sldNum" sz="quarter" idx="5"/>
          </p:nvPr>
        </p:nvSpPr>
        <p:spPr/>
        <p:txBody>
          <a:bodyPr/>
          <a:lstStyle/>
          <a:p>
            <a:fld id="{A83EFE1B-8D69-4493-9B82-76AD124E8238}" type="slidenum">
              <a:rPr lang="fr-FR" smtClean="0"/>
              <a:t>6</a:t>
            </a:fld>
            <a:endParaRPr lang="fr-FR"/>
          </a:p>
        </p:txBody>
      </p:sp>
    </p:spTree>
    <p:extLst>
      <p:ext uri="{BB962C8B-B14F-4D97-AF65-F5344CB8AC3E}">
        <p14:creationId xmlns:p14="http://schemas.microsoft.com/office/powerpoint/2010/main" val="2172104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Montrer les documents finaux produits pour les CODIRS et dialogue de gestion</a:t>
            </a:r>
          </a:p>
        </p:txBody>
      </p:sp>
      <p:sp>
        <p:nvSpPr>
          <p:cNvPr id="4" name="Espace réservé du numéro de diapositive 3"/>
          <p:cNvSpPr>
            <a:spLocks noGrp="1"/>
          </p:cNvSpPr>
          <p:nvPr>
            <p:ph type="sldNum" sz="quarter" idx="5"/>
          </p:nvPr>
        </p:nvSpPr>
        <p:spPr/>
        <p:txBody>
          <a:bodyPr/>
          <a:lstStyle/>
          <a:p>
            <a:fld id="{A83EFE1B-8D69-4493-9B82-76AD124E8238}" type="slidenum">
              <a:rPr lang="fr-FR" smtClean="0"/>
              <a:t>7</a:t>
            </a:fld>
            <a:endParaRPr lang="fr-FR"/>
          </a:p>
        </p:txBody>
      </p:sp>
    </p:spTree>
    <p:extLst>
      <p:ext uri="{BB962C8B-B14F-4D97-AF65-F5344CB8AC3E}">
        <p14:creationId xmlns:p14="http://schemas.microsoft.com/office/powerpoint/2010/main" val="1560701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Montrer le modèle d’import et la manip à faire</a:t>
            </a:r>
          </a:p>
        </p:txBody>
      </p:sp>
      <p:sp>
        <p:nvSpPr>
          <p:cNvPr id="4" name="Espace réservé du numéro de diapositive 3"/>
          <p:cNvSpPr>
            <a:spLocks noGrp="1"/>
          </p:cNvSpPr>
          <p:nvPr>
            <p:ph type="sldNum" sz="quarter" idx="5"/>
          </p:nvPr>
        </p:nvSpPr>
        <p:spPr/>
        <p:txBody>
          <a:bodyPr/>
          <a:lstStyle/>
          <a:p>
            <a:fld id="{A83EFE1B-8D69-4493-9B82-76AD124E8238}" type="slidenum">
              <a:rPr lang="fr-FR" smtClean="0"/>
              <a:t>8</a:t>
            </a:fld>
            <a:endParaRPr lang="fr-FR"/>
          </a:p>
        </p:txBody>
      </p:sp>
    </p:spTree>
    <p:extLst>
      <p:ext uri="{BB962C8B-B14F-4D97-AF65-F5344CB8AC3E}">
        <p14:creationId xmlns:p14="http://schemas.microsoft.com/office/powerpoint/2010/main" val="1387593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Utilisation des tutos et montrer ce que ça peut donner</a:t>
            </a:r>
          </a:p>
        </p:txBody>
      </p:sp>
      <p:sp>
        <p:nvSpPr>
          <p:cNvPr id="4" name="Espace réservé du numéro de diapositive 3"/>
          <p:cNvSpPr>
            <a:spLocks noGrp="1"/>
          </p:cNvSpPr>
          <p:nvPr>
            <p:ph type="sldNum" sz="quarter" idx="5"/>
          </p:nvPr>
        </p:nvSpPr>
        <p:spPr/>
        <p:txBody>
          <a:bodyPr/>
          <a:lstStyle/>
          <a:p>
            <a:fld id="{A83EFE1B-8D69-4493-9B82-76AD124E8238}" type="slidenum">
              <a:rPr lang="fr-FR" smtClean="0"/>
              <a:t>9</a:t>
            </a:fld>
            <a:endParaRPr lang="fr-FR"/>
          </a:p>
        </p:txBody>
      </p:sp>
    </p:spTree>
    <p:extLst>
      <p:ext uri="{BB962C8B-B14F-4D97-AF65-F5344CB8AC3E}">
        <p14:creationId xmlns:p14="http://schemas.microsoft.com/office/powerpoint/2010/main" val="2700533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Ouvrir le logiciel Tableau pour montrer les analyses réalisées </a:t>
            </a:r>
          </a:p>
        </p:txBody>
      </p:sp>
      <p:sp>
        <p:nvSpPr>
          <p:cNvPr id="4" name="Espace réservé du numéro de diapositive 3"/>
          <p:cNvSpPr>
            <a:spLocks noGrp="1"/>
          </p:cNvSpPr>
          <p:nvPr>
            <p:ph type="sldNum" sz="quarter" idx="5"/>
          </p:nvPr>
        </p:nvSpPr>
        <p:spPr/>
        <p:txBody>
          <a:bodyPr/>
          <a:lstStyle/>
          <a:p>
            <a:fld id="{A83EFE1B-8D69-4493-9B82-76AD124E8238}" type="slidenum">
              <a:rPr lang="fr-FR" smtClean="0"/>
              <a:t>10</a:t>
            </a:fld>
            <a:endParaRPr lang="fr-FR"/>
          </a:p>
        </p:txBody>
      </p:sp>
    </p:spTree>
    <p:extLst>
      <p:ext uri="{BB962C8B-B14F-4D97-AF65-F5344CB8AC3E}">
        <p14:creationId xmlns:p14="http://schemas.microsoft.com/office/powerpoint/2010/main" val="360590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B6DEF6-56EF-45CA-A99F-EB4474EC6FD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FA36A8D-4B38-488C-95CE-2A326C02A2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B0E65F4-D529-4309-A4A2-6B4198F4845E}"/>
              </a:ext>
            </a:extLst>
          </p:cNvPr>
          <p:cNvSpPr>
            <a:spLocks noGrp="1"/>
          </p:cNvSpPr>
          <p:nvPr>
            <p:ph type="dt" sz="half" idx="10"/>
          </p:nvPr>
        </p:nvSpPr>
        <p:spPr/>
        <p:txBody>
          <a:bodyPr/>
          <a:lstStyle/>
          <a:p>
            <a:fld id="{7EBD8028-58AE-4B02-A67D-D76845765A41}" type="datetimeFigureOut">
              <a:rPr lang="fr-FR" smtClean="0"/>
              <a:t>19/06/2023</a:t>
            </a:fld>
            <a:endParaRPr lang="fr-FR"/>
          </a:p>
        </p:txBody>
      </p:sp>
      <p:sp>
        <p:nvSpPr>
          <p:cNvPr id="5" name="Espace réservé du pied de page 4">
            <a:extLst>
              <a:ext uri="{FF2B5EF4-FFF2-40B4-BE49-F238E27FC236}">
                <a16:creationId xmlns:a16="http://schemas.microsoft.com/office/drawing/2014/main" id="{869DB873-B6DF-4251-8E5E-886FAB5B415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CB1383C-BF18-47E5-9FBD-A4FCA981710D}"/>
              </a:ext>
            </a:extLst>
          </p:cNvPr>
          <p:cNvSpPr>
            <a:spLocks noGrp="1"/>
          </p:cNvSpPr>
          <p:nvPr>
            <p:ph type="sldNum" sz="quarter" idx="12"/>
          </p:nvPr>
        </p:nvSpPr>
        <p:spPr/>
        <p:txBody>
          <a:bodyPr/>
          <a:lstStyle/>
          <a:p>
            <a:fld id="{993D17DC-6842-4686-9F63-0EB14FD3EE3C}" type="slidenum">
              <a:rPr lang="fr-FR" smtClean="0"/>
              <a:t>‹N°›</a:t>
            </a:fld>
            <a:endParaRPr lang="fr-FR"/>
          </a:p>
        </p:txBody>
      </p:sp>
    </p:spTree>
    <p:extLst>
      <p:ext uri="{BB962C8B-B14F-4D97-AF65-F5344CB8AC3E}">
        <p14:creationId xmlns:p14="http://schemas.microsoft.com/office/powerpoint/2010/main" val="2007107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EE35A0-37AF-4BF8-A18A-1E401DF07EA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3090ADE-85FE-46DC-8C78-302AD89B6218}"/>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F4B9443-418C-4459-8AD9-BCE7534DADB9}"/>
              </a:ext>
            </a:extLst>
          </p:cNvPr>
          <p:cNvSpPr>
            <a:spLocks noGrp="1"/>
          </p:cNvSpPr>
          <p:nvPr>
            <p:ph type="dt" sz="half" idx="10"/>
          </p:nvPr>
        </p:nvSpPr>
        <p:spPr/>
        <p:txBody>
          <a:bodyPr/>
          <a:lstStyle/>
          <a:p>
            <a:fld id="{7EBD8028-58AE-4B02-A67D-D76845765A41}" type="datetimeFigureOut">
              <a:rPr lang="fr-FR" smtClean="0"/>
              <a:t>19/06/2023</a:t>
            </a:fld>
            <a:endParaRPr lang="fr-FR"/>
          </a:p>
        </p:txBody>
      </p:sp>
      <p:sp>
        <p:nvSpPr>
          <p:cNvPr id="5" name="Espace réservé du pied de page 4">
            <a:extLst>
              <a:ext uri="{FF2B5EF4-FFF2-40B4-BE49-F238E27FC236}">
                <a16:creationId xmlns:a16="http://schemas.microsoft.com/office/drawing/2014/main" id="{46BDA92D-3B32-4D4A-8FF9-958F64B8D4F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8DFF284-3FD1-427B-8CCF-04469D2507E4}"/>
              </a:ext>
            </a:extLst>
          </p:cNvPr>
          <p:cNvSpPr>
            <a:spLocks noGrp="1"/>
          </p:cNvSpPr>
          <p:nvPr>
            <p:ph type="sldNum" sz="quarter" idx="12"/>
          </p:nvPr>
        </p:nvSpPr>
        <p:spPr/>
        <p:txBody>
          <a:bodyPr/>
          <a:lstStyle/>
          <a:p>
            <a:fld id="{993D17DC-6842-4686-9F63-0EB14FD3EE3C}" type="slidenum">
              <a:rPr lang="fr-FR" smtClean="0"/>
              <a:t>‹N°›</a:t>
            </a:fld>
            <a:endParaRPr lang="fr-FR"/>
          </a:p>
        </p:txBody>
      </p:sp>
    </p:spTree>
    <p:extLst>
      <p:ext uri="{BB962C8B-B14F-4D97-AF65-F5344CB8AC3E}">
        <p14:creationId xmlns:p14="http://schemas.microsoft.com/office/powerpoint/2010/main" val="109845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02DE9D8-A35B-41BE-BDC4-10AE244DBB7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7BEFBA0-3F53-459B-85D0-7C53F5403F82}"/>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CB57BB5-996F-4080-820A-E81C9FCD477D}"/>
              </a:ext>
            </a:extLst>
          </p:cNvPr>
          <p:cNvSpPr>
            <a:spLocks noGrp="1"/>
          </p:cNvSpPr>
          <p:nvPr>
            <p:ph type="dt" sz="half" idx="10"/>
          </p:nvPr>
        </p:nvSpPr>
        <p:spPr/>
        <p:txBody>
          <a:bodyPr/>
          <a:lstStyle/>
          <a:p>
            <a:fld id="{7EBD8028-58AE-4B02-A67D-D76845765A41}" type="datetimeFigureOut">
              <a:rPr lang="fr-FR" smtClean="0"/>
              <a:t>19/06/2023</a:t>
            </a:fld>
            <a:endParaRPr lang="fr-FR"/>
          </a:p>
        </p:txBody>
      </p:sp>
      <p:sp>
        <p:nvSpPr>
          <p:cNvPr id="5" name="Espace réservé du pied de page 4">
            <a:extLst>
              <a:ext uri="{FF2B5EF4-FFF2-40B4-BE49-F238E27FC236}">
                <a16:creationId xmlns:a16="http://schemas.microsoft.com/office/drawing/2014/main" id="{490E771A-7964-45D6-8E5E-AB4ED89E034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F55AA9C-D1E9-425A-BA0C-B7BA3D72F533}"/>
              </a:ext>
            </a:extLst>
          </p:cNvPr>
          <p:cNvSpPr>
            <a:spLocks noGrp="1"/>
          </p:cNvSpPr>
          <p:nvPr>
            <p:ph type="sldNum" sz="quarter" idx="12"/>
          </p:nvPr>
        </p:nvSpPr>
        <p:spPr/>
        <p:txBody>
          <a:bodyPr/>
          <a:lstStyle/>
          <a:p>
            <a:fld id="{993D17DC-6842-4686-9F63-0EB14FD3EE3C}" type="slidenum">
              <a:rPr lang="fr-FR" smtClean="0"/>
              <a:t>‹N°›</a:t>
            </a:fld>
            <a:endParaRPr lang="fr-FR"/>
          </a:p>
        </p:txBody>
      </p:sp>
    </p:spTree>
    <p:extLst>
      <p:ext uri="{BB962C8B-B14F-4D97-AF65-F5344CB8AC3E}">
        <p14:creationId xmlns:p14="http://schemas.microsoft.com/office/powerpoint/2010/main" val="2862772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C0B3E0-BCFD-4C8D-BFA6-AA77267346A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3644718-2F04-4682-B24F-1352515E3788}"/>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99581B6-3C69-476E-8251-234DCF87C174}"/>
              </a:ext>
            </a:extLst>
          </p:cNvPr>
          <p:cNvSpPr>
            <a:spLocks noGrp="1"/>
          </p:cNvSpPr>
          <p:nvPr>
            <p:ph type="dt" sz="half" idx="10"/>
          </p:nvPr>
        </p:nvSpPr>
        <p:spPr/>
        <p:txBody>
          <a:bodyPr/>
          <a:lstStyle/>
          <a:p>
            <a:fld id="{7EBD8028-58AE-4B02-A67D-D76845765A41}" type="datetimeFigureOut">
              <a:rPr lang="fr-FR" smtClean="0"/>
              <a:t>19/06/2023</a:t>
            </a:fld>
            <a:endParaRPr lang="fr-FR"/>
          </a:p>
        </p:txBody>
      </p:sp>
      <p:sp>
        <p:nvSpPr>
          <p:cNvPr id="5" name="Espace réservé du pied de page 4">
            <a:extLst>
              <a:ext uri="{FF2B5EF4-FFF2-40B4-BE49-F238E27FC236}">
                <a16:creationId xmlns:a16="http://schemas.microsoft.com/office/drawing/2014/main" id="{2126DA75-A9FA-4E3F-8EEF-A59C7CE4800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A0CB8A8-18DF-4ED9-B577-61C736AA49CB}"/>
              </a:ext>
            </a:extLst>
          </p:cNvPr>
          <p:cNvSpPr>
            <a:spLocks noGrp="1"/>
          </p:cNvSpPr>
          <p:nvPr>
            <p:ph type="sldNum" sz="quarter" idx="12"/>
          </p:nvPr>
        </p:nvSpPr>
        <p:spPr/>
        <p:txBody>
          <a:bodyPr/>
          <a:lstStyle/>
          <a:p>
            <a:fld id="{993D17DC-6842-4686-9F63-0EB14FD3EE3C}" type="slidenum">
              <a:rPr lang="fr-FR" smtClean="0"/>
              <a:t>‹N°›</a:t>
            </a:fld>
            <a:endParaRPr lang="fr-FR"/>
          </a:p>
        </p:txBody>
      </p:sp>
    </p:spTree>
    <p:extLst>
      <p:ext uri="{BB962C8B-B14F-4D97-AF65-F5344CB8AC3E}">
        <p14:creationId xmlns:p14="http://schemas.microsoft.com/office/powerpoint/2010/main" val="3708749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A6635C-6C64-40D8-B4D0-40E1C1DB1E0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1713160-7615-4FFC-9624-A29FB10911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6BBA8EA7-5D0B-4337-BA81-9695C7648047}"/>
              </a:ext>
            </a:extLst>
          </p:cNvPr>
          <p:cNvSpPr>
            <a:spLocks noGrp="1"/>
          </p:cNvSpPr>
          <p:nvPr>
            <p:ph type="dt" sz="half" idx="10"/>
          </p:nvPr>
        </p:nvSpPr>
        <p:spPr/>
        <p:txBody>
          <a:bodyPr/>
          <a:lstStyle/>
          <a:p>
            <a:fld id="{7EBD8028-58AE-4B02-A67D-D76845765A41}" type="datetimeFigureOut">
              <a:rPr lang="fr-FR" smtClean="0"/>
              <a:t>19/06/2023</a:t>
            </a:fld>
            <a:endParaRPr lang="fr-FR"/>
          </a:p>
        </p:txBody>
      </p:sp>
      <p:sp>
        <p:nvSpPr>
          <p:cNvPr id="5" name="Espace réservé du pied de page 4">
            <a:extLst>
              <a:ext uri="{FF2B5EF4-FFF2-40B4-BE49-F238E27FC236}">
                <a16:creationId xmlns:a16="http://schemas.microsoft.com/office/drawing/2014/main" id="{9D799E8B-6857-4B85-870F-70B0AA80C5B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FA8D375-F168-4300-A0FD-BBAC9B1E5533}"/>
              </a:ext>
            </a:extLst>
          </p:cNvPr>
          <p:cNvSpPr>
            <a:spLocks noGrp="1"/>
          </p:cNvSpPr>
          <p:nvPr>
            <p:ph type="sldNum" sz="quarter" idx="12"/>
          </p:nvPr>
        </p:nvSpPr>
        <p:spPr/>
        <p:txBody>
          <a:bodyPr/>
          <a:lstStyle/>
          <a:p>
            <a:fld id="{993D17DC-6842-4686-9F63-0EB14FD3EE3C}" type="slidenum">
              <a:rPr lang="fr-FR" smtClean="0"/>
              <a:t>‹N°›</a:t>
            </a:fld>
            <a:endParaRPr lang="fr-FR"/>
          </a:p>
        </p:txBody>
      </p:sp>
    </p:spTree>
    <p:extLst>
      <p:ext uri="{BB962C8B-B14F-4D97-AF65-F5344CB8AC3E}">
        <p14:creationId xmlns:p14="http://schemas.microsoft.com/office/powerpoint/2010/main" val="4194945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53F232-B665-44CF-8245-125FB392CE4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CC640E0-E3D5-400A-8E05-A3C04B146EB7}"/>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813D536-9227-4ED0-93FE-9D70F42AD9FD}"/>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9ED5062-BD75-4182-8658-12D36BA7C1E1}"/>
              </a:ext>
            </a:extLst>
          </p:cNvPr>
          <p:cNvSpPr>
            <a:spLocks noGrp="1"/>
          </p:cNvSpPr>
          <p:nvPr>
            <p:ph type="dt" sz="half" idx="10"/>
          </p:nvPr>
        </p:nvSpPr>
        <p:spPr/>
        <p:txBody>
          <a:bodyPr/>
          <a:lstStyle/>
          <a:p>
            <a:fld id="{7EBD8028-58AE-4B02-A67D-D76845765A41}" type="datetimeFigureOut">
              <a:rPr lang="fr-FR" smtClean="0"/>
              <a:t>19/06/2023</a:t>
            </a:fld>
            <a:endParaRPr lang="fr-FR"/>
          </a:p>
        </p:txBody>
      </p:sp>
      <p:sp>
        <p:nvSpPr>
          <p:cNvPr id="6" name="Espace réservé du pied de page 5">
            <a:extLst>
              <a:ext uri="{FF2B5EF4-FFF2-40B4-BE49-F238E27FC236}">
                <a16:creationId xmlns:a16="http://schemas.microsoft.com/office/drawing/2014/main" id="{31D25264-4821-40A0-9278-6899727F6AA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9941FF5-6E7A-4062-A2E9-5B74F38CB12A}"/>
              </a:ext>
            </a:extLst>
          </p:cNvPr>
          <p:cNvSpPr>
            <a:spLocks noGrp="1"/>
          </p:cNvSpPr>
          <p:nvPr>
            <p:ph type="sldNum" sz="quarter" idx="12"/>
          </p:nvPr>
        </p:nvSpPr>
        <p:spPr/>
        <p:txBody>
          <a:bodyPr/>
          <a:lstStyle/>
          <a:p>
            <a:fld id="{993D17DC-6842-4686-9F63-0EB14FD3EE3C}" type="slidenum">
              <a:rPr lang="fr-FR" smtClean="0"/>
              <a:t>‹N°›</a:t>
            </a:fld>
            <a:endParaRPr lang="fr-FR"/>
          </a:p>
        </p:txBody>
      </p:sp>
    </p:spTree>
    <p:extLst>
      <p:ext uri="{BB962C8B-B14F-4D97-AF65-F5344CB8AC3E}">
        <p14:creationId xmlns:p14="http://schemas.microsoft.com/office/powerpoint/2010/main" val="816990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3EC9C0-0EC1-4EAE-ADCC-55C5D29B8E4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944FE98-E4F3-4880-A6CE-6B7B1939C2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DF1F9BD7-44B0-4963-A968-059796957414}"/>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E3D37B7-0BAE-48BB-BB98-6EE593DA5E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2581373A-BE17-4D4F-92CC-36C25D80300C}"/>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EC8D027-4341-4A46-9216-A552FE8D2980}"/>
              </a:ext>
            </a:extLst>
          </p:cNvPr>
          <p:cNvSpPr>
            <a:spLocks noGrp="1"/>
          </p:cNvSpPr>
          <p:nvPr>
            <p:ph type="dt" sz="half" idx="10"/>
          </p:nvPr>
        </p:nvSpPr>
        <p:spPr/>
        <p:txBody>
          <a:bodyPr/>
          <a:lstStyle/>
          <a:p>
            <a:fld id="{7EBD8028-58AE-4B02-A67D-D76845765A41}" type="datetimeFigureOut">
              <a:rPr lang="fr-FR" smtClean="0"/>
              <a:t>19/06/2023</a:t>
            </a:fld>
            <a:endParaRPr lang="fr-FR"/>
          </a:p>
        </p:txBody>
      </p:sp>
      <p:sp>
        <p:nvSpPr>
          <p:cNvPr id="8" name="Espace réservé du pied de page 7">
            <a:extLst>
              <a:ext uri="{FF2B5EF4-FFF2-40B4-BE49-F238E27FC236}">
                <a16:creationId xmlns:a16="http://schemas.microsoft.com/office/drawing/2014/main" id="{009DFD13-695A-4E48-ADCD-A83E6ED9E66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022A9B7-CDB1-4333-A27D-297513ED0EE9}"/>
              </a:ext>
            </a:extLst>
          </p:cNvPr>
          <p:cNvSpPr>
            <a:spLocks noGrp="1"/>
          </p:cNvSpPr>
          <p:nvPr>
            <p:ph type="sldNum" sz="quarter" idx="12"/>
          </p:nvPr>
        </p:nvSpPr>
        <p:spPr/>
        <p:txBody>
          <a:bodyPr/>
          <a:lstStyle/>
          <a:p>
            <a:fld id="{993D17DC-6842-4686-9F63-0EB14FD3EE3C}" type="slidenum">
              <a:rPr lang="fr-FR" smtClean="0"/>
              <a:t>‹N°›</a:t>
            </a:fld>
            <a:endParaRPr lang="fr-FR"/>
          </a:p>
        </p:txBody>
      </p:sp>
    </p:spTree>
    <p:extLst>
      <p:ext uri="{BB962C8B-B14F-4D97-AF65-F5344CB8AC3E}">
        <p14:creationId xmlns:p14="http://schemas.microsoft.com/office/powerpoint/2010/main" val="33935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5992BB-C4C5-4767-8B3A-E5A889F64F0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3537ED8-9661-41E3-A2CD-0B5BEFEA005C}"/>
              </a:ext>
            </a:extLst>
          </p:cNvPr>
          <p:cNvSpPr>
            <a:spLocks noGrp="1"/>
          </p:cNvSpPr>
          <p:nvPr>
            <p:ph type="dt" sz="half" idx="10"/>
          </p:nvPr>
        </p:nvSpPr>
        <p:spPr/>
        <p:txBody>
          <a:bodyPr/>
          <a:lstStyle/>
          <a:p>
            <a:fld id="{7EBD8028-58AE-4B02-A67D-D76845765A41}" type="datetimeFigureOut">
              <a:rPr lang="fr-FR" smtClean="0"/>
              <a:t>19/06/2023</a:t>
            </a:fld>
            <a:endParaRPr lang="fr-FR"/>
          </a:p>
        </p:txBody>
      </p:sp>
      <p:sp>
        <p:nvSpPr>
          <p:cNvPr id="4" name="Espace réservé du pied de page 3">
            <a:extLst>
              <a:ext uri="{FF2B5EF4-FFF2-40B4-BE49-F238E27FC236}">
                <a16:creationId xmlns:a16="http://schemas.microsoft.com/office/drawing/2014/main" id="{688070B4-34A4-4BAC-B382-2F0FC08F226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06682DD-64D2-47C8-A251-3A2B24C75015}"/>
              </a:ext>
            </a:extLst>
          </p:cNvPr>
          <p:cNvSpPr>
            <a:spLocks noGrp="1"/>
          </p:cNvSpPr>
          <p:nvPr>
            <p:ph type="sldNum" sz="quarter" idx="12"/>
          </p:nvPr>
        </p:nvSpPr>
        <p:spPr/>
        <p:txBody>
          <a:bodyPr/>
          <a:lstStyle/>
          <a:p>
            <a:fld id="{993D17DC-6842-4686-9F63-0EB14FD3EE3C}" type="slidenum">
              <a:rPr lang="fr-FR" smtClean="0"/>
              <a:t>‹N°›</a:t>
            </a:fld>
            <a:endParaRPr lang="fr-FR"/>
          </a:p>
        </p:txBody>
      </p:sp>
    </p:spTree>
    <p:extLst>
      <p:ext uri="{BB962C8B-B14F-4D97-AF65-F5344CB8AC3E}">
        <p14:creationId xmlns:p14="http://schemas.microsoft.com/office/powerpoint/2010/main" val="1564981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AEDABDB-EEB3-4D20-8BE1-66F2344D2A73}"/>
              </a:ext>
            </a:extLst>
          </p:cNvPr>
          <p:cNvSpPr>
            <a:spLocks noGrp="1"/>
          </p:cNvSpPr>
          <p:nvPr>
            <p:ph type="dt" sz="half" idx="10"/>
          </p:nvPr>
        </p:nvSpPr>
        <p:spPr/>
        <p:txBody>
          <a:bodyPr/>
          <a:lstStyle/>
          <a:p>
            <a:fld id="{7EBD8028-58AE-4B02-A67D-D76845765A41}" type="datetimeFigureOut">
              <a:rPr lang="fr-FR" smtClean="0"/>
              <a:t>19/06/2023</a:t>
            </a:fld>
            <a:endParaRPr lang="fr-FR"/>
          </a:p>
        </p:txBody>
      </p:sp>
      <p:sp>
        <p:nvSpPr>
          <p:cNvPr id="3" name="Espace réservé du pied de page 2">
            <a:extLst>
              <a:ext uri="{FF2B5EF4-FFF2-40B4-BE49-F238E27FC236}">
                <a16:creationId xmlns:a16="http://schemas.microsoft.com/office/drawing/2014/main" id="{7A699D5C-E13A-4BFA-842C-843FCE188FE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3923A22-A89C-450B-8791-DB6ADDC0F020}"/>
              </a:ext>
            </a:extLst>
          </p:cNvPr>
          <p:cNvSpPr>
            <a:spLocks noGrp="1"/>
          </p:cNvSpPr>
          <p:nvPr>
            <p:ph type="sldNum" sz="quarter" idx="12"/>
          </p:nvPr>
        </p:nvSpPr>
        <p:spPr/>
        <p:txBody>
          <a:bodyPr/>
          <a:lstStyle/>
          <a:p>
            <a:fld id="{993D17DC-6842-4686-9F63-0EB14FD3EE3C}" type="slidenum">
              <a:rPr lang="fr-FR" smtClean="0"/>
              <a:t>‹N°›</a:t>
            </a:fld>
            <a:endParaRPr lang="fr-FR"/>
          </a:p>
        </p:txBody>
      </p:sp>
    </p:spTree>
    <p:extLst>
      <p:ext uri="{BB962C8B-B14F-4D97-AF65-F5344CB8AC3E}">
        <p14:creationId xmlns:p14="http://schemas.microsoft.com/office/powerpoint/2010/main" val="3069707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30CAE2-DD78-4D82-A9E3-8F4918C26AC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61423DD-9C2D-4C70-AE86-4E683F296C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02A4ED4-6D04-4BC0-B3F0-B80691B6CC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2830311-CB76-4266-AF13-4C602393EDEF}"/>
              </a:ext>
            </a:extLst>
          </p:cNvPr>
          <p:cNvSpPr>
            <a:spLocks noGrp="1"/>
          </p:cNvSpPr>
          <p:nvPr>
            <p:ph type="dt" sz="half" idx="10"/>
          </p:nvPr>
        </p:nvSpPr>
        <p:spPr/>
        <p:txBody>
          <a:bodyPr/>
          <a:lstStyle/>
          <a:p>
            <a:fld id="{7EBD8028-58AE-4B02-A67D-D76845765A41}" type="datetimeFigureOut">
              <a:rPr lang="fr-FR" smtClean="0"/>
              <a:t>19/06/2023</a:t>
            </a:fld>
            <a:endParaRPr lang="fr-FR"/>
          </a:p>
        </p:txBody>
      </p:sp>
      <p:sp>
        <p:nvSpPr>
          <p:cNvPr id="6" name="Espace réservé du pied de page 5">
            <a:extLst>
              <a:ext uri="{FF2B5EF4-FFF2-40B4-BE49-F238E27FC236}">
                <a16:creationId xmlns:a16="http://schemas.microsoft.com/office/drawing/2014/main" id="{A0D0CC86-1A4E-485C-8651-06C95DFCF4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3E6A86F-EC02-4C32-86C8-D528FBECC397}"/>
              </a:ext>
            </a:extLst>
          </p:cNvPr>
          <p:cNvSpPr>
            <a:spLocks noGrp="1"/>
          </p:cNvSpPr>
          <p:nvPr>
            <p:ph type="sldNum" sz="quarter" idx="12"/>
          </p:nvPr>
        </p:nvSpPr>
        <p:spPr/>
        <p:txBody>
          <a:bodyPr/>
          <a:lstStyle/>
          <a:p>
            <a:fld id="{993D17DC-6842-4686-9F63-0EB14FD3EE3C}" type="slidenum">
              <a:rPr lang="fr-FR" smtClean="0"/>
              <a:t>‹N°›</a:t>
            </a:fld>
            <a:endParaRPr lang="fr-FR"/>
          </a:p>
        </p:txBody>
      </p:sp>
    </p:spTree>
    <p:extLst>
      <p:ext uri="{BB962C8B-B14F-4D97-AF65-F5344CB8AC3E}">
        <p14:creationId xmlns:p14="http://schemas.microsoft.com/office/powerpoint/2010/main" val="32132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52D3E9-85F9-474A-96CF-13967DCFE69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630A67A-72D3-46B7-BC8A-13AE0476EF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152E3F5-6714-471C-A202-F658E16438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9891398-4D84-4296-870A-1D3CB8B3CDEB}"/>
              </a:ext>
            </a:extLst>
          </p:cNvPr>
          <p:cNvSpPr>
            <a:spLocks noGrp="1"/>
          </p:cNvSpPr>
          <p:nvPr>
            <p:ph type="dt" sz="half" idx="10"/>
          </p:nvPr>
        </p:nvSpPr>
        <p:spPr/>
        <p:txBody>
          <a:bodyPr/>
          <a:lstStyle/>
          <a:p>
            <a:fld id="{7EBD8028-58AE-4B02-A67D-D76845765A41}" type="datetimeFigureOut">
              <a:rPr lang="fr-FR" smtClean="0"/>
              <a:t>19/06/2023</a:t>
            </a:fld>
            <a:endParaRPr lang="fr-FR"/>
          </a:p>
        </p:txBody>
      </p:sp>
      <p:sp>
        <p:nvSpPr>
          <p:cNvPr id="6" name="Espace réservé du pied de page 5">
            <a:extLst>
              <a:ext uri="{FF2B5EF4-FFF2-40B4-BE49-F238E27FC236}">
                <a16:creationId xmlns:a16="http://schemas.microsoft.com/office/drawing/2014/main" id="{66F4B0BE-E6B7-4A49-A95B-0544CB93E8A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2C69811-5C90-4EFD-A03E-B5AD927CCFC3}"/>
              </a:ext>
            </a:extLst>
          </p:cNvPr>
          <p:cNvSpPr>
            <a:spLocks noGrp="1"/>
          </p:cNvSpPr>
          <p:nvPr>
            <p:ph type="sldNum" sz="quarter" idx="12"/>
          </p:nvPr>
        </p:nvSpPr>
        <p:spPr/>
        <p:txBody>
          <a:bodyPr/>
          <a:lstStyle/>
          <a:p>
            <a:fld id="{993D17DC-6842-4686-9F63-0EB14FD3EE3C}" type="slidenum">
              <a:rPr lang="fr-FR" smtClean="0"/>
              <a:t>‹N°›</a:t>
            </a:fld>
            <a:endParaRPr lang="fr-FR"/>
          </a:p>
        </p:txBody>
      </p:sp>
    </p:spTree>
    <p:extLst>
      <p:ext uri="{BB962C8B-B14F-4D97-AF65-F5344CB8AC3E}">
        <p14:creationId xmlns:p14="http://schemas.microsoft.com/office/powerpoint/2010/main" val="224279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8EBF3EC-B0B7-4F64-A603-16766FA5FA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DB74CD5-3A76-4710-A6DF-BA44806F3B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864AF82-FDDF-4924-B4E9-DAC4447611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D8028-58AE-4B02-A67D-D76845765A41}" type="datetimeFigureOut">
              <a:rPr lang="fr-FR" smtClean="0"/>
              <a:t>19/06/2023</a:t>
            </a:fld>
            <a:endParaRPr lang="fr-FR"/>
          </a:p>
        </p:txBody>
      </p:sp>
      <p:sp>
        <p:nvSpPr>
          <p:cNvPr id="5" name="Espace réservé du pied de page 4">
            <a:extLst>
              <a:ext uri="{FF2B5EF4-FFF2-40B4-BE49-F238E27FC236}">
                <a16:creationId xmlns:a16="http://schemas.microsoft.com/office/drawing/2014/main" id="{FF0075D4-60BE-4EB6-AAAC-95246A8F35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E6DE5AE-FABA-4C2B-A296-2C2E6A3755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3D17DC-6842-4686-9F63-0EB14FD3EE3C}" type="slidenum">
              <a:rPr lang="fr-FR" smtClean="0"/>
              <a:t>‹N°›</a:t>
            </a:fld>
            <a:endParaRPr lang="fr-FR"/>
          </a:p>
        </p:txBody>
      </p:sp>
    </p:spTree>
    <p:extLst>
      <p:ext uri="{BB962C8B-B14F-4D97-AF65-F5344CB8AC3E}">
        <p14:creationId xmlns:p14="http://schemas.microsoft.com/office/powerpoint/2010/main" val="4133605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25FF04-3B38-42E1-8056-153FCD908474}"/>
              </a:ext>
            </a:extLst>
          </p:cNvPr>
          <p:cNvSpPr>
            <a:spLocks noGrp="1"/>
          </p:cNvSpPr>
          <p:nvPr>
            <p:ph type="ctrTitle"/>
          </p:nvPr>
        </p:nvSpPr>
        <p:spPr>
          <a:xfrm>
            <a:off x="1524000" y="2235200"/>
            <a:ext cx="9144000" cy="2387600"/>
          </a:xfrm>
        </p:spPr>
        <p:txBody>
          <a:bodyPr anchor="ctr"/>
          <a:lstStyle/>
          <a:p>
            <a:r>
              <a:rPr lang="fr-FR" b="1" dirty="0"/>
              <a:t>L’utilisation d’EVA au </a:t>
            </a:r>
            <a:r>
              <a:rPr lang="fr-FR" b="1" dirty="0" err="1"/>
              <a:t>PNForêt</a:t>
            </a:r>
            <a:endParaRPr lang="fr-FR" b="1" dirty="0"/>
          </a:p>
        </p:txBody>
      </p:sp>
    </p:spTree>
    <p:extLst>
      <p:ext uri="{BB962C8B-B14F-4D97-AF65-F5344CB8AC3E}">
        <p14:creationId xmlns:p14="http://schemas.microsoft.com/office/powerpoint/2010/main" val="311073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AF6B-8504-4155-B28D-6458B3AB6F18}"/>
              </a:ext>
            </a:extLst>
          </p:cNvPr>
          <p:cNvSpPr/>
          <p:nvPr/>
        </p:nvSpPr>
        <p:spPr>
          <a:xfrm>
            <a:off x="0" y="3014662"/>
            <a:ext cx="11430000" cy="2133600"/>
          </a:xfrm>
          <a:prstGeom prst="rect">
            <a:avLst/>
          </a:prstGeom>
          <a:solidFill>
            <a:srgbClr val="F58F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itre 3">
            <a:extLst>
              <a:ext uri="{FF2B5EF4-FFF2-40B4-BE49-F238E27FC236}">
                <a16:creationId xmlns:a16="http://schemas.microsoft.com/office/drawing/2014/main" id="{3F5C7F99-78A8-41CE-9098-CF9E78B3376E}"/>
              </a:ext>
            </a:extLst>
          </p:cNvPr>
          <p:cNvSpPr>
            <a:spLocks noGrp="1"/>
          </p:cNvSpPr>
          <p:nvPr>
            <p:ph type="title"/>
          </p:nvPr>
        </p:nvSpPr>
        <p:spPr/>
        <p:txBody>
          <a:bodyPr/>
          <a:lstStyle/>
          <a:p>
            <a:r>
              <a:rPr lang="fr-FR" dirty="0"/>
              <a:t>Le suivi des temps</a:t>
            </a:r>
          </a:p>
        </p:txBody>
      </p:sp>
    </p:spTree>
    <p:extLst>
      <p:ext uri="{BB962C8B-B14F-4D97-AF65-F5344CB8AC3E}">
        <p14:creationId xmlns:p14="http://schemas.microsoft.com/office/powerpoint/2010/main" val="1616332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5D9593-92AA-4091-8C86-20571D3369B4}"/>
              </a:ext>
            </a:extLst>
          </p:cNvPr>
          <p:cNvSpPr/>
          <p:nvPr/>
        </p:nvSpPr>
        <p:spPr>
          <a:xfrm>
            <a:off x="0" y="2581275"/>
            <a:ext cx="11430000" cy="2133600"/>
          </a:xfrm>
          <a:prstGeom prst="rect">
            <a:avLst/>
          </a:prstGeom>
          <a:solidFill>
            <a:srgbClr val="F58F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itre 3">
            <a:extLst>
              <a:ext uri="{FF2B5EF4-FFF2-40B4-BE49-F238E27FC236}">
                <a16:creationId xmlns:a16="http://schemas.microsoft.com/office/drawing/2014/main" id="{3F5C7F99-78A8-41CE-9098-CF9E78B3376E}"/>
              </a:ext>
            </a:extLst>
          </p:cNvPr>
          <p:cNvSpPr>
            <a:spLocks noGrp="1"/>
          </p:cNvSpPr>
          <p:nvPr>
            <p:ph type="title"/>
          </p:nvPr>
        </p:nvSpPr>
        <p:spPr/>
        <p:txBody>
          <a:bodyPr/>
          <a:lstStyle/>
          <a:p>
            <a:r>
              <a:rPr lang="fr-FR" dirty="0"/>
              <a:t>La préparation et le suivi des budgets</a:t>
            </a:r>
          </a:p>
        </p:txBody>
      </p:sp>
    </p:spTree>
    <p:extLst>
      <p:ext uri="{BB962C8B-B14F-4D97-AF65-F5344CB8AC3E}">
        <p14:creationId xmlns:p14="http://schemas.microsoft.com/office/powerpoint/2010/main" val="2953323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e 19">
            <a:extLst>
              <a:ext uri="{FF2B5EF4-FFF2-40B4-BE49-F238E27FC236}">
                <a16:creationId xmlns:a16="http://schemas.microsoft.com/office/drawing/2014/main" id="{BFE7DB04-5F23-4E76-9086-307AF2409022}"/>
              </a:ext>
            </a:extLst>
          </p:cNvPr>
          <p:cNvGrpSpPr/>
          <p:nvPr/>
        </p:nvGrpSpPr>
        <p:grpSpPr>
          <a:xfrm>
            <a:off x="372356" y="1793994"/>
            <a:ext cx="11819644" cy="3482642"/>
            <a:chOff x="186178" y="391539"/>
            <a:chExt cx="11819644" cy="3482642"/>
          </a:xfrm>
        </p:grpSpPr>
        <p:pic>
          <p:nvPicPr>
            <p:cNvPr id="3" name="Image 2">
              <a:extLst>
                <a:ext uri="{FF2B5EF4-FFF2-40B4-BE49-F238E27FC236}">
                  <a16:creationId xmlns:a16="http://schemas.microsoft.com/office/drawing/2014/main" id="{5ABF13FF-4695-4F1E-B1D0-EE364B7C1101}"/>
                </a:ext>
              </a:extLst>
            </p:cNvPr>
            <p:cNvPicPr>
              <a:picLocks noChangeAspect="1"/>
            </p:cNvPicPr>
            <p:nvPr/>
          </p:nvPicPr>
          <p:blipFill>
            <a:blip r:embed="rId2"/>
            <a:stretch>
              <a:fillRect/>
            </a:stretch>
          </p:blipFill>
          <p:spPr>
            <a:xfrm>
              <a:off x="186178" y="391539"/>
              <a:ext cx="11819644" cy="3482642"/>
            </a:xfrm>
            <a:prstGeom prst="rect">
              <a:avLst/>
            </a:prstGeom>
          </p:spPr>
        </p:pic>
        <p:sp>
          <p:nvSpPr>
            <p:cNvPr id="4" name="Rectangle 3">
              <a:extLst>
                <a:ext uri="{FF2B5EF4-FFF2-40B4-BE49-F238E27FC236}">
                  <a16:creationId xmlns:a16="http://schemas.microsoft.com/office/drawing/2014/main" id="{EF191C9A-8EDB-4092-82B6-793AEA87EA6C}"/>
                </a:ext>
              </a:extLst>
            </p:cNvPr>
            <p:cNvSpPr/>
            <p:nvPr/>
          </p:nvSpPr>
          <p:spPr>
            <a:xfrm>
              <a:off x="4918228" y="1065320"/>
              <a:ext cx="763479" cy="248575"/>
            </a:xfrm>
            <a:prstGeom prst="rect">
              <a:avLst/>
            </a:prstGeom>
            <a:solidFill>
              <a:srgbClr val="99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5" name="Rectangle 4">
              <a:extLst>
                <a:ext uri="{FF2B5EF4-FFF2-40B4-BE49-F238E27FC236}">
                  <a16:creationId xmlns:a16="http://schemas.microsoft.com/office/drawing/2014/main" id="{356A0F62-3A45-44D4-ADA6-78CFFB9374C2}"/>
                </a:ext>
              </a:extLst>
            </p:cNvPr>
            <p:cNvSpPr/>
            <p:nvPr/>
          </p:nvSpPr>
          <p:spPr>
            <a:xfrm>
              <a:off x="7547501" y="1313895"/>
              <a:ext cx="763479" cy="248575"/>
            </a:xfrm>
            <a:prstGeom prst="rect">
              <a:avLst/>
            </a:prstGeom>
            <a:solidFill>
              <a:srgbClr val="99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6" name="Rectangle 5">
              <a:extLst>
                <a:ext uri="{FF2B5EF4-FFF2-40B4-BE49-F238E27FC236}">
                  <a16:creationId xmlns:a16="http://schemas.microsoft.com/office/drawing/2014/main" id="{687D9FD9-DB29-4B6A-A9BA-465B3CC8894F}"/>
                </a:ext>
              </a:extLst>
            </p:cNvPr>
            <p:cNvSpPr/>
            <p:nvPr/>
          </p:nvSpPr>
          <p:spPr>
            <a:xfrm>
              <a:off x="5585533" y="1544715"/>
              <a:ext cx="763479" cy="248575"/>
            </a:xfrm>
            <a:prstGeom prst="rect">
              <a:avLst/>
            </a:prstGeom>
            <a:solidFill>
              <a:srgbClr val="FF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7" name="Rectangle 6">
              <a:extLst>
                <a:ext uri="{FF2B5EF4-FFF2-40B4-BE49-F238E27FC236}">
                  <a16:creationId xmlns:a16="http://schemas.microsoft.com/office/drawing/2014/main" id="{8290BD6C-DD5D-43CC-98E6-A59828F9BF1B}"/>
                </a:ext>
              </a:extLst>
            </p:cNvPr>
            <p:cNvSpPr/>
            <p:nvPr/>
          </p:nvSpPr>
          <p:spPr>
            <a:xfrm>
              <a:off x="8214806" y="1793290"/>
              <a:ext cx="763479" cy="248575"/>
            </a:xfrm>
            <a:prstGeom prst="rect">
              <a:avLst/>
            </a:prstGeom>
            <a:solidFill>
              <a:srgbClr val="FF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8" name="Rectangle 7">
              <a:extLst>
                <a:ext uri="{FF2B5EF4-FFF2-40B4-BE49-F238E27FC236}">
                  <a16:creationId xmlns:a16="http://schemas.microsoft.com/office/drawing/2014/main" id="{05CE21C3-B4D8-47F2-83C8-34974617FB54}"/>
                </a:ext>
              </a:extLst>
            </p:cNvPr>
            <p:cNvSpPr/>
            <p:nvPr/>
          </p:nvSpPr>
          <p:spPr>
            <a:xfrm>
              <a:off x="6261715" y="2061378"/>
              <a:ext cx="763479" cy="248575"/>
            </a:xfrm>
            <a:prstGeom prst="rect">
              <a:avLst/>
            </a:prstGeom>
            <a:solidFill>
              <a:srgbClr val="66CC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9" name="Rectangle 8">
              <a:extLst>
                <a:ext uri="{FF2B5EF4-FFF2-40B4-BE49-F238E27FC236}">
                  <a16:creationId xmlns:a16="http://schemas.microsoft.com/office/drawing/2014/main" id="{0EA8AE8B-35F2-4EFA-B707-CFB6B66B914B}"/>
                </a:ext>
              </a:extLst>
            </p:cNvPr>
            <p:cNvSpPr/>
            <p:nvPr/>
          </p:nvSpPr>
          <p:spPr>
            <a:xfrm>
              <a:off x="8890988" y="2309953"/>
              <a:ext cx="763479" cy="248575"/>
            </a:xfrm>
            <a:prstGeom prst="rect">
              <a:avLst/>
            </a:prstGeom>
            <a:solidFill>
              <a:srgbClr val="66CC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10" name="Rectangle 9">
              <a:extLst>
                <a:ext uri="{FF2B5EF4-FFF2-40B4-BE49-F238E27FC236}">
                  <a16:creationId xmlns:a16="http://schemas.microsoft.com/office/drawing/2014/main" id="{D93995CE-3EB1-49F4-BE4D-4866CD50EE2C}"/>
                </a:ext>
              </a:extLst>
            </p:cNvPr>
            <p:cNvSpPr/>
            <p:nvPr/>
          </p:nvSpPr>
          <p:spPr>
            <a:xfrm>
              <a:off x="4918228" y="2807103"/>
              <a:ext cx="763479" cy="248575"/>
            </a:xfrm>
            <a:prstGeom prst="rect">
              <a:avLst/>
            </a:prstGeom>
            <a:solidFill>
              <a:srgbClr val="99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11" name="Rectangle 10">
              <a:extLst>
                <a:ext uri="{FF2B5EF4-FFF2-40B4-BE49-F238E27FC236}">
                  <a16:creationId xmlns:a16="http://schemas.microsoft.com/office/drawing/2014/main" id="{C419A632-C517-4099-8280-683809F25DA0}"/>
                </a:ext>
              </a:extLst>
            </p:cNvPr>
            <p:cNvSpPr/>
            <p:nvPr/>
          </p:nvSpPr>
          <p:spPr>
            <a:xfrm>
              <a:off x="7547501" y="2558528"/>
              <a:ext cx="763479" cy="248575"/>
            </a:xfrm>
            <a:prstGeom prst="rect">
              <a:avLst/>
            </a:prstGeom>
            <a:solidFill>
              <a:srgbClr val="99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12" name="Rectangle 11">
              <a:extLst>
                <a:ext uri="{FF2B5EF4-FFF2-40B4-BE49-F238E27FC236}">
                  <a16:creationId xmlns:a16="http://schemas.microsoft.com/office/drawing/2014/main" id="{FF813341-BA6E-407F-87DC-FE21443EEE11}"/>
                </a:ext>
              </a:extLst>
            </p:cNvPr>
            <p:cNvSpPr/>
            <p:nvPr/>
          </p:nvSpPr>
          <p:spPr>
            <a:xfrm>
              <a:off x="5681707" y="3287377"/>
              <a:ext cx="763479" cy="248575"/>
            </a:xfrm>
            <a:prstGeom prst="rect">
              <a:avLst/>
            </a:prstGeom>
            <a:solidFill>
              <a:srgbClr val="FF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13" name="Rectangle 12">
              <a:extLst>
                <a:ext uri="{FF2B5EF4-FFF2-40B4-BE49-F238E27FC236}">
                  <a16:creationId xmlns:a16="http://schemas.microsoft.com/office/drawing/2014/main" id="{5268DBE5-DA89-4D1F-B2D7-70EA43BC9184}"/>
                </a:ext>
              </a:extLst>
            </p:cNvPr>
            <p:cNvSpPr/>
            <p:nvPr/>
          </p:nvSpPr>
          <p:spPr>
            <a:xfrm>
              <a:off x="8214805" y="3055678"/>
              <a:ext cx="763479" cy="248575"/>
            </a:xfrm>
            <a:prstGeom prst="rect">
              <a:avLst/>
            </a:prstGeom>
            <a:solidFill>
              <a:srgbClr val="FF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grpSp>
      <p:sp>
        <p:nvSpPr>
          <p:cNvPr id="14" name="Rectangle 13">
            <a:extLst>
              <a:ext uri="{FF2B5EF4-FFF2-40B4-BE49-F238E27FC236}">
                <a16:creationId xmlns:a16="http://schemas.microsoft.com/office/drawing/2014/main" id="{CAF9AF19-18C4-4E23-8AF4-D39E97DB7C1E}"/>
              </a:ext>
            </a:extLst>
          </p:cNvPr>
          <p:cNvSpPr/>
          <p:nvPr/>
        </p:nvSpPr>
        <p:spPr>
          <a:xfrm>
            <a:off x="483093" y="263649"/>
            <a:ext cx="2676616" cy="665825"/>
          </a:xfrm>
          <a:prstGeom prst="rect">
            <a:avLst/>
          </a:prstGeom>
          <a:solidFill>
            <a:srgbClr val="99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Besoins en AE / CP</a:t>
            </a:r>
          </a:p>
          <a:p>
            <a:pPr algn="ctr"/>
            <a:r>
              <a:rPr lang="fr-FR" sz="1200" i="1" dirty="0">
                <a:solidFill>
                  <a:schemeClr val="tx1"/>
                </a:solidFill>
              </a:rPr>
              <a:t>Les  budgets demandés par les </a:t>
            </a:r>
            <a:r>
              <a:rPr lang="fr-FR" sz="1200" i="1" dirty="0" err="1">
                <a:solidFill>
                  <a:schemeClr val="tx1"/>
                </a:solidFill>
              </a:rPr>
              <a:t>agent·es</a:t>
            </a:r>
            <a:endParaRPr lang="fr-FR" sz="1200" i="1" dirty="0">
              <a:solidFill>
                <a:schemeClr val="tx1"/>
              </a:solidFill>
            </a:endParaRPr>
          </a:p>
        </p:txBody>
      </p:sp>
      <p:sp>
        <p:nvSpPr>
          <p:cNvPr id="15" name="Rectangle 14">
            <a:extLst>
              <a:ext uri="{FF2B5EF4-FFF2-40B4-BE49-F238E27FC236}">
                <a16:creationId xmlns:a16="http://schemas.microsoft.com/office/drawing/2014/main" id="{F01A34C8-B3BB-4233-BD79-04B4D97D1DAF}"/>
              </a:ext>
            </a:extLst>
          </p:cNvPr>
          <p:cNvSpPr/>
          <p:nvPr/>
        </p:nvSpPr>
        <p:spPr>
          <a:xfrm>
            <a:off x="4757692" y="263649"/>
            <a:ext cx="2676616" cy="665825"/>
          </a:xfrm>
          <a:prstGeom prst="rect">
            <a:avLst/>
          </a:prstGeom>
          <a:solidFill>
            <a:srgbClr val="FF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AE / CP </a:t>
            </a:r>
            <a:r>
              <a:rPr lang="fr-FR" dirty="0" err="1">
                <a:solidFill>
                  <a:schemeClr val="tx1"/>
                </a:solidFill>
              </a:rPr>
              <a:t>budgetés</a:t>
            </a:r>
            <a:endParaRPr lang="fr-FR" dirty="0">
              <a:solidFill>
                <a:schemeClr val="tx1"/>
              </a:solidFill>
            </a:endParaRPr>
          </a:p>
          <a:p>
            <a:pPr algn="ctr"/>
            <a:r>
              <a:rPr lang="fr-FR" sz="1200" i="1" dirty="0">
                <a:solidFill>
                  <a:schemeClr val="tx1"/>
                </a:solidFill>
              </a:rPr>
              <a:t>Les budgets accordés et votés en CODIR</a:t>
            </a:r>
          </a:p>
        </p:txBody>
      </p:sp>
      <p:sp>
        <p:nvSpPr>
          <p:cNvPr id="16" name="Rectangle 15">
            <a:extLst>
              <a:ext uri="{FF2B5EF4-FFF2-40B4-BE49-F238E27FC236}">
                <a16:creationId xmlns:a16="http://schemas.microsoft.com/office/drawing/2014/main" id="{C16C2672-F7BF-4944-8B45-0DDAA65A9040}"/>
              </a:ext>
            </a:extLst>
          </p:cNvPr>
          <p:cNvSpPr/>
          <p:nvPr/>
        </p:nvSpPr>
        <p:spPr>
          <a:xfrm>
            <a:off x="9032291" y="263649"/>
            <a:ext cx="2676616" cy="665825"/>
          </a:xfrm>
          <a:prstGeom prst="rect">
            <a:avLst/>
          </a:prstGeom>
          <a:solidFill>
            <a:srgbClr val="66CC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AE / CP engagés</a:t>
            </a:r>
          </a:p>
          <a:p>
            <a:pPr algn="ctr"/>
            <a:r>
              <a:rPr lang="fr-FR" sz="1200" i="1" dirty="0">
                <a:solidFill>
                  <a:schemeClr val="tx1"/>
                </a:solidFill>
              </a:rPr>
              <a:t>Les dépenses réalisées</a:t>
            </a:r>
          </a:p>
        </p:txBody>
      </p:sp>
      <p:sp>
        <p:nvSpPr>
          <p:cNvPr id="17" name="Rectangle 16">
            <a:extLst>
              <a:ext uri="{FF2B5EF4-FFF2-40B4-BE49-F238E27FC236}">
                <a16:creationId xmlns:a16="http://schemas.microsoft.com/office/drawing/2014/main" id="{EA2BAEF1-0D2E-4EA7-B7CB-11FABBEF3332}"/>
              </a:ext>
            </a:extLst>
          </p:cNvPr>
          <p:cNvSpPr/>
          <p:nvPr/>
        </p:nvSpPr>
        <p:spPr>
          <a:xfrm>
            <a:off x="565210" y="1013841"/>
            <a:ext cx="2512381" cy="387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Remontés par les </a:t>
            </a:r>
            <a:r>
              <a:rPr lang="fr-FR" sz="1200" dirty="0" err="1"/>
              <a:t>agent·es</a:t>
            </a:r>
            <a:r>
              <a:rPr lang="fr-FR" sz="1200" dirty="0"/>
              <a:t> dans les fiches ou par import</a:t>
            </a:r>
          </a:p>
        </p:txBody>
      </p:sp>
      <p:sp>
        <p:nvSpPr>
          <p:cNvPr id="18" name="Rectangle 17">
            <a:extLst>
              <a:ext uri="{FF2B5EF4-FFF2-40B4-BE49-F238E27FC236}">
                <a16:creationId xmlns:a16="http://schemas.microsoft.com/office/drawing/2014/main" id="{D253379C-BDDB-4838-9CE6-C3F00DF95E87}"/>
              </a:ext>
            </a:extLst>
          </p:cNvPr>
          <p:cNvSpPr/>
          <p:nvPr/>
        </p:nvSpPr>
        <p:spPr>
          <a:xfrm>
            <a:off x="4839809" y="1013841"/>
            <a:ext cx="2512381" cy="387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Import réalisé par le </a:t>
            </a:r>
            <a:r>
              <a:rPr lang="fr-FR" sz="1200" dirty="0" err="1"/>
              <a:t>respo</a:t>
            </a:r>
            <a:r>
              <a:rPr lang="fr-FR" sz="1200" dirty="0"/>
              <a:t> EVA</a:t>
            </a:r>
          </a:p>
        </p:txBody>
      </p:sp>
      <p:sp>
        <p:nvSpPr>
          <p:cNvPr id="19" name="Rectangle 18">
            <a:extLst>
              <a:ext uri="{FF2B5EF4-FFF2-40B4-BE49-F238E27FC236}">
                <a16:creationId xmlns:a16="http://schemas.microsoft.com/office/drawing/2014/main" id="{A03C5223-19F0-49C6-9ABD-91C66EDB82CD}"/>
              </a:ext>
            </a:extLst>
          </p:cNvPr>
          <p:cNvSpPr/>
          <p:nvPr/>
        </p:nvSpPr>
        <p:spPr>
          <a:xfrm>
            <a:off x="9114409" y="1013841"/>
            <a:ext cx="2512381" cy="387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Synchronisation avec le logiciel comptable</a:t>
            </a:r>
          </a:p>
        </p:txBody>
      </p:sp>
      <p:sp>
        <p:nvSpPr>
          <p:cNvPr id="22" name="Ellipse 21">
            <a:extLst>
              <a:ext uri="{FF2B5EF4-FFF2-40B4-BE49-F238E27FC236}">
                <a16:creationId xmlns:a16="http://schemas.microsoft.com/office/drawing/2014/main" id="{696D624A-B64B-464B-951E-FCD188ABA26B}"/>
              </a:ext>
            </a:extLst>
          </p:cNvPr>
          <p:cNvSpPr/>
          <p:nvPr/>
        </p:nvSpPr>
        <p:spPr>
          <a:xfrm>
            <a:off x="10832234" y="2467775"/>
            <a:ext cx="742767" cy="99605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a:extLst>
              <a:ext uri="{FF2B5EF4-FFF2-40B4-BE49-F238E27FC236}">
                <a16:creationId xmlns:a16="http://schemas.microsoft.com/office/drawing/2014/main" id="{AF59FD37-B1CF-4EE2-BDA3-476B60B9888C}"/>
              </a:ext>
            </a:extLst>
          </p:cNvPr>
          <p:cNvSpPr/>
          <p:nvPr/>
        </p:nvSpPr>
        <p:spPr>
          <a:xfrm>
            <a:off x="10832233" y="3960983"/>
            <a:ext cx="742767" cy="99605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a:extLst>
              <a:ext uri="{FF2B5EF4-FFF2-40B4-BE49-F238E27FC236}">
                <a16:creationId xmlns:a16="http://schemas.microsoft.com/office/drawing/2014/main" id="{37CBB36F-55B5-4DFD-B257-EE42DCAC74DF}"/>
              </a:ext>
            </a:extLst>
          </p:cNvPr>
          <p:cNvSpPr txBox="1"/>
          <p:nvPr/>
        </p:nvSpPr>
        <p:spPr>
          <a:xfrm>
            <a:off x="8625888" y="2263583"/>
            <a:ext cx="2139518" cy="830997"/>
          </a:xfrm>
          <a:prstGeom prst="rect">
            <a:avLst/>
          </a:prstGeom>
          <a:solidFill>
            <a:srgbClr val="FF0000"/>
          </a:solidFill>
        </p:spPr>
        <p:txBody>
          <a:bodyPr wrap="square" rtlCol="0">
            <a:spAutoFit/>
          </a:bodyPr>
          <a:lstStyle/>
          <a:p>
            <a:r>
              <a:rPr lang="fr-FR" sz="1200" dirty="0">
                <a:solidFill>
                  <a:schemeClr val="bg1"/>
                </a:solidFill>
              </a:rPr>
              <a:t>Les dates renseignés pour les besoins et les budgets accordés nous permettent de savoir de quel budget on parle</a:t>
            </a:r>
          </a:p>
        </p:txBody>
      </p:sp>
      <p:sp>
        <p:nvSpPr>
          <p:cNvPr id="25" name="ZoneTexte 24">
            <a:extLst>
              <a:ext uri="{FF2B5EF4-FFF2-40B4-BE49-F238E27FC236}">
                <a16:creationId xmlns:a16="http://schemas.microsoft.com/office/drawing/2014/main" id="{1E203775-4A73-4C7A-A262-1A6D785C8A61}"/>
              </a:ext>
            </a:extLst>
          </p:cNvPr>
          <p:cNvSpPr txBox="1"/>
          <p:nvPr/>
        </p:nvSpPr>
        <p:spPr>
          <a:xfrm>
            <a:off x="565210" y="5417976"/>
            <a:ext cx="11254434" cy="1169551"/>
          </a:xfrm>
          <a:prstGeom prst="rect">
            <a:avLst/>
          </a:prstGeom>
          <a:noFill/>
        </p:spPr>
        <p:txBody>
          <a:bodyPr wrap="square" rtlCol="0">
            <a:spAutoFit/>
          </a:bodyPr>
          <a:lstStyle/>
          <a:p>
            <a:pPr marL="342900" indent="-342900">
              <a:buAutoNum type="arabicPeriod"/>
            </a:pPr>
            <a:r>
              <a:rPr lang="fr-FR" sz="1400" dirty="0"/>
              <a:t>Au BI 2023, 4000 € en AE et en CP ont été demandé pour l’édition du guide de randonnée</a:t>
            </a:r>
          </a:p>
          <a:p>
            <a:pPr marL="342900" indent="-342900">
              <a:buAutoNum type="arabicPeriod"/>
            </a:pPr>
            <a:r>
              <a:rPr lang="fr-FR" sz="1400" dirty="0"/>
              <a:t>Le CODIR a accordé 4000 € en AE et en CP pour le BI 2023</a:t>
            </a:r>
          </a:p>
          <a:p>
            <a:pPr marL="342900" indent="-342900">
              <a:buAutoNum type="arabicPeriod"/>
            </a:pPr>
            <a:r>
              <a:rPr lang="fr-FR" sz="1400" dirty="0"/>
              <a:t>Une seule dépense a été réalisée sur ce projet à hauteur de 7 187€. Le devis a été engagé en février (AE) et la facture payée en avril (CP). </a:t>
            </a:r>
          </a:p>
          <a:p>
            <a:pPr marL="342900" indent="-342900">
              <a:buAutoNum type="arabicPeriod"/>
            </a:pPr>
            <a:r>
              <a:rPr lang="fr-FR" sz="1400" dirty="0"/>
              <a:t>Au BR1 2023, l’équipe a demandé 3 500€ supplémentaire en AE et en CP</a:t>
            </a:r>
          </a:p>
          <a:p>
            <a:pPr marL="342900" indent="-342900">
              <a:buAutoNum type="arabicPeriod"/>
            </a:pPr>
            <a:r>
              <a:rPr lang="fr-FR" sz="1400" dirty="0"/>
              <a:t>Cette demande a été validée par le CODIR pour le BR1 2023 qui a donc attribué 3 500€ en AE et en CP</a:t>
            </a:r>
          </a:p>
        </p:txBody>
      </p:sp>
    </p:spTree>
    <p:extLst>
      <p:ext uri="{BB962C8B-B14F-4D97-AF65-F5344CB8AC3E}">
        <p14:creationId xmlns:p14="http://schemas.microsoft.com/office/powerpoint/2010/main" val="3790077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7D783B8-7D9C-43B5-B05B-432BF0914AF7}"/>
              </a:ext>
            </a:extLst>
          </p:cNvPr>
          <p:cNvSpPr/>
          <p:nvPr/>
        </p:nvSpPr>
        <p:spPr>
          <a:xfrm>
            <a:off x="253752" y="1020923"/>
            <a:ext cx="2512381" cy="387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Remontés par les </a:t>
            </a:r>
            <a:r>
              <a:rPr lang="fr-FR" sz="1200" dirty="0" err="1"/>
              <a:t>agent·es</a:t>
            </a:r>
            <a:r>
              <a:rPr lang="fr-FR" sz="1200" dirty="0"/>
              <a:t> dans les fiches ou par import</a:t>
            </a:r>
          </a:p>
        </p:txBody>
      </p:sp>
      <p:sp>
        <p:nvSpPr>
          <p:cNvPr id="16" name="Rectangle 15">
            <a:extLst>
              <a:ext uri="{FF2B5EF4-FFF2-40B4-BE49-F238E27FC236}">
                <a16:creationId xmlns:a16="http://schemas.microsoft.com/office/drawing/2014/main" id="{8A45F99E-9E4C-4A06-917C-6099E6F235CB}"/>
              </a:ext>
            </a:extLst>
          </p:cNvPr>
          <p:cNvSpPr/>
          <p:nvPr/>
        </p:nvSpPr>
        <p:spPr>
          <a:xfrm>
            <a:off x="3311124" y="1013841"/>
            <a:ext cx="2512381" cy="387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Import réalisé par le </a:t>
            </a:r>
            <a:r>
              <a:rPr lang="fr-FR" sz="1200" dirty="0" err="1"/>
              <a:t>respo</a:t>
            </a:r>
            <a:r>
              <a:rPr lang="fr-FR" sz="1200" dirty="0"/>
              <a:t> EVA</a:t>
            </a:r>
          </a:p>
        </p:txBody>
      </p:sp>
      <p:sp>
        <p:nvSpPr>
          <p:cNvPr id="17" name="Rectangle 16">
            <a:extLst>
              <a:ext uri="{FF2B5EF4-FFF2-40B4-BE49-F238E27FC236}">
                <a16:creationId xmlns:a16="http://schemas.microsoft.com/office/drawing/2014/main" id="{631C9E72-2C4F-40BF-AAB0-350A4A19C73A}"/>
              </a:ext>
            </a:extLst>
          </p:cNvPr>
          <p:cNvSpPr/>
          <p:nvPr/>
        </p:nvSpPr>
        <p:spPr>
          <a:xfrm>
            <a:off x="6368496" y="1013841"/>
            <a:ext cx="2512381" cy="387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Synchronisation avec le logiciel comptable</a:t>
            </a:r>
          </a:p>
        </p:txBody>
      </p:sp>
      <p:sp>
        <p:nvSpPr>
          <p:cNvPr id="12" name="Rectangle 11">
            <a:extLst>
              <a:ext uri="{FF2B5EF4-FFF2-40B4-BE49-F238E27FC236}">
                <a16:creationId xmlns:a16="http://schemas.microsoft.com/office/drawing/2014/main" id="{5DBCA90A-9126-4789-A2A3-C14F06AAE688}"/>
              </a:ext>
            </a:extLst>
          </p:cNvPr>
          <p:cNvSpPr/>
          <p:nvPr/>
        </p:nvSpPr>
        <p:spPr>
          <a:xfrm>
            <a:off x="171635" y="263647"/>
            <a:ext cx="2676616" cy="665825"/>
          </a:xfrm>
          <a:prstGeom prst="rect">
            <a:avLst/>
          </a:prstGeom>
          <a:solidFill>
            <a:srgbClr val="99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Recettes prévisionnelles</a:t>
            </a:r>
          </a:p>
          <a:p>
            <a:pPr algn="ctr"/>
            <a:r>
              <a:rPr lang="fr-FR" sz="1200" i="1" dirty="0">
                <a:solidFill>
                  <a:schemeClr val="tx1"/>
                </a:solidFill>
              </a:rPr>
              <a:t>Les AAP en attente de réponse, les pistes de financement</a:t>
            </a:r>
          </a:p>
        </p:txBody>
      </p:sp>
      <p:sp>
        <p:nvSpPr>
          <p:cNvPr id="13" name="Rectangle 12">
            <a:extLst>
              <a:ext uri="{FF2B5EF4-FFF2-40B4-BE49-F238E27FC236}">
                <a16:creationId xmlns:a16="http://schemas.microsoft.com/office/drawing/2014/main" id="{5BDC3AC2-64C6-4FC0-B97D-CAA3C5C7ACE8}"/>
              </a:ext>
            </a:extLst>
          </p:cNvPr>
          <p:cNvSpPr/>
          <p:nvPr/>
        </p:nvSpPr>
        <p:spPr>
          <a:xfrm>
            <a:off x="3229007" y="263649"/>
            <a:ext cx="2676616" cy="665825"/>
          </a:xfrm>
          <a:prstGeom prst="rect">
            <a:avLst/>
          </a:prstGeom>
          <a:solidFill>
            <a:srgbClr val="FF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Recettes notifiées</a:t>
            </a:r>
          </a:p>
          <a:p>
            <a:pPr algn="ctr"/>
            <a:r>
              <a:rPr lang="fr-FR" sz="1200" i="1" dirty="0">
                <a:solidFill>
                  <a:schemeClr val="tx1"/>
                </a:solidFill>
              </a:rPr>
              <a:t>Lorsque la demande de financement a été accordé</a:t>
            </a:r>
          </a:p>
        </p:txBody>
      </p:sp>
      <p:sp>
        <p:nvSpPr>
          <p:cNvPr id="14" name="Rectangle 13">
            <a:extLst>
              <a:ext uri="{FF2B5EF4-FFF2-40B4-BE49-F238E27FC236}">
                <a16:creationId xmlns:a16="http://schemas.microsoft.com/office/drawing/2014/main" id="{765C9113-4926-487D-8331-08A5030B6650}"/>
              </a:ext>
            </a:extLst>
          </p:cNvPr>
          <p:cNvSpPr/>
          <p:nvPr/>
        </p:nvSpPr>
        <p:spPr>
          <a:xfrm>
            <a:off x="6286379" y="263648"/>
            <a:ext cx="2676616" cy="665825"/>
          </a:xfrm>
          <a:prstGeom prst="rect">
            <a:avLst/>
          </a:prstGeom>
          <a:solidFill>
            <a:srgbClr val="66CC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Recettes sollicitées</a:t>
            </a:r>
          </a:p>
          <a:p>
            <a:pPr algn="ctr"/>
            <a:r>
              <a:rPr lang="fr-FR" sz="1200" i="1" dirty="0">
                <a:solidFill>
                  <a:schemeClr val="tx1"/>
                </a:solidFill>
              </a:rPr>
              <a:t>Lorsque le titre de recette est émis</a:t>
            </a:r>
          </a:p>
        </p:txBody>
      </p:sp>
      <p:sp>
        <p:nvSpPr>
          <p:cNvPr id="18" name="Rectangle 17">
            <a:extLst>
              <a:ext uri="{FF2B5EF4-FFF2-40B4-BE49-F238E27FC236}">
                <a16:creationId xmlns:a16="http://schemas.microsoft.com/office/drawing/2014/main" id="{7D2D11C5-29E3-40BD-A0C5-59985957A044}"/>
              </a:ext>
            </a:extLst>
          </p:cNvPr>
          <p:cNvSpPr/>
          <p:nvPr/>
        </p:nvSpPr>
        <p:spPr>
          <a:xfrm>
            <a:off x="9343751" y="263647"/>
            <a:ext cx="2676616" cy="665825"/>
          </a:xfrm>
          <a:prstGeom prst="rect">
            <a:avLst/>
          </a:prstGeom>
          <a:solidFill>
            <a:srgbClr val="66FFCC">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Recettes perçues</a:t>
            </a:r>
          </a:p>
          <a:p>
            <a:pPr algn="ctr"/>
            <a:r>
              <a:rPr lang="fr-FR" sz="1200" i="1" dirty="0">
                <a:solidFill>
                  <a:schemeClr val="tx1"/>
                </a:solidFill>
              </a:rPr>
              <a:t>Lorsque la recette est perçue</a:t>
            </a:r>
          </a:p>
        </p:txBody>
      </p:sp>
      <p:sp>
        <p:nvSpPr>
          <p:cNvPr id="19" name="Rectangle 18">
            <a:extLst>
              <a:ext uri="{FF2B5EF4-FFF2-40B4-BE49-F238E27FC236}">
                <a16:creationId xmlns:a16="http://schemas.microsoft.com/office/drawing/2014/main" id="{8D5634E6-2EA2-4D6B-83B9-9BC87C796295}"/>
              </a:ext>
            </a:extLst>
          </p:cNvPr>
          <p:cNvSpPr/>
          <p:nvPr/>
        </p:nvSpPr>
        <p:spPr>
          <a:xfrm>
            <a:off x="9425868" y="1013840"/>
            <a:ext cx="2512381" cy="387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Synchronisation avec le logiciel comptable</a:t>
            </a:r>
          </a:p>
        </p:txBody>
      </p:sp>
      <p:grpSp>
        <p:nvGrpSpPr>
          <p:cNvPr id="33" name="Groupe 32">
            <a:extLst>
              <a:ext uri="{FF2B5EF4-FFF2-40B4-BE49-F238E27FC236}">
                <a16:creationId xmlns:a16="http://schemas.microsoft.com/office/drawing/2014/main" id="{DC05752C-79E9-4B48-8DEA-ED50B4B3C24C}"/>
              </a:ext>
            </a:extLst>
          </p:cNvPr>
          <p:cNvGrpSpPr/>
          <p:nvPr/>
        </p:nvGrpSpPr>
        <p:grpSpPr>
          <a:xfrm>
            <a:off x="277626" y="1853252"/>
            <a:ext cx="11636748" cy="2530059"/>
            <a:chOff x="277626" y="2163970"/>
            <a:chExt cx="11636748" cy="2530059"/>
          </a:xfrm>
        </p:grpSpPr>
        <p:pic>
          <p:nvPicPr>
            <p:cNvPr id="31" name="Image 30">
              <a:extLst>
                <a:ext uri="{FF2B5EF4-FFF2-40B4-BE49-F238E27FC236}">
                  <a16:creationId xmlns:a16="http://schemas.microsoft.com/office/drawing/2014/main" id="{55E66BAD-E619-46EF-BEA2-70EEEEF84716}"/>
                </a:ext>
              </a:extLst>
            </p:cNvPr>
            <p:cNvPicPr>
              <a:picLocks noChangeAspect="1"/>
            </p:cNvPicPr>
            <p:nvPr/>
          </p:nvPicPr>
          <p:blipFill>
            <a:blip r:embed="rId3"/>
            <a:stretch>
              <a:fillRect/>
            </a:stretch>
          </p:blipFill>
          <p:spPr>
            <a:xfrm>
              <a:off x="277626" y="2163970"/>
              <a:ext cx="11636748" cy="2530059"/>
            </a:xfrm>
            <a:prstGeom prst="rect">
              <a:avLst/>
            </a:prstGeom>
          </p:spPr>
        </p:pic>
        <p:sp>
          <p:nvSpPr>
            <p:cNvPr id="22" name="Rectangle 21">
              <a:extLst>
                <a:ext uri="{FF2B5EF4-FFF2-40B4-BE49-F238E27FC236}">
                  <a16:creationId xmlns:a16="http://schemas.microsoft.com/office/drawing/2014/main" id="{84B788F7-F129-45EC-93E0-7A700C4AAD48}"/>
                </a:ext>
              </a:extLst>
            </p:cNvPr>
            <p:cNvSpPr/>
            <p:nvPr/>
          </p:nvSpPr>
          <p:spPr>
            <a:xfrm>
              <a:off x="8400981" y="3679255"/>
              <a:ext cx="763479" cy="248575"/>
            </a:xfrm>
            <a:prstGeom prst="rect">
              <a:avLst/>
            </a:prstGeom>
            <a:solidFill>
              <a:srgbClr val="FF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23" name="Rectangle 22">
              <a:extLst>
                <a:ext uri="{FF2B5EF4-FFF2-40B4-BE49-F238E27FC236}">
                  <a16:creationId xmlns:a16="http://schemas.microsoft.com/office/drawing/2014/main" id="{1C7D05DD-1EE5-48EF-A38E-705CEA756688}"/>
                </a:ext>
              </a:extLst>
            </p:cNvPr>
            <p:cNvSpPr/>
            <p:nvPr/>
          </p:nvSpPr>
          <p:spPr>
            <a:xfrm>
              <a:off x="8400982" y="2883679"/>
              <a:ext cx="763479" cy="248575"/>
            </a:xfrm>
            <a:prstGeom prst="rect">
              <a:avLst/>
            </a:prstGeom>
            <a:solidFill>
              <a:srgbClr val="FF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24" name="Rectangle 23">
              <a:extLst>
                <a:ext uri="{FF2B5EF4-FFF2-40B4-BE49-F238E27FC236}">
                  <a16:creationId xmlns:a16="http://schemas.microsoft.com/office/drawing/2014/main" id="{9959DA53-0E18-4BCF-A744-DE7774A5FBED}"/>
                </a:ext>
              </a:extLst>
            </p:cNvPr>
            <p:cNvSpPr/>
            <p:nvPr/>
          </p:nvSpPr>
          <p:spPr>
            <a:xfrm>
              <a:off x="7637502" y="3419879"/>
              <a:ext cx="763479" cy="248575"/>
            </a:xfrm>
            <a:prstGeom prst="rect">
              <a:avLst/>
            </a:prstGeom>
            <a:solidFill>
              <a:srgbClr val="66CC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25" name="Rectangle 24">
              <a:extLst>
                <a:ext uri="{FF2B5EF4-FFF2-40B4-BE49-F238E27FC236}">
                  <a16:creationId xmlns:a16="http://schemas.microsoft.com/office/drawing/2014/main" id="{A73EFA0C-5262-4AB6-B190-538761EEA515}"/>
                </a:ext>
              </a:extLst>
            </p:cNvPr>
            <p:cNvSpPr/>
            <p:nvPr/>
          </p:nvSpPr>
          <p:spPr>
            <a:xfrm>
              <a:off x="7637502" y="2664481"/>
              <a:ext cx="763479" cy="248575"/>
            </a:xfrm>
            <a:prstGeom prst="rect">
              <a:avLst/>
            </a:prstGeom>
            <a:solidFill>
              <a:srgbClr val="66CC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26" name="Rectangle 25">
              <a:extLst>
                <a:ext uri="{FF2B5EF4-FFF2-40B4-BE49-F238E27FC236}">
                  <a16:creationId xmlns:a16="http://schemas.microsoft.com/office/drawing/2014/main" id="{F3E758DB-D8C2-4DBF-9203-15BD7DF68CCA}"/>
                </a:ext>
              </a:extLst>
            </p:cNvPr>
            <p:cNvSpPr/>
            <p:nvPr/>
          </p:nvSpPr>
          <p:spPr>
            <a:xfrm>
              <a:off x="9343751" y="4412457"/>
              <a:ext cx="763479" cy="248575"/>
            </a:xfrm>
            <a:prstGeom prst="rect">
              <a:avLst/>
            </a:prstGeom>
            <a:solidFill>
              <a:srgbClr val="99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sp>
          <p:nvSpPr>
            <p:cNvPr id="32" name="Rectangle 31">
              <a:extLst>
                <a:ext uri="{FF2B5EF4-FFF2-40B4-BE49-F238E27FC236}">
                  <a16:creationId xmlns:a16="http://schemas.microsoft.com/office/drawing/2014/main" id="{38EEE8FC-C47A-49CF-A92D-947E789367EC}"/>
                </a:ext>
              </a:extLst>
            </p:cNvPr>
            <p:cNvSpPr/>
            <p:nvPr/>
          </p:nvSpPr>
          <p:spPr>
            <a:xfrm>
              <a:off x="8400980" y="4147552"/>
              <a:ext cx="763479" cy="248575"/>
            </a:xfrm>
            <a:prstGeom prst="rect">
              <a:avLst/>
            </a:prstGeom>
            <a:solidFill>
              <a:srgbClr val="FF99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9999FF"/>
                </a:solidFill>
              </a:endParaRPr>
            </a:p>
          </p:txBody>
        </p:sp>
      </p:grpSp>
      <p:sp>
        <p:nvSpPr>
          <p:cNvPr id="34" name="Ellipse 33">
            <a:extLst>
              <a:ext uri="{FF2B5EF4-FFF2-40B4-BE49-F238E27FC236}">
                <a16:creationId xmlns:a16="http://schemas.microsoft.com/office/drawing/2014/main" id="{7E548390-FB82-4A35-850C-4A0860EE2889}"/>
              </a:ext>
            </a:extLst>
          </p:cNvPr>
          <p:cNvSpPr/>
          <p:nvPr/>
        </p:nvSpPr>
        <p:spPr>
          <a:xfrm>
            <a:off x="10577993" y="2602338"/>
            <a:ext cx="742767" cy="2485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a:extLst>
              <a:ext uri="{FF2B5EF4-FFF2-40B4-BE49-F238E27FC236}">
                <a16:creationId xmlns:a16="http://schemas.microsoft.com/office/drawing/2014/main" id="{F9B1E571-9F4A-4B32-91A1-D39D4BECF9D6}"/>
              </a:ext>
            </a:extLst>
          </p:cNvPr>
          <p:cNvSpPr txBox="1"/>
          <p:nvPr/>
        </p:nvSpPr>
        <p:spPr>
          <a:xfrm>
            <a:off x="9849780" y="4614812"/>
            <a:ext cx="2139518" cy="1015663"/>
          </a:xfrm>
          <a:prstGeom prst="rect">
            <a:avLst/>
          </a:prstGeom>
          <a:solidFill>
            <a:srgbClr val="FF0000"/>
          </a:solidFill>
        </p:spPr>
        <p:txBody>
          <a:bodyPr wrap="square" rtlCol="0">
            <a:spAutoFit/>
          </a:bodyPr>
          <a:lstStyle/>
          <a:p>
            <a:r>
              <a:rPr lang="fr-FR" sz="1200" dirty="0">
                <a:solidFill>
                  <a:schemeClr val="bg1"/>
                </a:solidFill>
              </a:rPr>
              <a:t>Les dates renseignés pour les recettes prévisionnelles et perçues permettent d’identifier le budget auquel elles sont raccordées</a:t>
            </a:r>
          </a:p>
        </p:txBody>
      </p:sp>
      <p:sp>
        <p:nvSpPr>
          <p:cNvPr id="36" name="Ellipse 35">
            <a:extLst>
              <a:ext uri="{FF2B5EF4-FFF2-40B4-BE49-F238E27FC236}">
                <a16:creationId xmlns:a16="http://schemas.microsoft.com/office/drawing/2014/main" id="{B0912241-1B4A-4EFA-B168-DF865FD5C538}"/>
              </a:ext>
            </a:extLst>
          </p:cNvPr>
          <p:cNvSpPr/>
          <p:nvPr/>
        </p:nvSpPr>
        <p:spPr>
          <a:xfrm>
            <a:off x="10602802" y="3351424"/>
            <a:ext cx="742767" cy="2485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a:extLst>
              <a:ext uri="{FF2B5EF4-FFF2-40B4-BE49-F238E27FC236}">
                <a16:creationId xmlns:a16="http://schemas.microsoft.com/office/drawing/2014/main" id="{57256A74-0906-4A5C-8635-BF554514C0A9}"/>
              </a:ext>
            </a:extLst>
          </p:cNvPr>
          <p:cNvSpPr/>
          <p:nvPr/>
        </p:nvSpPr>
        <p:spPr>
          <a:xfrm>
            <a:off x="10602802" y="3831500"/>
            <a:ext cx="742767" cy="55181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a:extLst>
              <a:ext uri="{FF2B5EF4-FFF2-40B4-BE49-F238E27FC236}">
                <a16:creationId xmlns:a16="http://schemas.microsoft.com/office/drawing/2014/main" id="{7981DCB0-4F88-4698-8124-356B06C87F6E}"/>
              </a:ext>
            </a:extLst>
          </p:cNvPr>
          <p:cNvSpPr txBox="1"/>
          <p:nvPr/>
        </p:nvSpPr>
        <p:spPr>
          <a:xfrm>
            <a:off x="253752" y="4814866"/>
            <a:ext cx="11254434" cy="307777"/>
          </a:xfrm>
          <a:prstGeom prst="rect">
            <a:avLst/>
          </a:prstGeom>
          <a:noFill/>
        </p:spPr>
        <p:txBody>
          <a:bodyPr wrap="square" rtlCol="0">
            <a:spAutoFit/>
          </a:bodyPr>
          <a:lstStyle/>
          <a:p>
            <a:r>
              <a:rPr lang="fr-FR" sz="1400" dirty="0"/>
              <a:t>Sur ce projet, nous avons </a:t>
            </a:r>
            <a:r>
              <a:rPr lang="fr-FR" sz="1400" b="1" dirty="0"/>
              <a:t>trois sources de financement externe </a:t>
            </a:r>
            <a:r>
              <a:rPr lang="fr-FR" sz="1400" dirty="0"/>
              <a:t>: deux communes et un appel à projet de l’OFB</a:t>
            </a:r>
            <a:r>
              <a:rPr lang="fr-FR" sz="1400" b="1" dirty="0"/>
              <a:t> </a:t>
            </a:r>
            <a:r>
              <a:rPr lang="fr-FR" sz="1400" dirty="0"/>
              <a:t> </a:t>
            </a:r>
          </a:p>
        </p:txBody>
      </p:sp>
      <p:sp>
        <p:nvSpPr>
          <p:cNvPr id="39" name="ZoneTexte 38">
            <a:extLst>
              <a:ext uri="{FF2B5EF4-FFF2-40B4-BE49-F238E27FC236}">
                <a16:creationId xmlns:a16="http://schemas.microsoft.com/office/drawing/2014/main" id="{48302A6B-D22C-4E55-962B-59952B33E1D6}"/>
              </a:ext>
            </a:extLst>
          </p:cNvPr>
          <p:cNvSpPr txBox="1"/>
          <p:nvPr/>
        </p:nvSpPr>
        <p:spPr>
          <a:xfrm>
            <a:off x="253752" y="5405049"/>
            <a:ext cx="11254434" cy="1384995"/>
          </a:xfrm>
          <a:prstGeom prst="rect">
            <a:avLst/>
          </a:prstGeom>
          <a:noFill/>
        </p:spPr>
        <p:txBody>
          <a:bodyPr wrap="square" rtlCol="0">
            <a:spAutoFit/>
          </a:bodyPr>
          <a:lstStyle/>
          <a:p>
            <a:pPr marL="342900" indent="-342900">
              <a:buAutoNum type="arabicPeriod"/>
            </a:pPr>
            <a:r>
              <a:rPr lang="fr-FR" sz="1400" dirty="0"/>
              <a:t>Au BR1 2023, les agents ont prévu de demander un acompte sur la subvention obtenue auprès de l’OFB</a:t>
            </a:r>
          </a:p>
          <a:p>
            <a:pPr marL="342900" indent="-342900">
              <a:buAutoNum type="arabicPeriod"/>
            </a:pPr>
            <a:r>
              <a:rPr lang="fr-FR" sz="1400" dirty="0"/>
              <a:t>Au moment du BR1, nous avions les informations nécessaires de la part des communes et de l’OFB sur le versement effectif des subventions prévues donc nous importons l’information comme étant notifiée. Pour les communes, il s’agit d’un rattrapage d’information (puisque les recettes ont été sollicités en janvier mais n’avaient pas été inscrites au BI). </a:t>
            </a:r>
          </a:p>
          <a:p>
            <a:pPr marL="342900" indent="-342900">
              <a:buAutoNum type="arabicPeriod"/>
            </a:pPr>
            <a:r>
              <a:rPr lang="fr-FR" sz="1400" dirty="0"/>
              <a:t>Deux sommes sur les 3 ont été sollicitées, celles pour les communes. La recette de l’OFB n’a été encore sollicitée</a:t>
            </a:r>
          </a:p>
          <a:p>
            <a:pPr marL="342900" indent="-342900">
              <a:buAutoNum type="arabicPeriod"/>
            </a:pPr>
            <a:r>
              <a:rPr lang="fr-FR" sz="1400" dirty="0"/>
              <a:t>Aucune recette n’a pour le moment été perçue</a:t>
            </a:r>
          </a:p>
        </p:txBody>
      </p:sp>
    </p:spTree>
    <p:extLst>
      <p:ext uri="{BB962C8B-B14F-4D97-AF65-F5344CB8AC3E}">
        <p14:creationId xmlns:p14="http://schemas.microsoft.com/office/powerpoint/2010/main" val="403427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116B260-2B86-4011-9350-2FEC6EAF84B9}"/>
              </a:ext>
            </a:extLst>
          </p:cNvPr>
          <p:cNvSpPr/>
          <p:nvPr/>
        </p:nvSpPr>
        <p:spPr>
          <a:xfrm>
            <a:off x="2537583" y="1093991"/>
            <a:ext cx="7241121" cy="965200"/>
          </a:xfrm>
          <a:prstGeom prst="rect">
            <a:avLst/>
          </a:prstGeom>
          <a:solidFill>
            <a:srgbClr val="DAF5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985F"/>
                </a:solidFill>
              </a:rPr>
              <a:t>Temps interne de préparation et de remontée des informations sous EVA</a:t>
            </a:r>
          </a:p>
        </p:txBody>
      </p:sp>
      <p:sp>
        <p:nvSpPr>
          <p:cNvPr id="6" name="Rectangle 5">
            <a:extLst>
              <a:ext uri="{FF2B5EF4-FFF2-40B4-BE49-F238E27FC236}">
                <a16:creationId xmlns:a16="http://schemas.microsoft.com/office/drawing/2014/main" id="{F9717CD6-8271-4C90-A4A9-7245C91C7B49}"/>
              </a:ext>
            </a:extLst>
          </p:cNvPr>
          <p:cNvSpPr/>
          <p:nvPr/>
        </p:nvSpPr>
        <p:spPr>
          <a:xfrm>
            <a:off x="2537583" y="2392778"/>
            <a:ext cx="7241121" cy="965200"/>
          </a:xfrm>
          <a:prstGeom prst="rect">
            <a:avLst/>
          </a:prstGeom>
          <a:solidFill>
            <a:srgbClr val="DAF5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985F"/>
                </a:solidFill>
              </a:rPr>
              <a:t>Temps de traitement des données pour discussion en CODIR</a:t>
            </a:r>
          </a:p>
        </p:txBody>
      </p:sp>
      <p:sp>
        <p:nvSpPr>
          <p:cNvPr id="7" name="Rectangle 6">
            <a:extLst>
              <a:ext uri="{FF2B5EF4-FFF2-40B4-BE49-F238E27FC236}">
                <a16:creationId xmlns:a16="http://schemas.microsoft.com/office/drawing/2014/main" id="{D2E751FB-1CA0-4BEB-8FAB-A62DC97D71B1}"/>
              </a:ext>
            </a:extLst>
          </p:cNvPr>
          <p:cNvSpPr/>
          <p:nvPr/>
        </p:nvSpPr>
        <p:spPr>
          <a:xfrm>
            <a:off x="2537583" y="3691565"/>
            <a:ext cx="7241121" cy="965200"/>
          </a:xfrm>
          <a:prstGeom prst="rect">
            <a:avLst/>
          </a:prstGeom>
          <a:solidFill>
            <a:srgbClr val="DAF5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985F"/>
                </a:solidFill>
              </a:rPr>
              <a:t>Import des données budgétaires arbitrées en CODIR sous EVA</a:t>
            </a:r>
          </a:p>
        </p:txBody>
      </p:sp>
      <p:sp>
        <p:nvSpPr>
          <p:cNvPr id="8" name="Rectangle 7">
            <a:extLst>
              <a:ext uri="{FF2B5EF4-FFF2-40B4-BE49-F238E27FC236}">
                <a16:creationId xmlns:a16="http://schemas.microsoft.com/office/drawing/2014/main" id="{947D94E4-592F-4C63-96D9-ED8834A620EA}"/>
              </a:ext>
            </a:extLst>
          </p:cNvPr>
          <p:cNvSpPr/>
          <p:nvPr/>
        </p:nvSpPr>
        <p:spPr>
          <a:xfrm>
            <a:off x="2537583" y="4990351"/>
            <a:ext cx="7241121" cy="965200"/>
          </a:xfrm>
          <a:prstGeom prst="rect">
            <a:avLst/>
          </a:prstGeom>
          <a:solidFill>
            <a:srgbClr val="DAF5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985F"/>
                </a:solidFill>
              </a:rPr>
              <a:t>Consultation des données par les </a:t>
            </a:r>
            <a:r>
              <a:rPr lang="fr-FR" dirty="0" err="1">
                <a:solidFill>
                  <a:srgbClr val="00985F"/>
                </a:solidFill>
              </a:rPr>
              <a:t>agent·es</a:t>
            </a:r>
            <a:endParaRPr lang="fr-FR" dirty="0">
              <a:solidFill>
                <a:srgbClr val="00985F"/>
              </a:solidFill>
            </a:endParaRPr>
          </a:p>
        </p:txBody>
      </p:sp>
      <p:pic>
        <p:nvPicPr>
          <p:cNvPr id="3" name="Image 2">
            <a:extLst>
              <a:ext uri="{FF2B5EF4-FFF2-40B4-BE49-F238E27FC236}">
                <a16:creationId xmlns:a16="http://schemas.microsoft.com/office/drawing/2014/main" id="{264F4ADE-66B7-45FD-A2E1-E287F67CD1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783" y="611791"/>
            <a:ext cx="964800" cy="964800"/>
          </a:xfrm>
          <a:prstGeom prst="rect">
            <a:avLst/>
          </a:prstGeom>
        </p:spPr>
      </p:pic>
      <p:pic>
        <p:nvPicPr>
          <p:cNvPr id="9" name="Image 8">
            <a:extLst>
              <a:ext uri="{FF2B5EF4-FFF2-40B4-BE49-F238E27FC236}">
                <a16:creationId xmlns:a16="http://schemas.microsoft.com/office/drawing/2014/main" id="{3F2D93BD-6B39-499C-B5C3-AF87494137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4783" y="1959982"/>
            <a:ext cx="964800" cy="964800"/>
          </a:xfrm>
          <a:prstGeom prst="rect">
            <a:avLst/>
          </a:prstGeom>
        </p:spPr>
      </p:pic>
      <p:pic>
        <p:nvPicPr>
          <p:cNvPr id="11" name="Image 10">
            <a:extLst>
              <a:ext uri="{FF2B5EF4-FFF2-40B4-BE49-F238E27FC236}">
                <a16:creationId xmlns:a16="http://schemas.microsoft.com/office/drawing/2014/main" id="{F14A65C6-4553-43C8-A018-BEBA2B4FFA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4783" y="3308173"/>
            <a:ext cx="964800" cy="964800"/>
          </a:xfrm>
          <a:prstGeom prst="rect">
            <a:avLst/>
          </a:prstGeom>
        </p:spPr>
      </p:pic>
      <p:pic>
        <p:nvPicPr>
          <p:cNvPr id="13" name="Image 12">
            <a:extLst>
              <a:ext uri="{FF2B5EF4-FFF2-40B4-BE49-F238E27FC236}">
                <a16:creationId xmlns:a16="http://schemas.microsoft.com/office/drawing/2014/main" id="{7722F088-2887-4454-95A0-F71D05C9B3E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54583" y="4656364"/>
            <a:ext cx="965200" cy="965200"/>
          </a:xfrm>
          <a:prstGeom prst="rect">
            <a:avLst/>
          </a:prstGeom>
        </p:spPr>
      </p:pic>
    </p:spTree>
    <p:extLst>
      <p:ext uri="{BB962C8B-B14F-4D97-AF65-F5344CB8AC3E}">
        <p14:creationId xmlns:p14="http://schemas.microsoft.com/office/powerpoint/2010/main" val="2477645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116B260-2B86-4011-9350-2FEC6EAF84B9}"/>
              </a:ext>
            </a:extLst>
          </p:cNvPr>
          <p:cNvSpPr/>
          <p:nvPr/>
        </p:nvSpPr>
        <p:spPr>
          <a:xfrm>
            <a:off x="2537583" y="1093991"/>
            <a:ext cx="7241121" cy="965200"/>
          </a:xfrm>
          <a:prstGeom prst="rect">
            <a:avLst/>
          </a:prstGeom>
          <a:solidFill>
            <a:srgbClr val="DAF5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985F"/>
                </a:solidFill>
              </a:rPr>
              <a:t>Temps interne de préparation et de remontée des informations sous EVA</a:t>
            </a:r>
          </a:p>
        </p:txBody>
      </p:sp>
      <p:sp>
        <p:nvSpPr>
          <p:cNvPr id="6" name="Rectangle 5">
            <a:extLst>
              <a:ext uri="{FF2B5EF4-FFF2-40B4-BE49-F238E27FC236}">
                <a16:creationId xmlns:a16="http://schemas.microsoft.com/office/drawing/2014/main" id="{F9717CD6-8271-4C90-A4A9-7245C91C7B49}"/>
              </a:ext>
            </a:extLst>
          </p:cNvPr>
          <p:cNvSpPr/>
          <p:nvPr/>
        </p:nvSpPr>
        <p:spPr>
          <a:xfrm>
            <a:off x="2537583" y="2392778"/>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Temps de traitement des données pour discussion en CODIR</a:t>
            </a:r>
          </a:p>
        </p:txBody>
      </p:sp>
      <p:sp>
        <p:nvSpPr>
          <p:cNvPr id="7" name="Rectangle 6">
            <a:extLst>
              <a:ext uri="{FF2B5EF4-FFF2-40B4-BE49-F238E27FC236}">
                <a16:creationId xmlns:a16="http://schemas.microsoft.com/office/drawing/2014/main" id="{D2E751FB-1CA0-4BEB-8FAB-A62DC97D71B1}"/>
              </a:ext>
            </a:extLst>
          </p:cNvPr>
          <p:cNvSpPr/>
          <p:nvPr/>
        </p:nvSpPr>
        <p:spPr>
          <a:xfrm>
            <a:off x="2537583" y="3691565"/>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Import des données budgétaires arbitrées en CODIR sous EVA</a:t>
            </a:r>
          </a:p>
        </p:txBody>
      </p:sp>
      <p:sp>
        <p:nvSpPr>
          <p:cNvPr id="8" name="Rectangle 7">
            <a:extLst>
              <a:ext uri="{FF2B5EF4-FFF2-40B4-BE49-F238E27FC236}">
                <a16:creationId xmlns:a16="http://schemas.microsoft.com/office/drawing/2014/main" id="{947D94E4-592F-4C63-96D9-ED8834A620EA}"/>
              </a:ext>
            </a:extLst>
          </p:cNvPr>
          <p:cNvSpPr/>
          <p:nvPr/>
        </p:nvSpPr>
        <p:spPr>
          <a:xfrm>
            <a:off x="2537583" y="4990351"/>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Consultation des données par les </a:t>
            </a:r>
            <a:r>
              <a:rPr lang="fr-FR" dirty="0" err="1">
                <a:solidFill>
                  <a:schemeClr val="bg1">
                    <a:lumMod val="85000"/>
                  </a:schemeClr>
                </a:solidFill>
              </a:rPr>
              <a:t>agent·es</a:t>
            </a:r>
            <a:endParaRPr lang="fr-FR" dirty="0">
              <a:solidFill>
                <a:schemeClr val="bg1">
                  <a:lumMod val="85000"/>
                </a:schemeClr>
              </a:solidFill>
            </a:endParaRPr>
          </a:p>
        </p:txBody>
      </p:sp>
      <p:pic>
        <p:nvPicPr>
          <p:cNvPr id="9" name="Image 8">
            <a:extLst>
              <a:ext uri="{FF2B5EF4-FFF2-40B4-BE49-F238E27FC236}">
                <a16:creationId xmlns:a16="http://schemas.microsoft.com/office/drawing/2014/main" id="{1F81FB12-C59D-488F-9E36-A883B7A850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4983" y="611791"/>
            <a:ext cx="964800" cy="964800"/>
          </a:xfrm>
          <a:prstGeom prst="rect">
            <a:avLst/>
          </a:prstGeom>
        </p:spPr>
      </p:pic>
    </p:spTree>
    <p:extLst>
      <p:ext uri="{BB962C8B-B14F-4D97-AF65-F5344CB8AC3E}">
        <p14:creationId xmlns:p14="http://schemas.microsoft.com/office/powerpoint/2010/main" val="1091668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116B260-2B86-4011-9350-2FEC6EAF84B9}"/>
              </a:ext>
            </a:extLst>
          </p:cNvPr>
          <p:cNvSpPr/>
          <p:nvPr/>
        </p:nvSpPr>
        <p:spPr>
          <a:xfrm>
            <a:off x="2537583" y="1093991"/>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Temps interne de préparation et de remontée des informations sous EVA</a:t>
            </a:r>
          </a:p>
        </p:txBody>
      </p:sp>
      <p:sp>
        <p:nvSpPr>
          <p:cNvPr id="6" name="Rectangle 5">
            <a:extLst>
              <a:ext uri="{FF2B5EF4-FFF2-40B4-BE49-F238E27FC236}">
                <a16:creationId xmlns:a16="http://schemas.microsoft.com/office/drawing/2014/main" id="{F9717CD6-8271-4C90-A4A9-7245C91C7B49}"/>
              </a:ext>
            </a:extLst>
          </p:cNvPr>
          <p:cNvSpPr/>
          <p:nvPr/>
        </p:nvSpPr>
        <p:spPr>
          <a:xfrm>
            <a:off x="2537583" y="2392778"/>
            <a:ext cx="7241121" cy="965200"/>
          </a:xfrm>
          <a:prstGeom prst="rect">
            <a:avLst/>
          </a:prstGeom>
          <a:solidFill>
            <a:srgbClr val="DAF5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985F"/>
                </a:solidFill>
              </a:rPr>
              <a:t>Temps de traitement des données pour discussion en CODIR</a:t>
            </a:r>
          </a:p>
        </p:txBody>
      </p:sp>
      <p:sp>
        <p:nvSpPr>
          <p:cNvPr id="7" name="Rectangle 6">
            <a:extLst>
              <a:ext uri="{FF2B5EF4-FFF2-40B4-BE49-F238E27FC236}">
                <a16:creationId xmlns:a16="http://schemas.microsoft.com/office/drawing/2014/main" id="{D2E751FB-1CA0-4BEB-8FAB-A62DC97D71B1}"/>
              </a:ext>
            </a:extLst>
          </p:cNvPr>
          <p:cNvSpPr/>
          <p:nvPr/>
        </p:nvSpPr>
        <p:spPr>
          <a:xfrm>
            <a:off x="2537583" y="3691565"/>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Import des données budgétaires arbitrées en CODIR sous EVA</a:t>
            </a:r>
          </a:p>
        </p:txBody>
      </p:sp>
      <p:sp>
        <p:nvSpPr>
          <p:cNvPr id="8" name="Rectangle 7">
            <a:extLst>
              <a:ext uri="{FF2B5EF4-FFF2-40B4-BE49-F238E27FC236}">
                <a16:creationId xmlns:a16="http://schemas.microsoft.com/office/drawing/2014/main" id="{947D94E4-592F-4C63-96D9-ED8834A620EA}"/>
              </a:ext>
            </a:extLst>
          </p:cNvPr>
          <p:cNvSpPr/>
          <p:nvPr/>
        </p:nvSpPr>
        <p:spPr>
          <a:xfrm>
            <a:off x="2537583" y="4990351"/>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Consultation des données par les </a:t>
            </a:r>
            <a:r>
              <a:rPr lang="fr-FR" dirty="0" err="1">
                <a:solidFill>
                  <a:schemeClr val="bg1">
                    <a:lumMod val="85000"/>
                  </a:schemeClr>
                </a:solidFill>
              </a:rPr>
              <a:t>agent·es</a:t>
            </a:r>
            <a:endParaRPr lang="fr-FR" dirty="0">
              <a:solidFill>
                <a:schemeClr val="bg1">
                  <a:lumMod val="85000"/>
                </a:schemeClr>
              </a:solidFill>
            </a:endParaRPr>
          </a:p>
        </p:txBody>
      </p:sp>
      <p:pic>
        <p:nvPicPr>
          <p:cNvPr id="10" name="Image 9">
            <a:extLst>
              <a:ext uri="{FF2B5EF4-FFF2-40B4-BE49-F238E27FC236}">
                <a16:creationId xmlns:a16="http://schemas.microsoft.com/office/drawing/2014/main" id="{64E00501-533A-422E-A123-52C97D4CA1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4983" y="2077571"/>
            <a:ext cx="964800" cy="964800"/>
          </a:xfrm>
          <a:prstGeom prst="rect">
            <a:avLst/>
          </a:prstGeom>
        </p:spPr>
      </p:pic>
    </p:spTree>
    <p:extLst>
      <p:ext uri="{BB962C8B-B14F-4D97-AF65-F5344CB8AC3E}">
        <p14:creationId xmlns:p14="http://schemas.microsoft.com/office/powerpoint/2010/main" val="1414773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116B260-2B86-4011-9350-2FEC6EAF84B9}"/>
              </a:ext>
            </a:extLst>
          </p:cNvPr>
          <p:cNvSpPr/>
          <p:nvPr/>
        </p:nvSpPr>
        <p:spPr>
          <a:xfrm>
            <a:off x="2537583" y="1093991"/>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Temps interne de préparation et de remontée des informations sous EVA</a:t>
            </a:r>
          </a:p>
        </p:txBody>
      </p:sp>
      <p:sp>
        <p:nvSpPr>
          <p:cNvPr id="6" name="Rectangle 5">
            <a:extLst>
              <a:ext uri="{FF2B5EF4-FFF2-40B4-BE49-F238E27FC236}">
                <a16:creationId xmlns:a16="http://schemas.microsoft.com/office/drawing/2014/main" id="{F9717CD6-8271-4C90-A4A9-7245C91C7B49}"/>
              </a:ext>
            </a:extLst>
          </p:cNvPr>
          <p:cNvSpPr/>
          <p:nvPr/>
        </p:nvSpPr>
        <p:spPr>
          <a:xfrm>
            <a:off x="2537583" y="2392778"/>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Temps de traitement des données pour discussion en CODIR</a:t>
            </a:r>
          </a:p>
        </p:txBody>
      </p:sp>
      <p:sp>
        <p:nvSpPr>
          <p:cNvPr id="7" name="Rectangle 6">
            <a:extLst>
              <a:ext uri="{FF2B5EF4-FFF2-40B4-BE49-F238E27FC236}">
                <a16:creationId xmlns:a16="http://schemas.microsoft.com/office/drawing/2014/main" id="{D2E751FB-1CA0-4BEB-8FAB-A62DC97D71B1}"/>
              </a:ext>
            </a:extLst>
          </p:cNvPr>
          <p:cNvSpPr/>
          <p:nvPr/>
        </p:nvSpPr>
        <p:spPr>
          <a:xfrm>
            <a:off x="2537583" y="3691565"/>
            <a:ext cx="7241121" cy="965200"/>
          </a:xfrm>
          <a:prstGeom prst="rect">
            <a:avLst/>
          </a:prstGeom>
          <a:solidFill>
            <a:srgbClr val="DAF5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985F"/>
                </a:solidFill>
              </a:rPr>
              <a:t>Import des données budgétaires arbitrées en CODIR sous EVA</a:t>
            </a:r>
          </a:p>
        </p:txBody>
      </p:sp>
      <p:sp>
        <p:nvSpPr>
          <p:cNvPr id="8" name="Rectangle 7">
            <a:extLst>
              <a:ext uri="{FF2B5EF4-FFF2-40B4-BE49-F238E27FC236}">
                <a16:creationId xmlns:a16="http://schemas.microsoft.com/office/drawing/2014/main" id="{947D94E4-592F-4C63-96D9-ED8834A620EA}"/>
              </a:ext>
            </a:extLst>
          </p:cNvPr>
          <p:cNvSpPr/>
          <p:nvPr/>
        </p:nvSpPr>
        <p:spPr>
          <a:xfrm>
            <a:off x="2537583" y="4990351"/>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Consultation des données par les </a:t>
            </a:r>
            <a:r>
              <a:rPr lang="fr-FR" dirty="0" err="1">
                <a:solidFill>
                  <a:schemeClr val="bg1">
                    <a:lumMod val="85000"/>
                  </a:schemeClr>
                </a:solidFill>
              </a:rPr>
              <a:t>agent·es</a:t>
            </a:r>
            <a:endParaRPr lang="fr-FR" dirty="0">
              <a:solidFill>
                <a:schemeClr val="bg1">
                  <a:lumMod val="85000"/>
                </a:schemeClr>
              </a:solidFill>
            </a:endParaRPr>
          </a:p>
        </p:txBody>
      </p:sp>
      <p:pic>
        <p:nvPicPr>
          <p:cNvPr id="11" name="Image 10">
            <a:extLst>
              <a:ext uri="{FF2B5EF4-FFF2-40B4-BE49-F238E27FC236}">
                <a16:creationId xmlns:a16="http://schemas.microsoft.com/office/drawing/2014/main" id="{707EE940-D848-4E46-AADE-1DDDEA944F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4983" y="3357978"/>
            <a:ext cx="964800" cy="964800"/>
          </a:xfrm>
          <a:prstGeom prst="rect">
            <a:avLst/>
          </a:prstGeom>
        </p:spPr>
      </p:pic>
    </p:spTree>
    <p:extLst>
      <p:ext uri="{BB962C8B-B14F-4D97-AF65-F5344CB8AC3E}">
        <p14:creationId xmlns:p14="http://schemas.microsoft.com/office/powerpoint/2010/main" val="2421009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116B260-2B86-4011-9350-2FEC6EAF84B9}"/>
              </a:ext>
            </a:extLst>
          </p:cNvPr>
          <p:cNvSpPr/>
          <p:nvPr/>
        </p:nvSpPr>
        <p:spPr>
          <a:xfrm>
            <a:off x="2537583" y="1093991"/>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Temps interne de préparation et de remontée des informations sous EVA</a:t>
            </a:r>
          </a:p>
        </p:txBody>
      </p:sp>
      <p:sp>
        <p:nvSpPr>
          <p:cNvPr id="6" name="Rectangle 5">
            <a:extLst>
              <a:ext uri="{FF2B5EF4-FFF2-40B4-BE49-F238E27FC236}">
                <a16:creationId xmlns:a16="http://schemas.microsoft.com/office/drawing/2014/main" id="{F9717CD6-8271-4C90-A4A9-7245C91C7B49}"/>
              </a:ext>
            </a:extLst>
          </p:cNvPr>
          <p:cNvSpPr/>
          <p:nvPr/>
        </p:nvSpPr>
        <p:spPr>
          <a:xfrm>
            <a:off x="2537583" y="2392778"/>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Temps de traitement des données pour discussion en CODIR</a:t>
            </a:r>
          </a:p>
        </p:txBody>
      </p:sp>
      <p:sp>
        <p:nvSpPr>
          <p:cNvPr id="7" name="Rectangle 6">
            <a:extLst>
              <a:ext uri="{FF2B5EF4-FFF2-40B4-BE49-F238E27FC236}">
                <a16:creationId xmlns:a16="http://schemas.microsoft.com/office/drawing/2014/main" id="{D2E751FB-1CA0-4BEB-8FAB-A62DC97D71B1}"/>
              </a:ext>
            </a:extLst>
          </p:cNvPr>
          <p:cNvSpPr/>
          <p:nvPr/>
        </p:nvSpPr>
        <p:spPr>
          <a:xfrm>
            <a:off x="2537583" y="3691565"/>
            <a:ext cx="7241121" cy="96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lumMod val="85000"/>
                  </a:schemeClr>
                </a:solidFill>
              </a:rPr>
              <a:t>Import des données budgétaires arbitrées en CODIR sous EVA</a:t>
            </a:r>
          </a:p>
        </p:txBody>
      </p:sp>
      <p:sp>
        <p:nvSpPr>
          <p:cNvPr id="8" name="Rectangle 7">
            <a:extLst>
              <a:ext uri="{FF2B5EF4-FFF2-40B4-BE49-F238E27FC236}">
                <a16:creationId xmlns:a16="http://schemas.microsoft.com/office/drawing/2014/main" id="{947D94E4-592F-4C63-96D9-ED8834A620EA}"/>
              </a:ext>
            </a:extLst>
          </p:cNvPr>
          <p:cNvSpPr/>
          <p:nvPr/>
        </p:nvSpPr>
        <p:spPr>
          <a:xfrm>
            <a:off x="2537583" y="4990351"/>
            <a:ext cx="7241121" cy="965200"/>
          </a:xfrm>
          <a:prstGeom prst="rect">
            <a:avLst/>
          </a:prstGeom>
          <a:solidFill>
            <a:srgbClr val="DAF5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985F"/>
                </a:solidFill>
              </a:rPr>
              <a:t>Consultation des données par les </a:t>
            </a:r>
            <a:r>
              <a:rPr lang="fr-FR" dirty="0" err="1">
                <a:solidFill>
                  <a:srgbClr val="00985F"/>
                </a:solidFill>
              </a:rPr>
              <a:t>agent·es</a:t>
            </a:r>
            <a:endParaRPr lang="fr-FR" dirty="0">
              <a:solidFill>
                <a:srgbClr val="00985F"/>
              </a:solidFill>
            </a:endParaRPr>
          </a:p>
        </p:txBody>
      </p:sp>
      <p:pic>
        <p:nvPicPr>
          <p:cNvPr id="12" name="Image 11">
            <a:extLst>
              <a:ext uri="{FF2B5EF4-FFF2-40B4-BE49-F238E27FC236}">
                <a16:creationId xmlns:a16="http://schemas.microsoft.com/office/drawing/2014/main" id="{5966F15E-1C06-462E-A30B-EF3F787E0D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4583" y="4656364"/>
            <a:ext cx="965200" cy="965200"/>
          </a:xfrm>
          <a:prstGeom prst="rect">
            <a:avLst/>
          </a:prstGeom>
        </p:spPr>
      </p:pic>
    </p:spTree>
    <p:extLst>
      <p:ext uri="{BB962C8B-B14F-4D97-AF65-F5344CB8AC3E}">
        <p14:creationId xmlns:p14="http://schemas.microsoft.com/office/powerpoint/2010/main" val="118040217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E190FB04-A823-494A-8A4D-4507FA14F9C2}">
  <we:reference id="wa200000113" version="1.0.0.0" store="fr-FR" storeType="OMEX"/>
  <we:alternateReferences>
    <we:reference id="WA200000113" version="1.0.0.0" store="WA200000113"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120</TotalTime>
  <Words>699</Words>
  <Application>Microsoft Office PowerPoint</Application>
  <PresentationFormat>Grand écran</PresentationFormat>
  <Paragraphs>70</Paragraphs>
  <Slides>10</Slides>
  <Notes>7</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Calibri Light</vt:lpstr>
      <vt:lpstr>Thème Office</vt:lpstr>
      <vt:lpstr>L’utilisation d’EVA au PNForêt</vt:lpstr>
      <vt:lpstr>La préparation et le suivi des budgets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suivi des temps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L’utilisation d’EVA au PNForêt</dc:title>
  <dc:creator>Margaux JACOB</dc:creator>
  <cp:lastModifiedBy>Margaux JACOB</cp:lastModifiedBy>
  <cp:revision>10</cp:revision>
  <cp:lastPrinted>2023-06-19T07:58:44Z</cp:lastPrinted>
  <dcterms:created xsi:type="dcterms:W3CDTF">2023-06-15T11:35:19Z</dcterms:created>
  <dcterms:modified xsi:type="dcterms:W3CDTF">2023-06-19T07:58:46Z</dcterms:modified>
</cp:coreProperties>
</file>